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20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2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0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23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54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612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12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12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66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6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6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8D432-0E61-4AFE-8AA5-3926783565FC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539FA-C1FE-4824-989A-FEADA3952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7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75290" y="81838"/>
            <a:ext cx="7772400" cy="1831044"/>
          </a:xfrm>
        </p:spPr>
        <p:txBody>
          <a:bodyPr/>
          <a:lstStyle/>
          <a:p>
            <a:r>
              <a:rPr lang="sk-SK" dirty="0" smtClean="0"/>
              <a:t>A világforradalom bűvöletében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32490" y="1797269"/>
            <a:ext cx="6858000" cy="1655762"/>
          </a:xfrm>
        </p:spPr>
        <p:txBody>
          <a:bodyPr>
            <a:normAutofit/>
          </a:bodyPr>
          <a:lstStyle/>
          <a:p>
            <a:r>
              <a:rPr lang="sk-SK" sz="3000" dirty="0" smtClean="0"/>
              <a:t>A cári rendszertől az orosz polgárháborúig</a:t>
            </a:r>
            <a:endParaRPr lang="en-US" sz="3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07" y="2393323"/>
            <a:ext cx="7932682" cy="446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54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8138" y="0"/>
            <a:ext cx="7886700" cy="780502"/>
          </a:xfrm>
        </p:spPr>
        <p:txBody>
          <a:bodyPr/>
          <a:lstStyle/>
          <a:p>
            <a:r>
              <a:rPr lang="sk-SK" dirty="0" smtClean="0"/>
              <a:t>Az orosz forradalmakhoz vezető út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3570" y="780502"/>
            <a:ext cx="8975835" cy="4351338"/>
          </a:xfrm>
        </p:spPr>
        <p:txBody>
          <a:bodyPr/>
          <a:lstStyle/>
          <a:p>
            <a:r>
              <a:rPr lang="sk-SK" dirty="0" smtClean="0"/>
              <a:t>Az európai nagyhatalmak közül a leggyengébb gazdaság: Oroszország</a:t>
            </a:r>
          </a:p>
          <a:p>
            <a:r>
              <a:rPr lang="sk-SK" dirty="0" smtClean="0"/>
              <a:t>Mezőgazdasági jellegű ország, a háború (I. VH) hatására visszaesett a termelés</a:t>
            </a:r>
          </a:p>
          <a:p>
            <a:r>
              <a:rPr lang="sk-SK" dirty="0" smtClean="0"/>
              <a:t>A társadalomnak már 1916-ra elege lett a háborúból</a:t>
            </a:r>
          </a:p>
          <a:p>
            <a:r>
              <a:rPr lang="sk-SK" dirty="0" smtClean="0"/>
              <a:t>Tüntetések – állandósulnak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06" y="3668794"/>
            <a:ext cx="5673615" cy="318920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02829" y="3786069"/>
            <a:ext cx="25034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Az orosz cári családot bűvöletében tartó Grigorij Jefimovics </a:t>
            </a:r>
            <a:r>
              <a:rPr lang="sk-SK" b="1" dirty="0" smtClean="0">
                <a:solidFill>
                  <a:schemeClr val="bg1"/>
                </a:solidFill>
              </a:rPr>
              <a:t>Raszputyin</a:t>
            </a:r>
            <a:r>
              <a:rPr lang="sk-SK" dirty="0" smtClean="0">
                <a:solidFill>
                  <a:schemeClr val="bg1"/>
                </a:solidFill>
              </a:rPr>
              <a:t> – a vallási kuruzsló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560" y="3096567"/>
            <a:ext cx="2829252" cy="376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62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64584"/>
          </a:xfrm>
        </p:spPr>
        <p:txBody>
          <a:bodyPr/>
          <a:lstStyle/>
          <a:p>
            <a:pPr algn="ctr"/>
            <a:r>
              <a:rPr lang="sk-SK" dirty="0" smtClean="0"/>
              <a:t>Az orosz politikai paletta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077" y="647956"/>
            <a:ext cx="9019846" cy="4351338"/>
          </a:xfrm>
        </p:spPr>
        <p:txBody>
          <a:bodyPr/>
          <a:lstStyle/>
          <a:p>
            <a:r>
              <a:rPr lang="sk-SK" dirty="0" smtClean="0"/>
              <a:t>Pártok és mozgalmak: </a:t>
            </a:r>
          </a:p>
          <a:p>
            <a:pPr lvl="1"/>
            <a:r>
              <a:rPr lang="sk-SK" b="1" dirty="0" smtClean="0"/>
              <a:t>KADET</a:t>
            </a:r>
            <a:r>
              <a:rPr lang="sk-SK" dirty="0" smtClean="0"/>
              <a:t> – Liberális, alkotmányosság és politikai szabadságjogok</a:t>
            </a:r>
          </a:p>
          <a:p>
            <a:pPr lvl="1"/>
            <a:r>
              <a:rPr lang="sk-SK" b="1" dirty="0" smtClean="0"/>
              <a:t>Oktobristák</a:t>
            </a:r>
            <a:r>
              <a:rPr lang="sk-SK" dirty="0" smtClean="0"/>
              <a:t> – alkotmányos monarchisták, mérsékelten konzervatív, jobboldali</a:t>
            </a:r>
          </a:p>
          <a:p>
            <a:pPr lvl="1"/>
            <a:r>
              <a:rPr lang="sk-SK" b="1" dirty="0" smtClean="0"/>
              <a:t>Eszer párt </a:t>
            </a:r>
            <a:r>
              <a:rPr lang="sk-SK" dirty="0" smtClean="0"/>
              <a:t>– parasztpárt</a:t>
            </a:r>
          </a:p>
          <a:p>
            <a:pPr lvl="1"/>
            <a:r>
              <a:rPr lang="sk-SK" b="1" dirty="0" smtClean="0"/>
              <a:t>Mensevikek</a:t>
            </a:r>
            <a:r>
              <a:rPr lang="sk-SK" dirty="0" smtClean="0"/>
              <a:t> – szociáldemokraták</a:t>
            </a:r>
          </a:p>
          <a:p>
            <a:pPr lvl="1"/>
            <a:r>
              <a:rPr lang="sk-SK" b="1" dirty="0" smtClean="0"/>
              <a:t>Bolsevikok</a:t>
            </a:r>
            <a:r>
              <a:rPr lang="sk-SK" dirty="0" smtClean="0"/>
              <a:t> - kommunisták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856" y="3058153"/>
            <a:ext cx="4137144" cy="269328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318709" y="6503575"/>
            <a:ext cx="348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II. Miklós cár és családja</a:t>
            </a:r>
            <a:endParaRPr lang="en-US" dirty="0"/>
          </a:p>
        </p:txBody>
      </p:sp>
      <p:sp>
        <p:nvSpPr>
          <p:cNvPr id="7" name="Szövegdoboz 6"/>
          <p:cNvSpPr txBox="1"/>
          <p:nvPr/>
        </p:nvSpPr>
        <p:spPr>
          <a:xfrm>
            <a:off x="5833242" y="5758172"/>
            <a:ext cx="2795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Tüntetés Szentpétervárott</a:t>
            </a:r>
            <a:endParaRPr lang="en-US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1612"/>
            <a:ext cx="5108028" cy="310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1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01522"/>
          </a:xfrm>
        </p:spPr>
        <p:txBody>
          <a:bodyPr/>
          <a:lstStyle/>
          <a:p>
            <a:pPr algn="ctr"/>
            <a:r>
              <a:rPr lang="sk-SK" dirty="0" smtClean="0"/>
              <a:t>Az orosz „polgári“ forradalom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75397"/>
            <a:ext cx="9144000" cy="4351338"/>
          </a:xfrm>
        </p:spPr>
        <p:txBody>
          <a:bodyPr/>
          <a:lstStyle/>
          <a:p>
            <a:r>
              <a:rPr lang="sk-SK" b="1" dirty="0" smtClean="0"/>
              <a:t>Szentpétervárott </a:t>
            </a:r>
            <a:r>
              <a:rPr lang="en-US" b="1" dirty="0" err="1"/>
              <a:t>kitört</a:t>
            </a:r>
            <a:r>
              <a:rPr lang="en-US" b="1" dirty="0"/>
              <a:t> </a:t>
            </a:r>
            <a:r>
              <a:rPr lang="sk-SK" b="1" dirty="0" smtClean="0"/>
              <a:t>a </a:t>
            </a:r>
            <a:r>
              <a:rPr lang="en-US" b="1" dirty="0" err="1" smtClean="0"/>
              <a:t>forradalom</a:t>
            </a:r>
            <a:r>
              <a:rPr lang="en-US" b="1" dirty="0" smtClean="0"/>
              <a:t> </a:t>
            </a:r>
            <a:r>
              <a:rPr lang="sk-SK" b="1" dirty="0" smtClean="0"/>
              <a:t>és </a:t>
            </a:r>
            <a:r>
              <a:rPr lang="en-US" b="1" dirty="0" err="1" smtClean="0"/>
              <a:t>könnyen</a:t>
            </a:r>
            <a:r>
              <a:rPr lang="en-US" b="1" dirty="0" smtClean="0"/>
              <a:t> </a:t>
            </a:r>
            <a:r>
              <a:rPr lang="en-US" b="1" dirty="0" err="1" smtClean="0"/>
              <a:t>megdöntötte</a:t>
            </a:r>
            <a:r>
              <a:rPr lang="en-US" b="1" dirty="0" smtClean="0"/>
              <a:t> </a:t>
            </a:r>
            <a:r>
              <a:rPr lang="en-US" b="1" dirty="0"/>
              <a:t>a </a:t>
            </a:r>
            <a:r>
              <a:rPr lang="en-US" b="1" dirty="0" err="1"/>
              <a:t>cári</a:t>
            </a:r>
            <a:r>
              <a:rPr lang="en-US" b="1" dirty="0"/>
              <a:t> </a:t>
            </a:r>
            <a:r>
              <a:rPr lang="en-US" b="1" dirty="0" err="1" smtClean="0"/>
              <a:t>rendszert</a:t>
            </a:r>
            <a:r>
              <a:rPr lang="sk-SK" b="1" dirty="0"/>
              <a:t> </a:t>
            </a:r>
            <a:r>
              <a:rPr lang="sk-SK" b="1" dirty="0" smtClean="0"/>
              <a:t>– 1917. március</a:t>
            </a:r>
          </a:p>
          <a:p>
            <a:r>
              <a:rPr lang="sk-SK" dirty="0" smtClean="0"/>
              <a:t>Az </a:t>
            </a:r>
            <a:r>
              <a:rPr lang="sk-SK" b="1" dirty="0" smtClean="0"/>
              <a:t>ideiglenes kormány (Kerenszkij vezetésével) </a:t>
            </a:r>
            <a:r>
              <a:rPr lang="sk-SK" dirty="0" smtClean="0"/>
              <a:t>a hagyományos orosz vezető rétegből alkotmányos viszonyokat akartak kialakítani – támogatják őket az </a:t>
            </a:r>
            <a:r>
              <a:rPr lang="sk-SK" b="1" dirty="0" smtClean="0"/>
              <a:t>Eszerek</a:t>
            </a:r>
            <a:r>
              <a:rPr lang="sk-SK" dirty="0" smtClean="0"/>
              <a:t> és a </a:t>
            </a:r>
            <a:r>
              <a:rPr lang="sk-SK" b="1" dirty="0" smtClean="0"/>
              <a:t>Mensevikek</a:t>
            </a:r>
          </a:p>
          <a:p>
            <a:r>
              <a:rPr lang="sk-SK" dirty="0" smtClean="0"/>
              <a:t>A </a:t>
            </a:r>
            <a:r>
              <a:rPr lang="sk-SK" b="1" dirty="0" smtClean="0"/>
              <a:t>Bolsevikok szemben álltak </a:t>
            </a:r>
            <a:r>
              <a:rPr lang="sk-SK" dirty="0" smtClean="0"/>
              <a:t>az új, ideiglenes kormánnyal, hiszen ők nem </a:t>
            </a:r>
            <a:r>
              <a:rPr lang="sk-SK" b="1" dirty="0" smtClean="0"/>
              <a:t>polgári forradalmat </a:t>
            </a:r>
            <a:r>
              <a:rPr lang="sk-SK" dirty="0" smtClean="0"/>
              <a:t>akartak, hanem </a:t>
            </a:r>
            <a:r>
              <a:rPr lang="sk-SK" b="1" dirty="0" smtClean="0"/>
              <a:t>proletár forradalmat </a:t>
            </a:r>
            <a:r>
              <a:rPr lang="sk-SK" dirty="0" smtClean="0"/>
              <a:t>(munkás osztály)</a:t>
            </a:r>
            <a:endParaRPr lang="sk-SK" b="1" dirty="0" smtClean="0"/>
          </a:p>
          <a:p>
            <a:endParaRPr lang="en-US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33" y="4498821"/>
            <a:ext cx="1636425" cy="2359179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939158" y="5525814"/>
            <a:ext cx="1492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Alekszandr </a:t>
            </a:r>
          </a:p>
          <a:p>
            <a:r>
              <a:rPr lang="sk-SK" dirty="0" smtClean="0"/>
              <a:t>Kerenszkij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869" y="4193628"/>
            <a:ext cx="3689131" cy="2664372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431627" y="4662747"/>
            <a:ext cx="20989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 Bolsevikok vezetője – Vlagyimir Iljics </a:t>
            </a:r>
            <a:r>
              <a:rPr lang="sk-SK" dirty="0" smtClean="0"/>
              <a:t>Lenin, akit a németek 1917. április 16-ára szállítanak Svájcból Oroszországba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95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54074"/>
          </a:xfrm>
        </p:spPr>
        <p:txBody>
          <a:bodyPr/>
          <a:lstStyle/>
          <a:p>
            <a:r>
              <a:rPr lang="sk-SK" dirty="0" smtClean="0"/>
              <a:t>1917 - a szovjet forradalmak éve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" y="753570"/>
            <a:ext cx="9059917" cy="4351338"/>
          </a:xfrm>
        </p:spPr>
        <p:txBody>
          <a:bodyPr>
            <a:normAutofit/>
          </a:bodyPr>
          <a:lstStyle/>
          <a:p>
            <a:r>
              <a:rPr lang="en-US" sz="2600" dirty="0"/>
              <a:t>A </a:t>
            </a:r>
            <a:r>
              <a:rPr lang="sk-SK" sz="2600" dirty="0" smtClean="0"/>
              <a:t>márciusi </a:t>
            </a:r>
            <a:r>
              <a:rPr lang="en-US" sz="2600" dirty="0" err="1" smtClean="0"/>
              <a:t>forradalom</a:t>
            </a:r>
            <a:r>
              <a:rPr lang="en-US" sz="2600" dirty="0" smtClean="0"/>
              <a:t> </a:t>
            </a:r>
            <a:r>
              <a:rPr lang="en-US" sz="2600" dirty="0" err="1"/>
              <a:t>napjaiban</a:t>
            </a:r>
            <a:r>
              <a:rPr lang="en-US" sz="2600" dirty="0"/>
              <a:t> </a:t>
            </a:r>
            <a:r>
              <a:rPr lang="en-US" sz="2600" b="1" i="1" dirty="0" err="1"/>
              <a:t>sajátos</a:t>
            </a:r>
            <a:r>
              <a:rPr lang="en-US" sz="2600" b="1" i="1" dirty="0"/>
              <a:t> </a:t>
            </a:r>
            <a:r>
              <a:rPr lang="en-US" sz="2600" b="1" i="1" dirty="0" err="1"/>
              <a:t>forradalmi</a:t>
            </a:r>
            <a:r>
              <a:rPr lang="en-US" sz="2600" b="1" i="1" dirty="0"/>
              <a:t> </a:t>
            </a:r>
            <a:r>
              <a:rPr lang="en-US" sz="2600" b="1" i="1" dirty="0" err="1"/>
              <a:t>szervek</a:t>
            </a:r>
            <a:r>
              <a:rPr lang="en-US" sz="2600" b="1" i="1" dirty="0"/>
              <a:t> </a:t>
            </a:r>
            <a:r>
              <a:rPr lang="en-US" sz="2600" dirty="0" err="1" smtClean="0"/>
              <a:t>jöttek</a:t>
            </a:r>
            <a:r>
              <a:rPr lang="sk-SK" sz="2600" dirty="0" smtClean="0"/>
              <a:t> </a:t>
            </a:r>
            <a:r>
              <a:rPr lang="en-US" sz="2600" dirty="0" err="1" smtClean="0"/>
              <a:t>létre</a:t>
            </a:r>
            <a:r>
              <a:rPr lang="en-US" sz="2600" dirty="0" smtClean="0"/>
              <a:t> </a:t>
            </a:r>
            <a:r>
              <a:rPr lang="en-US" sz="2600" dirty="0" err="1"/>
              <a:t>oroszországban</a:t>
            </a:r>
            <a:r>
              <a:rPr lang="en-US" sz="2600" dirty="0"/>
              <a:t>, a </a:t>
            </a:r>
            <a:r>
              <a:rPr lang="en-US" sz="2600" b="1" dirty="0" err="1"/>
              <a:t>szovjetek</a:t>
            </a:r>
            <a:r>
              <a:rPr lang="en-US" sz="2600" b="1" dirty="0"/>
              <a:t> </a:t>
            </a:r>
            <a:r>
              <a:rPr lang="en-US" sz="2600" dirty="0" smtClean="0"/>
              <a:t>(</a:t>
            </a:r>
            <a:r>
              <a:rPr lang="sk-SK" sz="2600" dirty="0" smtClean="0"/>
              <a:t>magyarul: </a:t>
            </a:r>
            <a:r>
              <a:rPr lang="en-US" sz="2600" dirty="0" err="1" smtClean="0"/>
              <a:t>tanácsok</a:t>
            </a:r>
            <a:r>
              <a:rPr lang="en-US" sz="2600" dirty="0" smtClean="0"/>
              <a:t>) </a:t>
            </a:r>
            <a:endParaRPr lang="sk-SK" sz="2600" dirty="0" smtClean="0"/>
          </a:p>
          <a:p>
            <a:r>
              <a:rPr lang="en-US" sz="2600" dirty="0" err="1" smtClean="0"/>
              <a:t>Katonai</a:t>
            </a:r>
            <a:r>
              <a:rPr lang="en-US" sz="2600" dirty="0" smtClean="0"/>
              <a:t> </a:t>
            </a:r>
            <a:r>
              <a:rPr lang="en-US" sz="2600" dirty="0" err="1"/>
              <a:t>alakulatok</a:t>
            </a:r>
            <a:r>
              <a:rPr lang="en-US" sz="2600" dirty="0" smtClean="0"/>
              <a:t>,</a:t>
            </a:r>
            <a:r>
              <a:rPr lang="sk-SK" sz="2600" dirty="0" smtClean="0"/>
              <a:t> </a:t>
            </a:r>
            <a:r>
              <a:rPr lang="en-US" sz="2600" dirty="0" err="1" smtClean="0"/>
              <a:t>üzemek</a:t>
            </a:r>
            <a:r>
              <a:rPr lang="en-US" sz="2600" dirty="0"/>
              <a:t>, </a:t>
            </a:r>
            <a:r>
              <a:rPr lang="en-US" sz="2600" dirty="0" err="1"/>
              <a:t>lakóközösségek</a:t>
            </a:r>
            <a:r>
              <a:rPr lang="en-US" sz="2600" dirty="0"/>
              <a:t> is </a:t>
            </a:r>
            <a:r>
              <a:rPr lang="en-US" sz="2600" dirty="0" err="1" smtClean="0"/>
              <a:t>alakítottak</a:t>
            </a:r>
            <a:r>
              <a:rPr lang="en-US" sz="2600" dirty="0" smtClean="0"/>
              <a:t> </a:t>
            </a:r>
            <a:r>
              <a:rPr lang="sk-SK" sz="2600" dirty="0" smtClean="0"/>
              <a:t>ki </a:t>
            </a:r>
            <a:r>
              <a:rPr lang="en-US" sz="2600" dirty="0" err="1" smtClean="0"/>
              <a:t>szovjeteket</a:t>
            </a:r>
            <a:endParaRPr lang="sk-SK" sz="2600" dirty="0" smtClean="0"/>
          </a:p>
          <a:p>
            <a:r>
              <a:rPr lang="sk-SK" sz="2600" dirty="0" smtClean="0"/>
              <a:t>A szovjetek az </a:t>
            </a:r>
            <a:r>
              <a:rPr lang="sk-SK" sz="2600" b="1" dirty="0" smtClean="0"/>
              <a:t>ideiglenes (eszer-mensevik) kormány</a:t>
            </a:r>
            <a:r>
              <a:rPr lang="sk-SK" sz="2600" dirty="0" smtClean="0"/>
              <a:t> megalakulása után sem szűntek meg</a:t>
            </a:r>
          </a:p>
          <a:p>
            <a:r>
              <a:rPr lang="sk-SK" sz="2600" dirty="0" smtClean="0"/>
              <a:t>Ezért: Oroszországban – </a:t>
            </a:r>
            <a:r>
              <a:rPr lang="sk-SK" sz="2600" b="1" dirty="0" smtClean="0"/>
              <a:t>kettős hatalom</a:t>
            </a:r>
            <a:r>
              <a:rPr lang="sk-SK" sz="2600" dirty="0" smtClean="0"/>
              <a:t> alakult ki</a:t>
            </a:r>
            <a:endParaRPr lang="en-US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25" y="3765710"/>
            <a:ext cx="5412827" cy="309229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5707117" y="4624552"/>
            <a:ext cx="3436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Az orosz ideiglenes kormány 1917 március – 1917 november között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662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5855" y="91858"/>
            <a:ext cx="8431267" cy="864584"/>
          </a:xfrm>
        </p:spPr>
        <p:txBody>
          <a:bodyPr/>
          <a:lstStyle/>
          <a:p>
            <a:r>
              <a:rPr lang="sk-SK" dirty="0" smtClean="0"/>
              <a:t>Újabb forradalmi hangulat 1917-ben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4081" y="785102"/>
            <a:ext cx="8954813" cy="4351338"/>
          </a:xfrm>
        </p:spPr>
        <p:txBody>
          <a:bodyPr/>
          <a:lstStyle/>
          <a:p>
            <a:r>
              <a:rPr lang="sk-SK" dirty="0" smtClean="0"/>
              <a:t>Az orosz nép </a:t>
            </a:r>
            <a:r>
              <a:rPr lang="sk-SK" b="1" dirty="0" smtClean="0"/>
              <a:t>2 követelését</a:t>
            </a:r>
            <a:r>
              <a:rPr lang="sk-SK" dirty="0" smtClean="0"/>
              <a:t> kellett volna teljesítenie az új, ideiglenes kormánynak:</a:t>
            </a:r>
          </a:p>
          <a:p>
            <a:pPr lvl="1"/>
            <a:r>
              <a:rPr lang="sk-SK" dirty="0" smtClean="0"/>
              <a:t>1. Befejezni a háborút a Központi Hatalmakkal</a:t>
            </a:r>
          </a:p>
          <a:p>
            <a:pPr lvl="1"/>
            <a:r>
              <a:rPr lang="sk-SK" dirty="0" smtClean="0"/>
              <a:t>2. Az addigi feudális társadalom megszüntetése után földosztást a parasztok részére</a:t>
            </a:r>
          </a:p>
          <a:p>
            <a:r>
              <a:rPr lang="sk-SK" dirty="0" smtClean="0"/>
              <a:t>A </a:t>
            </a:r>
            <a:r>
              <a:rPr lang="sk-SK" b="1" dirty="0" smtClean="0"/>
              <a:t>háborút nem fejezte be </a:t>
            </a:r>
            <a:r>
              <a:rPr lang="sk-SK" dirty="0" smtClean="0"/>
              <a:t>és a </a:t>
            </a:r>
            <a:r>
              <a:rPr lang="sk-SK" b="1" dirty="0" smtClean="0"/>
              <a:t>földosztást</a:t>
            </a:r>
            <a:r>
              <a:rPr lang="sk-SK" dirty="0" smtClean="0"/>
              <a:t> csak </a:t>
            </a:r>
            <a:r>
              <a:rPr lang="sk-SK" b="1" dirty="0" smtClean="0"/>
              <a:t>tervbe vette</a:t>
            </a:r>
          </a:p>
          <a:p>
            <a:pPr marL="0" indent="0">
              <a:buNone/>
            </a:pPr>
            <a:r>
              <a:rPr lang="sk-SK" dirty="0" smtClean="0"/>
              <a:t> 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1" y="3615559"/>
            <a:ext cx="2411886" cy="342111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495967" y="4397776"/>
            <a:ext cx="15450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Az USA támogatta az ideiglenes orosz kormányt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363" y="3673442"/>
            <a:ext cx="4848637" cy="2727358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435366" y="6400800"/>
            <a:ext cx="4708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Lenin és a kommunista Bolsevikok mást akarnak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842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1110" y="0"/>
            <a:ext cx="8420756" cy="819807"/>
          </a:xfrm>
        </p:spPr>
        <p:txBody>
          <a:bodyPr/>
          <a:lstStyle/>
          <a:p>
            <a:r>
              <a:rPr lang="sk-SK" dirty="0" smtClean="0"/>
              <a:t>A „Nagy vörös októberi forradalom“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3570" y="819807"/>
            <a:ext cx="8975835" cy="4351338"/>
          </a:xfrm>
        </p:spPr>
        <p:txBody>
          <a:bodyPr/>
          <a:lstStyle/>
          <a:p>
            <a:r>
              <a:rPr lang="sk-SK" dirty="0" smtClean="0"/>
              <a:t>A bolsevikek a nagyvárosokban </a:t>
            </a:r>
            <a:r>
              <a:rPr lang="sk-SK" b="1" dirty="0" smtClean="0"/>
              <a:t>többségbe kerültek a szovjetekben</a:t>
            </a:r>
            <a:r>
              <a:rPr lang="sk-SK" dirty="0" smtClean="0"/>
              <a:t> (tanácsokban)</a:t>
            </a:r>
          </a:p>
          <a:p>
            <a:r>
              <a:rPr lang="sk-SK" dirty="0" smtClean="0"/>
              <a:t>A bolsevik propaganda: </a:t>
            </a:r>
            <a:r>
              <a:rPr lang="sk-SK" b="1" dirty="0" smtClean="0"/>
              <a:t>békét és földet</a:t>
            </a:r>
          </a:p>
          <a:p>
            <a:r>
              <a:rPr lang="sk-SK" b="1" dirty="0" smtClean="0"/>
              <a:t>1917. november 7.</a:t>
            </a:r>
            <a:r>
              <a:rPr lang="sk-SK" dirty="0" smtClean="0"/>
              <a:t> – a </a:t>
            </a:r>
            <a:r>
              <a:rPr lang="sk-SK" b="1" dirty="0" smtClean="0"/>
              <a:t>bolsevikok fegyveres puccsal </a:t>
            </a:r>
            <a:r>
              <a:rPr lang="sk-SK" dirty="0" smtClean="0"/>
              <a:t>átveszik a hatalmat </a:t>
            </a:r>
            <a:r>
              <a:rPr lang="sk-SK" b="1" dirty="0" smtClean="0"/>
              <a:t>az ideiglenes kormánytól</a:t>
            </a:r>
            <a:r>
              <a:rPr lang="sk-SK" dirty="0" smtClean="0"/>
              <a:t> (az ún. „Téli palota“ ostroma)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517" y="3104352"/>
            <a:ext cx="5570483" cy="375364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5006"/>
            <a:ext cx="4661009" cy="2566008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51110" y="6151014"/>
            <a:ext cx="2743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Az AURÓRA cirkáló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015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-52550"/>
            <a:ext cx="7886700" cy="864583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Bolsevik hatalomátvétel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95915"/>
            <a:ext cx="9070428" cy="4351338"/>
          </a:xfrm>
        </p:spPr>
        <p:txBody>
          <a:bodyPr>
            <a:normAutofit/>
          </a:bodyPr>
          <a:lstStyle/>
          <a:p>
            <a:r>
              <a:rPr lang="sk-SK" sz="2600" dirty="0"/>
              <a:t>A szovjetek összoroszországi kongresszusa bolsevik nyomásra határozatot </a:t>
            </a:r>
            <a:r>
              <a:rPr lang="sk-SK" sz="2600" dirty="0" smtClean="0"/>
              <a:t>hoz:</a:t>
            </a:r>
            <a:endParaRPr lang="en-US" sz="2600" dirty="0"/>
          </a:p>
          <a:p>
            <a:pPr marL="514350" indent="-514350">
              <a:buFont typeface="+mj-lt"/>
              <a:buAutoNum type="arabicPeriod"/>
            </a:pPr>
            <a:r>
              <a:rPr lang="sk-SK" sz="2600" b="1" dirty="0" smtClean="0"/>
              <a:t>A hatalomról </a:t>
            </a:r>
            <a:r>
              <a:rPr lang="sk-SK" sz="2600" dirty="0" smtClean="0"/>
              <a:t>– a hatalom a szovjeteké (tanácsok)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600" b="1" dirty="0" smtClean="0"/>
              <a:t>A békéről </a:t>
            </a:r>
            <a:r>
              <a:rPr lang="sk-SK" sz="2600" dirty="0" smtClean="0"/>
              <a:t>– azonnali, hódítás nélküli békét kell kötni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600" b="1" dirty="0" smtClean="0"/>
              <a:t>A földről </a:t>
            </a:r>
            <a:r>
              <a:rPr lang="sk-SK" sz="2600" dirty="0" smtClean="0"/>
              <a:t>– földet kell osztani a parasztoknak</a:t>
            </a:r>
          </a:p>
          <a:p>
            <a:r>
              <a:rPr lang="sk-SK" sz="2600" dirty="0" smtClean="0"/>
              <a:t>Új kormány alakul – </a:t>
            </a:r>
            <a:r>
              <a:rPr lang="sk-SK" sz="2600" b="1" dirty="0" smtClean="0"/>
              <a:t>Vlagyimir Iljics LENIN </a:t>
            </a:r>
            <a:r>
              <a:rPr lang="sk-SK" sz="2600" dirty="0" smtClean="0"/>
              <a:t>vezetésével – az ún. </a:t>
            </a:r>
            <a:r>
              <a:rPr lang="sk-SK" sz="2600" b="1" dirty="0" smtClean="0"/>
              <a:t>Népbiztosok Tanácsa</a:t>
            </a:r>
            <a:r>
              <a:rPr lang="sk-SK" sz="2600" dirty="0" smtClean="0"/>
              <a:t>, amely </a:t>
            </a:r>
            <a:r>
              <a:rPr lang="sk-SK" sz="2600" b="1" dirty="0" smtClean="0"/>
              <a:t>proletárdiktatúrát</a:t>
            </a:r>
            <a:r>
              <a:rPr lang="sk-SK" sz="2600" dirty="0" smtClean="0"/>
              <a:t> vezetett be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924" y="3719299"/>
            <a:ext cx="5036426" cy="313870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36" y="3719299"/>
            <a:ext cx="2258568" cy="329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13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59481"/>
          </a:xfrm>
        </p:spPr>
        <p:txBody>
          <a:bodyPr/>
          <a:lstStyle/>
          <a:p>
            <a:pPr algn="ctr"/>
            <a:r>
              <a:rPr lang="sk-SK" dirty="0" smtClean="0"/>
              <a:t>Az orosz polgárháború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076" y="633357"/>
            <a:ext cx="9019847" cy="4351338"/>
          </a:xfrm>
        </p:spPr>
        <p:txBody>
          <a:bodyPr>
            <a:normAutofit/>
          </a:bodyPr>
          <a:lstStyle/>
          <a:p>
            <a:r>
              <a:rPr lang="sk-SK" sz="2600" dirty="0" smtClean="0"/>
              <a:t>Az ország jelentős részén </a:t>
            </a:r>
            <a:r>
              <a:rPr lang="sk-SK" sz="2600" b="1" dirty="0" smtClean="0"/>
              <a:t>nem fogadták el </a:t>
            </a:r>
            <a:r>
              <a:rPr lang="sk-SK" sz="2600" dirty="0" smtClean="0"/>
              <a:t>a bolsevik  hatalomváltást</a:t>
            </a:r>
          </a:p>
          <a:p>
            <a:r>
              <a:rPr lang="sk-SK" sz="2600" dirty="0" smtClean="0"/>
              <a:t>Ezért: </a:t>
            </a:r>
            <a:r>
              <a:rPr lang="sk-SK" sz="2600" b="1" dirty="0" smtClean="0"/>
              <a:t>Polgárháború tör ki </a:t>
            </a:r>
          </a:p>
          <a:p>
            <a:pPr marL="0" indent="0">
              <a:buNone/>
            </a:pPr>
            <a:r>
              <a:rPr lang="sk-SK" sz="2600" dirty="0" smtClean="0"/>
              <a:t>Résztvevő felek: </a:t>
            </a:r>
          </a:p>
          <a:p>
            <a:r>
              <a:rPr lang="sk-SK" sz="2600" dirty="0" smtClean="0"/>
              <a:t>A bolsevikok, akik megszervezték a </a:t>
            </a:r>
            <a:r>
              <a:rPr lang="sk-SK" sz="2600" b="1" dirty="0" smtClean="0"/>
              <a:t>„vörös hadsereget“</a:t>
            </a:r>
            <a:r>
              <a:rPr lang="sk-SK" sz="2600" dirty="0" smtClean="0"/>
              <a:t> </a:t>
            </a:r>
          </a:p>
          <a:p>
            <a:r>
              <a:rPr lang="sk-SK" sz="2600" dirty="0" smtClean="0"/>
              <a:t>Ellenük a cári és a polgári erőket képviselő </a:t>
            </a:r>
            <a:r>
              <a:rPr lang="sk-SK" sz="2600" b="1" dirty="0" smtClean="0"/>
              <a:t>„fehérek“ </a:t>
            </a:r>
            <a:r>
              <a:rPr lang="sk-SK" sz="2600" dirty="0" smtClean="0"/>
              <a:t>az európai nagyhatalmak támogatták fegyverekkel és csapatokkal</a:t>
            </a:r>
          </a:p>
          <a:p>
            <a:endParaRPr lang="en-US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987" y="3752193"/>
            <a:ext cx="3429936" cy="310580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" y="3752193"/>
            <a:ext cx="2888090" cy="310580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950166" y="5927834"/>
            <a:ext cx="1502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 cári család meggyilkolása</a:t>
            </a:r>
            <a:endParaRPr lang="en-US" dirty="0"/>
          </a:p>
        </p:txBody>
      </p:sp>
      <p:sp>
        <p:nvSpPr>
          <p:cNvPr id="7" name="Szövegdoboz 6"/>
          <p:cNvSpPr txBox="1"/>
          <p:nvPr/>
        </p:nvSpPr>
        <p:spPr>
          <a:xfrm>
            <a:off x="4213028" y="4056993"/>
            <a:ext cx="16790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 cárhoz és a pravoszláv egyházhoz hű „fehér“ csapatok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345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tov_lenin_ochishcha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 t="8546" r="4724" b="17093"/>
          <a:stretch>
            <a:fillRect/>
          </a:stretch>
        </p:blipFill>
        <p:spPr>
          <a:xfrm>
            <a:off x="5931119" y="2623228"/>
            <a:ext cx="3212881" cy="423477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338" y="1"/>
            <a:ext cx="8965324" cy="672662"/>
          </a:xfrm>
        </p:spPr>
        <p:txBody>
          <a:bodyPr>
            <a:normAutofit/>
          </a:bodyPr>
          <a:lstStyle/>
          <a:p>
            <a:pPr algn="ctr"/>
            <a:r>
              <a:rPr lang="sk-SK" sz="3100" dirty="0" smtClean="0"/>
              <a:t>A vörösök győzelme és a kommunista eszmék terjedése</a:t>
            </a:r>
            <a:endParaRPr lang="en-US" sz="31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72663"/>
            <a:ext cx="9054662" cy="2175669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A polgárháborút a bolsevikok nyerték </a:t>
            </a:r>
            <a:r>
              <a:rPr lang="sk-SK" dirty="0" smtClean="0"/>
              <a:t>meg (1922) és létre jön a </a:t>
            </a:r>
            <a:r>
              <a:rPr lang="sk-SK" b="1" dirty="0" smtClean="0"/>
              <a:t>Szovjet Szocialista Köztársaságok Szövetsége</a:t>
            </a:r>
            <a:r>
              <a:rPr lang="sk-SK" dirty="0" smtClean="0"/>
              <a:t> – vagyis a </a:t>
            </a:r>
            <a:r>
              <a:rPr lang="sk-SK" b="1" dirty="0" smtClean="0"/>
              <a:t>Szovjetunió</a:t>
            </a:r>
          </a:p>
          <a:p>
            <a:r>
              <a:rPr lang="sk-SK" dirty="0" smtClean="0"/>
              <a:t> </a:t>
            </a:r>
            <a:r>
              <a:rPr lang="sk-SK" dirty="0"/>
              <a:t>hatásukra minden európai országban megnőtt a kommunisták mozgalmának az ereje – a szovjet bolsevikok </a:t>
            </a:r>
            <a:r>
              <a:rPr lang="sk-SK" b="1" dirty="0"/>
              <a:t>„világforradalom“ </a:t>
            </a:r>
            <a:r>
              <a:rPr lang="sk-SK" dirty="0"/>
              <a:t>elejének tekintették oroszországi győzelmüket...</a:t>
            </a:r>
          </a:p>
          <a:p>
            <a:endParaRPr lang="en-US" dirty="0"/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4687612" y="3294064"/>
            <a:ext cx="2051653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sz="2200" dirty="0"/>
              <a:t>„Lenin elvtárs megtisztítja a világot a szeméttől!”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8" y="3238465"/>
            <a:ext cx="2326604" cy="365086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2433557" y="4130566"/>
            <a:ext cx="16606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Cseka</a:t>
            </a:r>
            <a:r>
              <a:rPr lang="en-US" dirty="0" smtClean="0"/>
              <a:t> (VCSK, </a:t>
            </a:r>
            <a:r>
              <a:rPr lang="en-US" dirty="0" err="1" smtClean="0"/>
              <a:t>Összoroszországi</a:t>
            </a:r>
            <a:r>
              <a:rPr lang="en-US" dirty="0" smtClean="0"/>
              <a:t> </a:t>
            </a:r>
            <a:r>
              <a:rPr lang="en-US" dirty="0" err="1" smtClean="0"/>
              <a:t>Különleges</a:t>
            </a:r>
            <a:r>
              <a:rPr lang="en-US" dirty="0" smtClean="0"/>
              <a:t> </a:t>
            </a:r>
            <a:r>
              <a:rPr lang="en-US" dirty="0" err="1" smtClean="0"/>
              <a:t>Bizottság</a:t>
            </a:r>
            <a:r>
              <a:rPr lang="en-US" dirty="0" smtClean="0"/>
              <a:t>) a </a:t>
            </a:r>
            <a:r>
              <a:rPr lang="en-US" dirty="0" err="1" smtClean="0"/>
              <a:t>Népbiztosok</a:t>
            </a:r>
            <a:r>
              <a:rPr lang="en-US" dirty="0" smtClean="0"/>
              <a:t> </a:t>
            </a:r>
            <a:r>
              <a:rPr lang="en-US" dirty="0" err="1" smtClean="0"/>
              <a:t>Tanácsa</a:t>
            </a:r>
            <a:r>
              <a:rPr lang="en-US" dirty="0" smtClean="0"/>
              <a:t> </a:t>
            </a:r>
            <a:r>
              <a:rPr lang="en-US" dirty="0" err="1" smtClean="0"/>
              <a:t>alatt</a:t>
            </a:r>
            <a:r>
              <a:rPr lang="sk-SK" dirty="0" smtClean="0"/>
              <a:t> (az NKVD és a KGB elődje)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642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13036" y="2729954"/>
            <a:ext cx="7886700" cy="1325563"/>
          </a:xfrm>
        </p:spPr>
        <p:txBody>
          <a:bodyPr/>
          <a:lstStyle/>
          <a:p>
            <a:pPr algn="ctr"/>
            <a:r>
              <a:rPr lang="sk-SK" dirty="0" smtClean="0"/>
              <a:t>Köszönöm a figyelmet!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004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583</Words>
  <Application>Microsoft Office PowerPoint</Application>
  <PresentationFormat>Diavetítés a képernyőre (4:3 oldalarány)</PresentationFormat>
  <Paragraphs>63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Office-téma</vt:lpstr>
      <vt:lpstr>A világforradalom bűvöletében</vt:lpstr>
      <vt:lpstr>Az orosz forradalmakhoz vezető út</vt:lpstr>
      <vt:lpstr>Az orosz politikai paletta</vt:lpstr>
      <vt:lpstr>Az orosz „polgári“ forradalom</vt:lpstr>
      <vt:lpstr>1917 - a szovjet forradalmak éve</vt:lpstr>
      <vt:lpstr>Újabb forradalmi hangulat 1917-ben</vt:lpstr>
      <vt:lpstr>A „Nagy vörös októberi forradalom“</vt:lpstr>
      <vt:lpstr>Bolsevik hatalomátvétel</vt:lpstr>
      <vt:lpstr>Az orosz polgárháború</vt:lpstr>
      <vt:lpstr>A vörösök győzelme és a kommunista eszmék terjedése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világforradalom bűvöletében</dc:title>
  <dc:creator>OS</dc:creator>
  <cp:lastModifiedBy>Ambruzs Attila Péter</cp:lastModifiedBy>
  <cp:revision>26</cp:revision>
  <dcterms:created xsi:type="dcterms:W3CDTF">2019-01-05T23:19:10Z</dcterms:created>
  <dcterms:modified xsi:type="dcterms:W3CDTF">2022-02-01T07:30:30Z</dcterms:modified>
</cp:coreProperties>
</file>