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116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479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854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022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363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516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518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6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746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33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697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76FFE-2C05-468B-BC6A-0FC14051E810}" type="datetimeFigureOut">
              <a:rPr lang="hu-HU" smtClean="0"/>
              <a:t>2022.02.01.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2E3F6-FB4F-4028-8388-C65864321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098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92642" y="131763"/>
            <a:ext cx="7772400" cy="1811337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olasz fasizmus és a tekintélyuralmi rendszerek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3120"/>
            <a:ext cx="9157684" cy="429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62000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Előzmények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60424"/>
            <a:ext cx="4657502" cy="6178551"/>
          </a:xfrm>
        </p:spPr>
        <p:txBody>
          <a:bodyPr>
            <a:normAutofit/>
          </a:bodyPr>
          <a:lstStyle/>
          <a:p>
            <a:r>
              <a:rPr lang="hu-HU" sz="2600" dirty="0" smtClean="0"/>
              <a:t>1919 – </a:t>
            </a:r>
            <a:r>
              <a:rPr lang="hu-HU" sz="2600" b="1" dirty="0" smtClean="0"/>
              <a:t>Itália csalódott </a:t>
            </a:r>
            <a:r>
              <a:rPr lang="hu-HU" sz="2600" dirty="0" smtClean="0"/>
              <a:t>– a győztes oldalon végzett az I. VH után, </a:t>
            </a:r>
            <a:r>
              <a:rPr lang="hu-HU" sz="2600" b="1" dirty="0" smtClean="0"/>
              <a:t>DE NEM kapja meg </a:t>
            </a:r>
            <a:r>
              <a:rPr lang="hu-HU" sz="2600" dirty="0" smtClean="0"/>
              <a:t>a remélt területeket az Antanttól</a:t>
            </a:r>
          </a:p>
          <a:p>
            <a:r>
              <a:rPr lang="hu-HU" sz="2600" dirty="0"/>
              <a:t>A háború romba döntötte a nemzetgazdaság jelentős részét, tovább mélyítette </a:t>
            </a:r>
            <a:r>
              <a:rPr lang="hu-HU" sz="2600" dirty="0" smtClean="0"/>
              <a:t>az itáliai félsziget északi </a:t>
            </a:r>
            <a:r>
              <a:rPr lang="hu-HU" sz="2600" dirty="0"/>
              <a:t>és </a:t>
            </a:r>
            <a:r>
              <a:rPr lang="hu-HU" sz="2600" dirty="0" smtClean="0"/>
              <a:t>déli részei közötti </a:t>
            </a:r>
            <a:r>
              <a:rPr lang="hu-HU" sz="2600" dirty="0"/>
              <a:t>történelmi </a:t>
            </a:r>
            <a:r>
              <a:rPr lang="hu-HU" sz="2600" dirty="0" smtClean="0"/>
              <a:t>ellentétet</a:t>
            </a:r>
            <a:endParaRPr lang="hu-HU" sz="2600" dirty="0"/>
          </a:p>
          <a:p>
            <a:r>
              <a:rPr lang="hu-HU" sz="2600" dirty="0"/>
              <a:t>A szélsőjobboldal egyik prominens szerveződése volt a </a:t>
            </a:r>
            <a:r>
              <a:rPr lang="hu-HU" sz="2600" b="1" dirty="0"/>
              <a:t>fasiszta mozgalom</a:t>
            </a:r>
            <a:r>
              <a:rPr lang="hu-HU" sz="2600" dirty="0"/>
              <a:t>. Alapítója: </a:t>
            </a:r>
            <a:r>
              <a:rPr lang="hu-HU" sz="2600" b="1" dirty="0" err="1"/>
              <a:t>Benito</a:t>
            </a:r>
            <a:r>
              <a:rPr lang="hu-HU" sz="2600" b="1" dirty="0"/>
              <a:t> Mussolini (1883-1945)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01" y="860424"/>
            <a:ext cx="4507599" cy="542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3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5786" y="0"/>
            <a:ext cx="7886700" cy="901699"/>
          </a:xfrm>
        </p:spPr>
        <p:txBody>
          <a:bodyPr/>
          <a:lstStyle/>
          <a:p>
            <a:pPr algn="ctr"/>
            <a:r>
              <a:rPr lang="hu-HU" dirty="0" smtClean="0"/>
              <a:t>A szélső jobboldal megerősödése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49299"/>
            <a:ext cx="9058275" cy="4351338"/>
          </a:xfrm>
        </p:spPr>
        <p:txBody>
          <a:bodyPr>
            <a:normAutofit/>
          </a:bodyPr>
          <a:lstStyle/>
          <a:p>
            <a:r>
              <a:rPr lang="hu-HU" sz="2600" b="1" dirty="0"/>
              <a:t>1919-ben </a:t>
            </a:r>
            <a:r>
              <a:rPr lang="hu-HU" sz="2600" b="1" dirty="0" smtClean="0"/>
              <a:t>Mussolini Milánóban </a:t>
            </a:r>
            <a:r>
              <a:rPr lang="hu-HU" sz="2600" dirty="0"/>
              <a:t>alapította meg a volt frontharcosok támogatására számító</a:t>
            </a:r>
            <a:r>
              <a:rPr lang="hu-HU" sz="2600" u="sng" dirty="0"/>
              <a:t> </a:t>
            </a:r>
            <a:r>
              <a:rPr lang="hu-HU" sz="2600" b="1" u="sng" dirty="0" err="1" smtClean="0"/>
              <a:t>Fasci</a:t>
            </a:r>
            <a:r>
              <a:rPr lang="hu-HU" sz="2600" b="1" u="sng" dirty="0" smtClean="0"/>
              <a:t> </a:t>
            </a:r>
            <a:r>
              <a:rPr lang="hu-HU" sz="2600" b="1" u="sng" dirty="0"/>
              <a:t>di </a:t>
            </a:r>
            <a:r>
              <a:rPr lang="hu-HU" sz="2600" b="1" u="sng" dirty="0" err="1"/>
              <a:t>Combattimentót</a:t>
            </a:r>
            <a:r>
              <a:rPr lang="hu-HU" sz="2600" b="1" dirty="0"/>
              <a:t> </a:t>
            </a:r>
            <a:r>
              <a:rPr lang="hu-HU" sz="2600" dirty="0"/>
              <a:t>(Hadviseltek Szövetsége</a:t>
            </a:r>
            <a:r>
              <a:rPr lang="hu-HU" sz="2600" dirty="0" smtClean="0"/>
              <a:t>)</a:t>
            </a:r>
          </a:p>
          <a:p>
            <a:r>
              <a:rPr lang="hu-HU" sz="2600" dirty="0"/>
              <a:t>A párt programja: a parlamentet, a polgári liberalizmust és a baloldalt </a:t>
            </a:r>
            <a:r>
              <a:rPr lang="hu-HU" sz="2600" dirty="0" smtClean="0"/>
              <a:t>támadó</a:t>
            </a:r>
          </a:p>
          <a:p>
            <a:r>
              <a:rPr lang="hu-HU" sz="2600" b="1" dirty="0" smtClean="0"/>
              <a:t>A fasizmus legnagyobb különbsége a nácizmustól: </a:t>
            </a:r>
            <a:r>
              <a:rPr lang="hu-HU" sz="2600" b="1" u="sng" dirty="0" smtClean="0">
                <a:solidFill>
                  <a:srgbClr val="C00000"/>
                </a:solidFill>
              </a:rPr>
              <a:t>nincs fajelmélet</a:t>
            </a:r>
            <a:endParaRPr lang="hu-HU" sz="2600" b="1" u="sng" dirty="0">
              <a:solidFill>
                <a:srgbClr val="C0000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07" y="3752850"/>
            <a:ext cx="2634673" cy="31051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011" y="3236119"/>
            <a:ext cx="5070633" cy="3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6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5499"/>
          </a:xfrm>
        </p:spPr>
        <p:txBody>
          <a:bodyPr/>
          <a:lstStyle/>
          <a:p>
            <a:pPr algn="ctr"/>
            <a:r>
              <a:rPr lang="hu-HU" dirty="0" smtClean="0"/>
              <a:t>A fasiszták szervezete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6200" y="749300"/>
            <a:ext cx="8953500" cy="4351338"/>
          </a:xfrm>
        </p:spPr>
        <p:txBody>
          <a:bodyPr/>
          <a:lstStyle/>
          <a:p>
            <a:r>
              <a:rPr lang="hu-HU" dirty="0"/>
              <a:t>Létrejött a párt magánhadserege is: a </a:t>
            </a:r>
            <a:r>
              <a:rPr lang="hu-HU" b="1" dirty="0" smtClean="0"/>
              <a:t>feketeingesek</a:t>
            </a:r>
          </a:p>
          <a:p>
            <a:r>
              <a:rPr lang="hu-HU" dirty="0"/>
              <a:t>Vezérük – a </a:t>
            </a:r>
            <a:r>
              <a:rPr lang="hu-HU" b="1" dirty="0" err="1"/>
              <a:t>Duce</a:t>
            </a:r>
            <a:r>
              <a:rPr lang="hu-HU" dirty="0"/>
              <a:t> – szerint a hanyatló liberális állam nem képes a „vörös veszély” (kommunizmus) elhárítására, ezért az állam védelmében megelőző forradalomra van </a:t>
            </a:r>
            <a:r>
              <a:rPr lang="hu-HU" dirty="0" smtClean="0"/>
              <a:t>szükség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9236"/>
            <a:ext cx="5057775" cy="291205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754" y="3539836"/>
            <a:ext cx="4977246" cy="331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0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1"/>
            <a:ext cx="8534400" cy="762000"/>
          </a:xfrm>
        </p:spPr>
        <p:txBody>
          <a:bodyPr/>
          <a:lstStyle/>
          <a:p>
            <a:pPr algn="ctr"/>
            <a:r>
              <a:rPr lang="hu-HU" b="1" dirty="0"/>
              <a:t>A hatalom megszerzése és kiépítése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6199" y="762001"/>
            <a:ext cx="8982075" cy="4351338"/>
          </a:xfrm>
        </p:spPr>
        <p:txBody>
          <a:bodyPr/>
          <a:lstStyle/>
          <a:p>
            <a:r>
              <a:rPr lang="hu-HU" b="1" dirty="0"/>
              <a:t>1922 októberében </a:t>
            </a:r>
            <a:r>
              <a:rPr lang="hu-HU" b="1" dirty="0" smtClean="0"/>
              <a:t>a fasiszták </a:t>
            </a:r>
            <a:r>
              <a:rPr lang="hu-HU" dirty="0" smtClean="0"/>
              <a:t>nagyszabású </a:t>
            </a:r>
            <a:r>
              <a:rPr lang="hu-HU" dirty="0"/>
              <a:t>római menetelésre </a:t>
            </a:r>
            <a:r>
              <a:rPr lang="hu-HU" dirty="0" smtClean="0"/>
              <a:t>készültek, </a:t>
            </a:r>
            <a:r>
              <a:rPr lang="hu-HU" dirty="0"/>
              <a:t>hogy </a:t>
            </a:r>
            <a:r>
              <a:rPr lang="hu-HU" dirty="0" smtClean="0"/>
              <a:t>demonstrálják </a:t>
            </a:r>
            <a:r>
              <a:rPr lang="hu-HU" dirty="0"/>
              <a:t>a </a:t>
            </a:r>
            <a:r>
              <a:rPr lang="hu-HU" dirty="0" err="1"/>
              <a:t>Duce</a:t>
            </a:r>
            <a:r>
              <a:rPr lang="hu-HU" dirty="0"/>
              <a:t> iránti </a:t>
            </a:r>
            <a:r>
              <a:rPr lang="hu-HU" dirty="0" smtClean="0"/>
              <a:t>hűségüket </a:t>
            </a:r>
            <a:r>
              <a:rPr lang="hu-HU" dirty="0"/>
              <a:t>és </a:t>
            </a:r>
            <a:r>
              <a:rPr lang="hu-HU" dirty="0" smtClean="0"/>
              <a:t>rávegyék </a:t>
            </a:r>
            <a:r>
              <a:rPr lang="hu-HU" b="1" dirty="0"/>
              <a:t>III. Viktor Emánuel királyt </a:t>
            </a:r>
            <a:r>
              <a:rPr lang="hu-HU" dirty="0"/>
              <a:t>Mussolini bevonására a kormányba. </a:t>
            </a:r>
            <a:endParaRPr lang="hu-HU" dirty="0" smtClean="0"/>
          </a:p>
          <a:p>
            <a:r>
              <a:rPr lang="hu-HU" dirty="0" smtClean="0"/>
              <a:t>Ez </a:t>
            </a:r>
            <a:r>
              <a:rPr lang="hu-HU" dirty="0"/>
              <a:t>volt a </a:t>
            </a:r>
            <a:r>
              <a:rPr lang="hu-HU" b="1" u="sng" dirty="0" err="1">
                <a:solidFill>
                  <a:srgbClr val="C00000"/>
                </a:solidFill>
              </a:rPr>
              <a:t>Marcia</a:t>
            </a:r>
            <a:r>
              <a:rPr lang="hu-HU" b="1" u="sng" dirty="0">
                <a:solidFill>
                  <a:srgbClr val="C00000"/>
                </a:solidFill>
              </a:rPr>
              <a:t> </a:t>
            </a:r>
            <a:r>
              <a:rPr lang="hu-HU" b="1" u="sng" dirty="0" err="1">
                <a:solidFill>
                  <a:srgbClr val="C00000"/>
                </a:solidFill>
              </a:rPr>
              <a:t>su</a:t>
            </a:r>
            <a:r>
              <a:rPr lang="hu-HU" b="1" u="sng" dirty="0">
                <a:solidFill>
                  <a:srgbClr val="C00000"/>
                </a:solidFill>
              </a:rPr>
              <a:t> </a:t>
            </a:r>
            <a:r>
              <a:rPr lang="hu-HU" b="1" u="sng" dirty="0" smtClean="0">
                <a:solidFill>
                  <a:srgbClr val="C00000"/>
                </a:solidFill>
              </a:rPr>
              <a:t>Roma</a:t>
            </a:r>
            <a:r>
              <a:rPr lang="hu-HU" u="sng" dirty="0">
                <a:solidFill>
                  <a:srgbClr val="C00000"/>
                </a:solidFill>
              </a:rPr>
              <a:t> </a:t>
            </a:r>
            <a:r>
              <a:rPr lang="hu-HU" dirty="0" smtClean="0"/>
              <a:t>(római menetelés)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3017836"/>
            <a:ext cx="5782834" cy="384016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879" y="3212304"/>
            <a:ext cx="2984395" cy="345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9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43564"/>
          </a:xfrm>
        </p:spPr>
        <p:txBody>
          <a:bodyPr/>
          <a:lstStyle/>
          <a:p>
            <a:pPr algn="ctr"/>
            <a:r>
              <a:rPr lang="sk-SK" dirty="0" smtClean="0"/>
              <a:t>Fasiszta hatalomátvétel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132" y="706929"/>
            <a:ext cx="8935763" cy="4351338"/>
          </a:xfrm>
        </p:spPr>
        <p:txBody>
          <a:bodyPr>
            <a:normAutofit/>
          </a:bodyPr>
          <a:lstStyle/>
          <a:p>
            <a:r>
              <a:rPr lang="hu-HU" sz="2600" b="1" dirty="0"/>
              <a:t>A király </a:t>
            </a:r>
            <a:r>
              <a:rPr lang="hu-HU" sz="2600" dirty="0"/>
              <a:t>a rendkívüli állapot kihirdetése helyett úgy döntött, hogy meneszti az eddigi miniszterelnököt, </a:t>
            </a:r>
            <a:r>
              <a:rPr lang="hu-HU" sz="2600" dirty="0" err="1"/>
              <a:t>Factát</a:t>
            </a:r>
            <a:r>
              <a:rPr lang="hu-HU" sz="2600" dirty="0"/>
              <a:t>, s helyére </a:t>
            </a:r>
            <a:r>
              <a:rPr lang="hu-HU" sz="2600" b="1" dirty="0"/>
              <a:t>Mussolinit nevezi </a:t>
            </a:r>
            <a:r>
              <a:rPr lang="hu-HU" sz="2600" b="1" dirty="0" smtClean="0"/>
              <a:t>ki </a:t>
            </a:r>
            <a:r>
              <a:rPr lang="hu-HU" sz="2600" dirty="0" smtClean="0"/>
              <a:t>(ekkor még koalíciós kormány)</a:t>
            </a:r>
          </a:p>
          <a:p>
            <a:r>
              <a:rPr lang="hu-HU" sz="2600" b="1" dirty="0" smtClean="0"/>
              <a:t>1922. október 28-án </a:t>
            </a:r>
            <a:r>
              <a:rPr lang="hu-HU" sz="2600" dirty="0"/>
              <a:t>a fasiszta egységek diadalmenetben vonulhattak be </a:t>
            </a:r>
            <a:r>
              <a:rPr lang="hu-HU" sz="2600" dirty="0" smtClean="0"/>
              <a:t>Rómába</a:t>
            </a:r>
            <a:endParaRPr lang="en-US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3575"/>
            <a:ext cx="3046411" cy="41593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88" y="2723575"/>
            <a:ext cx="6013671" cy="41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3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4593" y="764080"/>
            <a:ext cx="8954814" cy="4351338"/>
          </a:xfrm>
        </p:spPr>
        <p:txBody>
          <a:bodyPr/>
          <a:lstStyle/>
          <a:p>
            <a:r>
              <a:rPr lang="hu-HU" b="1" dirty="0"/>
              <a:t>1923 januárjában</a:t>
            </a:r>
            <a:r>
              <a:rPr lang="hu-HU" dirty="0"/>
              <a:t> létrehozta a parlamenttel párhuzamosan működő </a:t>
            </a:r>
            <a:r>
              <a:rPr lang="hu-HU" b="1" dirty="0"/>
              <a:t>Fasiszta Nagytanácsot</a:t>
            </a:r>
            <a:r>
              <a:rPr lang="hu-HU" dirty="0"/>
              <a:t>, valamint a katonailag szervezett fasiszta alakulatokból a </a:t>
            </a:r>
            <a:r>
              <a:rPr lang="hu-HU" b="1" dirty="0" smtClean="0"/>
              <a:t>Milíciát</a:t>
            </a:r>
          </a:p>
          <a:p>
            <a:r>
              <a:rPr lang="hu-HU" dirty="0"/>
              <a:t>Ezután a megfélemlített parlamenttel elfogadtatta azt a törvényt, hogy a </a:t>
            </a:r>
            <a:r>
              <a:rPr lang="hu-HU" b="1" dirty="0"/>
              <a:t>listás választásokon 25%-</a:t>
            </a:r>
            <a:r>
              <a:rPr lang="hu-HU" b="1" dirty="0" err="1"/>
              <a:t>ot</a:t>
            </a:r>
            <a:r>
              <a:rPr lang="hu-HU" b="1" dirty="0"/>
              <a:t> szerző párt </a:t>
            </a:r>
            <a:r>
              <a:rPr lang="hu-HU" dirty="0"/>
              <a:t>megkapja </a:t>
            </a:r>
            <a:r>
              <a:rPr lang="hu-HU" b="1" dirty="0"/>
              <a:t>a mandátumok </a:t>
            </a:r>
            <a:r>
              <a:rPr lang="hu-HU" b="1" dirty="0" smtClean="0"/>
              <a:t>2/3-át</a:t>
            </a:r>
            <a:endParaRPr lang="en-US" b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43564"/>
          </a:xfrm>
        </p:spPr>
        <p:txBody>
          <a:bodyPr/>
          <a:lstStyle/>
          <a:p>
            <a:pPr algn="ctr"/>
            <a:r>
              <a:rPr lang="sk-SK" dirty="0" smtClean="0"/>
              <a:t>Fasiszta hatalomátvétel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332273"/>
            <a:ext cx="762000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68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338" y="690509"/>
            <a:ext cx="8965323" cy="4351338"/>
          </a:xfrm>
        </p:spPr>
        <p:txBody>
          <a:bodyPr>
            <a:normAutofit/>
          </a:bodyPr>
          <a:lstStyle/>
          <a:p>
            <a:r>
              <a:rPr lang="en-US" sz="2400" b="1" dirty="0"/>
              <a:t>Mussolini </a:t>
            </a:r>
            <a:r>
              <a:rPr lang="en-US" sz="2400" dirty="0" err="1"/>
              <a:t>néhány</a:t>
            </a:r>
            <a:r>
              <a:rPr lang="en-US" sz="2400" dirty="0"/>
              <a:t> </a:t>
            </a:r>
            <a:r>
              <a:rPr lang="en-US" sz="2400" dirty="0" err="1"/>
              <a:t>év</a:t>
            </a:r>
            <a:r>
              <a:rPr lang="en-US" sz="2400" dirty="0"/>
              <a:t> </a:t>
            </a:r>
            <a:r>
              <a:rPr lang="en-US" sz="2400" dirty="0" err="1"/>
              <a:t>alatt</a:t>
            </a:r>
            <a:r>
              <a:rPr lang="en-US" sz="2400" dirty="0"/>
              <a:t> (</a:t>
            </a:r>
            <a:r>
              <a:rPr lang="en-US" sz="2400" dirty="0" smtClean="0"/>
              <a:t>1929-re</a:t>
            </a:r>
            <a:r>
              <a:rPr lang="en-US" sz="2400" dirty="0"/>
              <a:t>) </a:t>
            </a:r>
            <a:r>
              <a:rPr lang="en-US" sz="2400" b="1" dirty="0" err="1"/>
              <a:t>felszámolta</a:t>
            </a:r>
            <a:r>
              <a:rPr lang="en-US" sz="2400" b="1" dirty="0"/>
              <a:t> </a:t>
            </a:r>
            <a:r>
              <a:rPr lang="en-US" sz="2400" b="1" dirty="0" err="1"/>
              <a:t>az</a:t>
            </a:r>
            <a:r>
              <a:rPr lang="en-US" sz="2400" b="1" dirty="0"/>
              <a:t> </a:t>
            </a:r>
            <a:r>
              <a:rPr lang="en-US" sz="2400" b="1" dirty="0" err="1"/>
              <a:t>alkotmányosságot</a:t>
            </a:r>
            <a:r>
              <a:rPr lang="en-US" sz="2400" dirty="0"/>
              <a:t>, a </a:t>
            </a:r>
            <a:r>
              <a:rPr lang="en-US" sz="2400" dirty="0" err="1"/>
              <a:t>parlamentet</a:t>
            </a:r>
            <a:r>
              <a:rPr lang="en-US" sz="2400" dirty="0"/>
              <a:t>, </a:t>
            </a:r>
            <a:r>
              <a:rPr lang="en-US" sz="2400" dirty="0" smtClean="0"/>
              <a:t>a</a:t>
            </a:r>
            <a:r>
              <a:rPr lang="sk-SK" sz="2400" dirty="0" smtClean="0"/>
              <a:t> </a:t>
            </a:r>
            <a:r>
              <a:rPr lang="en-US" sz="2400" dirty="0" err="1" smtClean="0"/>
              <a:t>pártokat</a:t>
            </a:r>
            <a:r>
              <a:rPr lang="en-US" sz="2400" dirty="0"/>
              <a:t>, a </a:t>
            </a:r>
            <a:r>
              <a:rPr lang="en-US" sz="2400" dirty="0" err="1"/>
              <a:t>szabad</a:t>
            </a:r>
            <a:r>
              <a:rPr lang="en-US" sz="2400" dirty="0"/>
              <a:t> </a:t>
            </a:r>
            <a:r>
              <a:rPr lang="en-US" sz="2400" dirty="0" err="1" smtClean="0"/>
              <a:t>sajtót</a:t>
            </a:r>
            <a:endParaRPr lang="sk-SK" sz="2400" dirty="0" smtClean="0"/>
          </a:p>
          <a:p>
            <a:r>
              <a:rPr lang="en-US" sz="2400" dirty="0" err="1" smtClean="0"/>
              <a:t>Felvette</a:t>
            </a:r>
            <a:r>
              <a:rPr lang="en-US" sz="2400" dirty="0" smtClean="0"/>
              <a:t> </a:t>
            </a:r>
            <a:r>
              <a:rPr lang="en-US" sz="2400" dirty="0"/>
              <a:t>a </a:t>
            </a:r>
            <a:r>
              <a:rPr lang="en-US" sz="2400" b="1" dirty="0" err="1"/>
              <a:t>vezér</a:t>
            </a:r>
            <a:r>
              <a:rPr lang="en-US" sz="2400" b="1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olaszul</a:t>
            </a:r>
            <a:r>
              <a:rPr lang="en-US" sz="2400" dirty="0"/>
              <a:t>: duce</a:t>
            </a:r>
            <a:r>
              <a:rPr lang="en-US" sz="2400" dirty="0" smtClean="0"/>
              <a:t>)</a:t>
            </a:r>
            <a:r>
              <a:rPr lang="sk-SK" sz="2400" dirty="0" smtClean="0"/>
              <a:t> </a:t>
            </a:r>
            <a:r>
              <a:rPr lang="en-US" sz="2400" dirty="0" err="1" smtClean="0"/>
              <a:t>címet</a:t>
            </a:r>
            <a:r>
              <a:rPr lang="en-US" sz="2400" dirty="0"/>
              <a:t>,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b="1" dirty="0" err="1"/>
              <a:t>totális</a:t>
            </a:r>
            <a:r>
              <a:rPr lang="en-US" sz="2400" b="1" dirty="0"/>
              <a:t> </a:t>
            </a:r>
            <a:r>
              <a:rPr lang="en-US" sz="2400" b="1" dirty="0" err="1"/>
              <a:t>diktatúrát</a:t>
            </a:r>
            <a:r>
              <a:rPr lang="en-US" sz="2400" b="1" dirty="0"/>
              <a:t> </a:t>
            </a:r>
            <a:r>
              <a:rPr lang="en-US" sz="2400" b="1" dirty="0" err="1"/>
              <a:t>épített</a:t>
            </a:r>
            <a:r>
              <a:rPr lang="en-US" sz="2400" b="1" dirty="0"/>
              <a:t> </a:t>
            </a:r>
            <a:r>
              <a:rPr lang="en-US" sz="2400" b="1" dirty="0" err="1" smtClean="0"/>
              <a:t>ki</a:t>
            </a:r>
            <a:endParaRPr lang="sk-SK" sz="2400" b="1" dirty="0" smtClean="0"/>
          </a:p>
          <a:p>
            <a:r>
              <a:rPr lang="sk-SK" sz="2400" b="1" dirty="0" smtClean="0"/>
              <a:t>Államosítás</a:t>
            </a:r>
            <a:r>
              <a:rPr lang="sk-SK" sz="2400" dirty="0" smtClean="0"/>
              <a:t> - </a:t>
            </a:r>
            <a:r>
              <a:rPr lang="en-US" sz="2400" dirty="0" err="1" smtClean="0"/>
              <a:t>Állami</a:t>
            </a:r>
            <a:r>
              <a:rPr lang="en-US" sz="2400" dirty="0" smtClean="0"/>
              <a:t> </a:t>
            </a:r>
            <a:r>
              <a:rPr lang="en-US" sz="2400" dirty="0" err="1" smtClean="0"/>
              <a:t>ellenőrzés</a:t>
            </a:r>
            <a:r>
              <a:rPr lang="sk-SK" sz="2400" dirty="0" smtClean="0"/>
              <a:t> </a:t>
            </a:r>
            <a:r>
              <a:rPr lang="en-US" sz="2400" dirty="0" err="1" smtClean="0"/>
              <a:t>alá</a:t>
            </a:r>
            <a:r>
              <a:rPr lang="en-US" sz="2400" dirty="0" smtClean="0"/>
              <a:t> </a:t>
            </a:r>
            <a:r>
              <a:rPr lang="en-US" sz="2400" dirty="0" err="1"/>
              <a:t>vonták</a:t>
            </a:r>
            <a:r>
              <a:rPr lang="en-US" sz="2400" dirty="0"/>
              <a:t> a </a:t>
            </a:r>
            <a:r>
              <a:rPr lang="sk-SK" sz="2400" dirty="0" smtClean="0"/>
              <a:t>s</a:t>
            </a:r>
            <a:r>
              <a:rPr lang="en-US" sz="2400" dirty="0" err="1" smtClean="0"/>
              <a:t>zakszervezeteket</a:t>
            </a:r>
            <a:r>
              <a:rPr lang="en-US" sz="2400" dirty="0"/>
              <a:t>, </a:t>
            </a:r>
            <a:r>
              <a:rPr lang="en-US" sz="2400" dirty="0" err="1"/>
              <a:t>létrehozva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ún</a:t>
            </a:r>
            <a:r>
              <a:rPr lang="en-US" sz="2400" dirty="0"/>
              <a:t>. </a:t>
            </a:r>
            <a:r>
              <a:rPr lang="en-US" sz="2400" b="1" dirty="0" err="1" smtClean="0"/>
              <a:t>korporációs</a:t>
            </a:r>
            <a:r>
              <a:rPr lang="sk-SK" sz="2400" b="1" dirty="0" smtClean="0"/>
              <a:t> </a:t>
            </a:r>
            <a:r>
              <a:rPr lang="en-US" sz="2400" b="1" dirty="0" err="1" smtClean="0"/>
              <a:t>rendszer</a:t>
            </a:r>
            <a:r>
              <a:rPr lang="en-US" sz="2400" dirty="0" err="1" smtClean="0"/>
              <a:t>t</a:t>
            </a:r>
            <a:endParaRPr lang="sk-SK" sz="2400" dirty="0"/>
          </a:p>
          <a:p>
            <a:r>
              <a:rPr lang="sk-SK" sz="2400" b="1" u="sng" dirty="0" smtClean="0">
                <a:solidFill>
                  <a:srgbClr val="C00000"/>
                </a:solidFill>
              </a:rPr>
              <a:t>Korporáció </a:t>
            </a:r>
            <a:r>
              <a:rPr lang="en-US" sz="2400" b="1" u="sng" dirty="0" smtClean="0">
                <a:solidFill>
                  <a:srgbClr val="C00000"/>
                </a:solidFill>
              </a:rPr>
              <a:t>= </a:t>
            </a:r>
            <a:r>
              <a:rPr lang="sk-SK" sz="2400" b="1" u="sng" dirty="0" smtClean="0">
                <a:solidFill>
                  <a:srgbClr val="C00000"/>
                </a:solidFill>
              </a:rPr>
              <a:t>hivatásrend</a:t>
            </a:r>
            <a:r>
              <a:rPr lang="sk-SK" sz="2400" dirty="0" smtClean="0"/>
              <a:t>, </a:t>
            </a:r>
            <a:r>
              <a:rPr lang="en-US" sz="2400" b="1" dirty="0"/>
              <a:t>a </a:t>
            </a:r>
            <a:r>
              <a:rPr lang="en-US" sz="2400" b="1" dirty="0" err="1"/>
              <a:t>munkaadók</a:t>
            </a:r>
            <a:r>
              <a:rPr lang="en-US" sz="2400" b="1" dirty="0"/>
              <a:t>, a </a:t>
            </a:r>
            <a:r>
              <a:rPr lang="en-US" sz="2400" b="1" dirty="0" err="1" smtClean="0"/>
              <a:t>munkavállalók</a:t>
            </a:r>
            <a:r>
              <a:rPr lang="sk-SK" sz="2400" b="1" dirty="0"/>
              <a:t> </a:t>
            </a:r>
            <a:r>
              <a:rPr lang="en-US" sz="2400" b="1" dirty="0" err="1" smtClean="0"/>
              <a:t>és</a:t>
            </a:r>
            <a:r>
              <a:rPr lang="en-US" sz="2400" b="1" dirty="0" smtClean="0"/>
              <a:t> </a:t>
            </a:r>
            <a:r>
              <a:rPr lang="en-US" sz="2400" b="1" dirty="0" err="1"/>
              <a:t>az</a:t>
            </a:r>
            <a:r>
              <a:rPr lang="en-US" sz="2400" b="1" dirty="0"/>
              <a:t> </a:t>
            </a:r>
            <a:r>
              <a:rPr lang="en-US" sz="2400" b="1" dirty="0" err="1"/>
              <a:t>állam</a:t>
            </a:r>
            <a:r>
              <a:rPr lang="en-US" sz="2400" b="1" dirty="0"/>
              <a:t> </a:t>
            </a:r>
            <a:r>
              <a:rPr lang="en-US" sz="2400" b="1" dirty="0" err="1" smtClean="0"/>
              <a:t>közösen</a:t>
            </a:r>
            <a:r>
              <a:rPr lang="sk-SK" sz="2400" b="1" dirty="0" smtClean="0"/>
              <a:t> </a:t>
            </a:r>
            <a:r>
              <a:rPr lang="sk-SK" sz="2400" dirty="0" smtClean="0"/>
              <a:t>döntenek a vállalatokról a cégekről és általánosan a munka világáról</a:t>
            </a:r>
            <a:endParaRPr lang="en-US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43564"/>
          </a:xfrm>
        </p:spPr>
        <p:txBody>
          <a:bodyPr/>
          <a:lstStyle/>
          <a:p>
            <a:pPr algn="ctr"/>
            <a:r>
              <a:rPr lang="sk-SK" dirty="0" smtClean="0"/>
              <a:t>A fasiszta állam kiépítése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27" y="3572245"/>
            <a:ext cx="2371040" cy="35591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600" y="3630299"/>
            <a:ext cx="2293434" cy="324244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07" y="3830870"/>
            <a:ext cx="2071524" cy="304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4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394" y="0"/>
            <a:ext cx="7886700" cy="769991"/>
          </a:xfrm>
        </p:spPr>
        <p:txBody>
          <a:bodyPr/>
          <a:lstStyle/>
          <a:p>
            <a:pPr algn="ctr"/>
            <a:r>
              <a:rPr lang="sk-SK" dirty="0" smtClean="0"/>
              <a:t>A fasiszta állam működése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9991"/>
            <a:ext cx="9144000" cy="4351338"/>
          </a:xfrm>
        </p:spPr>
        <p:txBody>
          <a:bodyPr>
            <a:normAutofit/>
          </a:bodyPr>
          <a:lstStyle/>
          <a:p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erőszakkal</a:t>
            </a:r>
            <a:r>
              <a:rPr lang="en-US" sz="2400" dirty="0"/>
              <a:t> </a:t>
            </a:r>
            <a:r>
              <a:rPr lang="en-US" sz="2400" dirty="0" err="1"/>
              <a:t>fenntartott</a:t>
            </a:r>
            <a:r>
              <a:rPr lang="en-US" sz="2400" dirty="0"/>
              <a:t> rend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nyugalom</a:t>
            </a:r>
            <a:r>
              <a:rPr lang="en-US" sz="2400" dirty="0"/>
              <a:t> </a:t>
            </a:r>
            <a:r>
              <a:rPr lang="en-US" sz="2400" dirty="0" err="1" smtClean="0"/>
              <a:t>mellett</a:t>
            </a:r>
            <a:r>
              <a:rPr lang="en-US" sz="2400" dirty="0" smtClean="0"/>
              <a:t>, a</a:t>
            </a:r>
            <a:r>
              <a:rPr lang="sk-SK" sz="2400" dirty="0" smtClean="0"/>
              <a:t> </a:t>
            </a:r>
            <a:r>
              <a:rPr lang="en-US" sz="2400" dirty="0" err="1" smtClean="0"/>
              <a:t>teljes</a:t>
            </a:r>
            <a:r>
              <a:rPr lang="en-US" sz="2400" dirty="0" smtClean="0"/>
              <a:t> </a:t>
            </a:r>
            <a:r>
              <a:rPr lang="en-US" sz="2400" dirty="0" err="1"/>
              <a:t>államhatalom</a:t>
            </a:r>
            <a:r>
              <a:rPr lang="en-US" sz="2400" dirty="0"/>
              <a:t> </a:t>
            </a:r>
            <a:r>
              <a:rPr lang="en-US" sz="2400" dirty="0" err="1"/>
              <a:t>birtokában</a:t>
            </a:r>
            <a:r>
              <a:rPr lang="en-US" sz="2400" dirty="0"/>
              <a:t> a </a:t>
            </a:r>
            <a:r>
              <a:rPr lang="en-US" sz="2400" dirty="0" err="1"/>
              <a:t>fasiszták</a:t>
            </a:r>
            <a:r>
              <a:rPr lang="en-US" sz="2400" dirty="0"/>
              <a:t> </a:t>
            </a:r>
            <a:r>
              <a:rPr lang="en-US" sz="2400" b="1" dirty="0" err="1" smtClean="0"/>
              <a:t>fejlesztették</a:t>
            </a:r>
            <a:r>
              <a:rPr lang="sk-SK" sz="2400" b="1" dirty="0" smtClean="0"/>
              <a:t> </a:t>
            </a:r>
            <a:r>
              <a:rPr lang="en-US" sz="2400" b="1" dirty="0" err="1" smtClean="0"/>
              <a:t>Olaszország</a:t>
            </a:r>
            <a:r>
              <a:rPr lang="en-US" sz="2400" b="1" dirty="0" smtClean="0"/>
              <a:t> </a:t>
            </a:r>
            <a:r>
              <a:rPr lang="en-US" sz="2400" b="1" dirty="0" err="1"/>
              <a:t>gazdaságát</a:t>
            </a:r>
            <a:r>
              <a:rPr lang="en-US" sz="2400" b="1" dirty="0"/>
              <a:t>, </a:t>
            </a:r>
            <a:r>
              <a:rPr lang="en-US" sz="2400" b="1" dirty="0" err="1" smtClean="0"/>
              <a:t>kiterjesztették</a:t>
            </a:r>
            <a:r>
              <a:rPr lang="en-US" sz="2400" b="1" dirty="0" smtClean="0"/>
              <a:t> </a:t>
            </a:r>
            <a:r>
              <a:rPr lang="en-US" sz="2400" b="1" dirty="0" err="1"/>
              <a:t>az</a:t>
            </a:r>
            <a:r>
              <a:rPr lang="en-US" sz="2400" b="1" dirty="0"/>
              <a:t> </a:t>
            </a:r>
            <a:r>
              <a:rPr lang="en-US" sz="2400" b="1" dirty="0" err="1"/>
              <a:t>állami</a:t>
            </a:r>
            <a:r>
              <a:rPr lang="en-US" sz="2400" b="1" dirty="0"/>
              <a:t> </a:t>
            </a:r>
            <a:r>
              <a:rPr lang="en-US" sz="2400" b="1" dirty="0" err="1" smtClean="0"/>
              <a:t>gondoskodást</a:t>
            </a:r>
            <a:endParaRPr lang="sk-SK" sz="2400" b="1" dirty="0" smtClean="0"/>
          </a:p>
          <a:p>
            <a:r>
              <a:rPr lang="en-US" sz="2400" dirty="0"/>
              <a:t>Mussolini a </a:t>
            </a:r>
            <a:r>
              <a:rPr lang="en-US" sz="2400" dirty="0" err="1"/>
              <a:t>katolikus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vallásos</a:t>
            </a:r>
            <a:r>
              <a:rPr lang="en-US" sz="2400" dirty="0"/>
              <a:t> </a:t>
            </a:r>
            <a:r>
              <a:rPr lang="en-US" sz="2400" dirty="0" err="1"/>
              <a:t>olaszország</a:t>
            </a:r>
            <a:r>
              <a:rPr lang="en-US" sz="2400" dirty="0"/>
              <a:t> </a:t>
            </a:r>
            <a:r>
              <a:rPr lang="sk-SK" sz="2400" dirty="0" smtClean="0"/>
              <a:t>m</a:t>
            </a:r>
            <a:r>
              <a:rPr lang="en-US" sz="2400" dirty="0" err="1" smtClean="0"/>
              <a:t>iniszterelnökeként</a:t>
            </a:r>
            <a:r>
              <a:rPr lang="sk-SK" sz="2400" dirty="0" smtClean="0"/>
              <a:t> </a:t>
            </a:r>
            <a:r>
              <a:rPr lang="en-US" sz="2400" dirty="0" err="1" smtClean="0"/>
              <a:t>régi</a:t>
            </a:r>
            <a:r>
              <a:rPr lang="en-US" sz="2400" dirty="0" smtClean="0"/>
              <a:t> </a:t>
            </a:r>
            <a:r>
              <a:rPr lang="en-US" sz="2400" dirty="0" err="1"/>
              <a:t>adósságot</a:t>
            </a:r>
            <a:r>
              <a:rPr lang="en-US" sz="2400" dirty="0"/>
              <a:t> </a:t>
            </a:r>
            <a:r>
              <a:rPr lang="en-US" sz="2400" dirty="0" err="1"/>
              <a:t>rendezett</a:t>
            </a:r>
            <a:r>
              <a:rPr lang="en-US" sz="2400" dirty="0"/>
              <a:t>, </a:t>
            </a:r>
            <a:r>
              <a:rPr lang="en-US" sz="2400" dirty="0" err="1"/>
              <a:t>amikor</a:t>
            </a:r>
            <a:r>
              <a:rPr lang="en-US" sz="2400" dirty="0"/>
              <a:t> </a:t>
            </a:r>
            <a:r>
              <a:rPr lang="en-US" sz="2400" b="1" dirty="0" err="1" smtClean="0"/>
              <a:t>megállapodott</a:t>
            </a:r>
            <a:r>
              <a:rPr lang="sk-SK" sz="2400" b="1" dirty="0" smtClean="0"/>
              <a:t> </a:t>
            </a:r>
            <a:r>
              <a:rPr lang="en-US" sz="2400" b="1" dirty="0" smtClean="0"/>
              <a:t>a </a:t>
            </a:r>
            <a:r>
              <a:rPr lang="en-US" sz="2400" b="1" dirty="0" err="1" smtClean="0"/>
              <a:t>pápasággal</a:t>
            </a:r>
            <a:r>
              <a:rPr lang="sk-SK" sz="2400" b="1" dirty="0" smtClean="0"/>
              <a:t> (XI. Piusz)</a:t>
            </a:r>
            <a:r>
              <a:rPr lang="en-US" sz="2400" dirty="0" smtClean="0"/>
              <a:t>. </a:t>
            </a:r>
            <a:r>
              <a:rPr lang="en-US" sz="2400" dirty="0"/>
              <a:t>A </a:t>
            </a:r>
            <a:r>
              <a:rPr lang="en-US" sz="2400" dirty="0" err="1"/>
              <a:t>lateráni</a:t>
            </a:r>
            <a:r>
              <a:rPr lang="en-US" sz="2400" dirty="0"/>
              <a:t> </a:t>
            </a:r>
            <a:r>
              <a:rPr lang="en-US" sz="2400" dirty="0" err="1"/>
              <a:t>szerződésben</a:t>
            </a:r>
            <a:r>
              <a:rPr lang="en-US" sz="2400" dirty="0"/>
              <a:t> </a:t>
            </a:r>
            <a:r>
              <a:rPr lang="sk-SK" sz="2400" dirty="0" smtClean="0"/>
              <a:t>- </a:t>
            </a:r>
            <a:r>
              <a:rPr lang="en-US" sz="2400" b="1" dirty="0" smtClean="0"/>
              <a:t>1929</a:t>
            </a:r>
            <a:r>
              <a:rPr lang="en-US" sz="2400" dirty="0" smtClean="0"/>
              <a:t> </a:t>
            </a:r>
            <a:r>
              <a:rPr lang="sk-SK" sz="2400" dirty="0" smtClean="0"/>
              <a:t>- </a:t>
            </a:r>
            <a:r>
              <a:rPr lang="en-US" sz="2400" b="1" dirty="0" err="1" smtClean="0"/>
              <a:t>elismerte</a:t>
            </a:r>
            <a:r>
              <a:rPr lang="en-US" sz="2400" b="1" dirty="0" smtClean="0"/>
              <a:t> a</a:t>
            </a:r>
            <a:r>
              <a:rPr lang="sk-SK" sz="2400" b="1" dirty="0" smtClean="0"/>
              <a:t> </a:t>
            </a:r>
            <a:r>
              <a:rPr lang="en-US" sz="2400" b="1" dirty="0" err="1" smtClean="0"/>
              <a:t>katolikus</a:t>
            </a:r>
            <a:r>
              <a:rPr lang="en-US" sz="2400" b="1" dirty="0" smtClean="0"/>
              <a:t> </a:t>
            </a:r>
            <a:r>
              <a:rPr lang="en-US" sz="2400" b="1" dirty="0" err="1"/>
              <a:t>vallást</a:t>
            </a:r>
            <a:r>
              <a:rPr lang="en-US" sz="2400" b="1" dirty="0"/>
              <a:t> </a:t>
            </a:r>
            <a:r>
              <a:rPr lang="en-US" sz="2400" b="1" dirty="0" err="1"/>
              <a:t>államvallásnak</a:t>
            </a:r>
            <a:r>
              <a:rPr lang="en-US" sz="2400" b="1" dirty="0"/>
              <a:t> </a:t>
            </a:r>
            <a:r>
              <a:rPr lang="en-US" sz="2400" b="1" dirty="0" err="1"/>
              <a:t>és</a:t>
            </a:r>
            <a:r>
              <a:rPr lang="en-US" sz="2400" b="1" dirty="0"/>
              <a:t> a </a:t>
            </a:r>
            <a:r>
              <a:rPr lang="en-US" sz="2400" b="1" dirty="0" err="1"/>
              <a:t>vatikánt</a:t>
            </a:r>
            <a:r>
              <a:rPr lang="en-US" sz="2400" b="1" dirty="0"/>
              <a:t> </a:t>
            </a:r>
            <a:r>
              <a:rPr lang="en-US" sz="2400" b="1" dirty="0" err="1" smtClean="0"/>
              <a:t>független</a:t>
            </a:r>
            <a:r>
              <a:rPr lang="sk-SK" sz="2400" b="1" dirty="0" smtClean="0"/>
              <a:t> </a:t>
            </a:r>
            <a:r>
              <a:rPr lang="en-US" sz="2400" b="1" dirty="0" err="1" smtClean="0"/>
              <a:t>államnak</a:t>
            </a:r>
            <a:r>
              <a:rPr lang="en-US" sz="2400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6883"/>
            <a:ext cx="5235671" cy="325837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857" y="3338249"/>
            <a:ext cx="4406143" cy="351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95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996855" cy="1022240"/>
          </a:xfrm>
        </p:spPr>
        <p:txBody>
          <a:bodyPr>
            <a:normAutofit/>
          </a:bodyPr>
          <a:lstStyle/>
          <a:p>
            <a:pPr algn="ctr"/>
            <a:r>
              <a:rPr lang="sk-SK" sz="3500" b="1" dirty="0" smtClean="0"/>
              <a:t>A fasiszta állam törekvései az 1920-as években</a:t>
            </a:r>
            <a:endParaRPr lang="en-US" sz="35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22240"/>
            <a:ext cx="9144000" cy="435133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fasiszta</a:t>
            </a:r>
            <a:r>
              <a:rPr lang="en-US" dirty="0"/>
              <a:t> </a:t>
            </a:r>
            <a:r>
              <a:rPr lang="en-US" dirty="0" err="1"/>
              <a:t>olaszország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1920-as </a:t>
            </a:r>
            <a:r>
              <a:rPr lang="en-US" dirty="0" err="1"/>
              <a:t>években</a:t>
            </a:r>
            <a:r>
              <a:rPr lang="en-US" dirty="0"/>
              <a:t> </a:t>
            </a:r>
            <a:r>
              <a:rPr lang="en-US" dirty="0" err="1" smtClean="0"/>
              <a:t>elsősorban</a:t>
            </a:r>
            <a:r>
              <a:rPr lang="sk-SK" dirty="0" smtClean="0"/>
              <a:t> </a:t>
            </a:r>
            <a:r>
              <a:rPr lang="en-US" b="1" dirty="0" err="1" smtClean="0"/>
              <a:t>Közép-Európában</a:t>
            </a:r>
            <a:r>
              <a:rPr lang="en-US" b="1" dirty="0" smtClean="0"/>
              <a:t> </a:t>
            </a:r>
            <a:r>
              <a:rPr lang="en-US" b="1" dirty="0" err="1"/>
              <a:t>és</a:t>
            </a:r>
            <a:r>
              <a:rPr lang="en-US" b="1" dirty="0"/>
              <a:t> a </a:t>
            </a:r>
            <a:r>
              <a:rPr lang="en-US" b="1" dirty="0" err="1"/>
              <a:t>Balkánon</a:t>
            </a:r>
            <a:r>
              <a:rPr lang="en-US" b="1" dirty="0"/>
              <a:t> </a:t>
            </a:r>
            <a:r>
              <a:rPr lang="en-US" dirty="0" err="1"/>
              <a:t>akart</a:t>
            </a:r>
            <a:r>
              <a:rPr lang="en-US" dirty="0"/>
              <a:t> </a:t>
            </a:r>
            <a:r>
              <a:rPr lang="en-US" b="1" dirty="0" err="1"/>
              <a:t>befolyás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 smtClean="0"/>
              <a:t>szert</a:t>
            </a:r>
            <a:r>
              <a:rPr lang="sk-SK" dirty="0" smtClean="0"/>
              <a:t> </a:t>
            </a:r>
            <a:r>
              <a:rPr lang="en-US" dirty="0" err="1" smtClean="0"/>
              <a:t>tenni</a:t>
            </a:r>
            <a:r>
              <a:rPr lang="en-US" dirty="0"/>
              <a:t>, s </a:t>
            </a:r>
            <a:r>
              <a:rPr lang="en-US" dirty="0" err="1"/>
              <a:t>fő</a:t>
            </a:r>
            <a:r>
              <a:rPr lang="en-US" dirty="0"/>
              <a:t> </a:t>
            </a:r>
            <a:r>
              <a:rPr lang="en-US" dirty="0" err="1"/>
              <a:t>ellenfele</a:t>
            </a:r>
            <a:r>
              <a:rPr lang="en-US" dirty="0"/>
              <a:t> a </a:t>
            </a:r>
            <a:r>
              <a:rPr lang="en-US" dirty="0" err="1"/>
              <a:t>Szerb</a:t>
            </a:r>
            <a:r>
              <a:rPr lang="en-US" dirty="0"/>
              <a:t>–</a:t>
            </a:r>
            <a:r>
              <a:rPr lang="en-US" dirty="0" err="1"/>
              <a:t>Horvát</a:t>
            </a:r>
            <a:r>
              <a:rPr lang="en-US" dirty="0"/>
              <a:t>–</a:t>
            </a:r>
            <a:r>
              <a:rPr lang="en-US" dirty="0" err="1"/>
              <a:t>Szlovén</a:t>
            </a:r>
            <a:r>
              <a:rPr lang="en-US" dirty="0"/>
              <a:t> </a:t>
            </a:r>
            <a:r>
              <a:rPr lang="en-US" dirty="0" err="1"/>
              <a:t>Királyság</a:t>
            </a:r>
            <a:r>
              <a:rPr lang="en-US" dirty="0"/>
              <a:t> </a:t>
            </a:r>
            <a:r>
              <a:rPr lang="en-US" dirty="0" smtClean="0"/>
              <a:t>volt</a:t>
            </a:r>
            <a:endParaRPr lang="sk-SK" dirty="0" smtClean="0"/>
          </a:p>
          <a:p>
            <a:r>
              <a:rPr lang="en-US" dirty="0" smtClean="0"/>
              <a:t>Mussolini </a:t>
            </a:r>
            <a:r>
              <a:rPr lang="en-US" dirty="0" err="1" smtClean="0"/>
              <a:t>megerősítette</a:t>
            </a:r>
            <a:r>
              <a:rPr lang="en-US" dirty="0" smtClean="0"/>
              <a:t> </a:t>
            </a:r>
            <a:r>
              <a:rPr lang="en-US" b="1" dirty="0"/>
              <a:t>Fiume </a:t>
            </a:r>
            <a:r>
              <a:rPr lang="en-US" dirty="0" err="1"/>
              <a:t>megszerzését</a:t>
            </a:r>
            <a:r>
              <a:rPr lang="en-US" dirty="0"/>
              <a:t>, </a:t>
            </a:r>
            <a:r>
              <a:rPr lang="en-US" dirty="0" err="1"/>
              <a:t>melyet</a:t>
            </a:r>
            <a:r>
              <a:rPr lang="en-US" dirty="0"/>
              <a:t> a </a:t>
            </a:r>
            <a:r>
              <a:rPr lang="en-US" dirty="0" err="1" smtClean="0"/>
              <a:t>világ</a:t>
            </a:r>
            <a:r>
              <a:rPr lang="sk-SK" dirty="0" smtClean="0"/>
              <a:t> </a:t>
            </a:r>
            <a:r>
              <a:rPr lang="en-US" dirty="0" err="1" smtClean="0"/>
              <a:t>tudomásul</a:t>
            </a:r>
            <a:r>
              <a:rPr lang="en-US" dirty="0" smtClean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86" y="3204341"/>
            <a:ext cx="2645753" cy="365365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723" y="3457246"/>
            <a:ext cx="5982132" cy="318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9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7119" y="258280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6000" dirty="0" smtClean="0"/>
              <a:t>Köszönöm a figyelmet!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7019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468</Words>
  <Application>Microsoft Office PowerPoint</Application>
  <PresentationFormat>Diavetítés a képernyőre (4:3 oldalarány)</PresentationFormat>
  <Paragraphs>33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Az olasz fasizmus és a tekintélyuralmi rendszerek</vt:lpstr>
      <vt:lpstr>Előzmények</vt:lpstr>
      <vt:lpstr>A szélső jobboldal megerősödése</vt:lpstr>
      <vt:lpstr>A fasiszták szervezete</vt:lpstr>
      <vt:lpstr>A hatalom megszerzése és kiépítése</vt:lpstr>
      <vt:lpstr>Fasiszta hatalomátvétel</vt:lpstr>
      <vt:lpstr>Fasiszta hatalomátvétel</vt:lpstr>
      <vt:lpstr>A fasiszta állam kiépítése</vt:lpstr>
      <vt:lpstr>A fasiszta állam működése</vt:lpstr>
      <vt:lpstr>A fasiszta állam törekvései az 1920-as években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olasz fasizmus és a tekintélyuralmi rendszerek</dc:title>
  <dc:creator>tanari</dc:creator>
  <cp:lastModifiedBy>Ambruzs Attila Péter</cp:lastModifiedBy>
  <cp:revision>23</cp:revision>
  <dcterms:created xsi:type="dcterms:W3CDTF">2019-02-20T08:05:55Z</dcterms:created>
  <dcterms:modified xsi:type="dcterms:W3CDTF">2022-02-01T07:17:52Z</dcterms:modified>
</cp:coreProperties>
</file>