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70" r:id="rId3"/>
    <p:sldId id="257" r:id="rId4"/>
    <p:sldId id="260" r:id="rId5"/>
    <p:sldId id="262" r:id="rId6"/>
    <p:sldId id="271" r:id="rId7"/>
    <p:sldId id="269" r:id="rId8"/>
    <p:sldId id="259" r:id="rId9"/>
    <p:sldId id="279" r:id="rId10"/>
    <p:sldId id="272" r:id="rId11"/>
    <p:sldId id="261" r:id="rId12"/>
    <p:sldId id="273" r:id="rId13"/>
    <p:sldId id="267" r:id="rId14"/>
    <p:sldId id="268" r:id="rId15"/>
    <p:sldId id="274" r:id="rId16"/>
    <p:sldId id="264" r:id="rId17"/>
    <p:sldId id="265" r:id="rId18"/>
    <p:sldId id="266" r:id="rId19"/>
    <p:sldId id="276" r:id="rId20"/>
    <p:sldId id="277" r:id="rId21"/>
    <p:sldId id="285" r:id="rId22"/>
    <p:sldId id="283" r:id="rId23"/>
    <p:sldId id="282" r:id="rId24"/>
    <p:sldId id="284" r:id="rId25"/>
    <p:sldId id="281" r:id="rId26"/>
    <p:sldId id="286" r:id="rId27"/>
    <p:sldId id="287" r:id="rId28"/>
    <p:sldId id="280" r:id="rId29"/>
    <p:sldId id="278" r:id="rId30"/>
    <p:sldId id="275" r:id="rId31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79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849 w 2780"/>
                <a:gd name="T1" fmla="*/ 18 h 953"/>
                <a:gd name="T2" fmla="*/ 2759 w 2780"/>
                <a:gd name="T3" fmla="*/ 24 h 953"/>
                <a:gd name="T4" fmla="*/ 2692 w 2780"/>
                <a:gd name="T5" fmla="*/ 102 h 953"/>
                <a:gd name="T6" fmla="*/ 2583 w 2780"/>
                <a:gd name="T7" fmla="*/ 156 h 953"/>
                <a:gd name="T8" fmla="*/ 2577 w 2780"/>
                <a:gd name="T9" fmla="*/ 222 h 953"/>
                <a:gd name="T10" fmla="*/ 2559 w 2780"/>
                <a:gd name="T11" fmla="*/ 246 h 953"/>
                <a:gd name="T12" fmla="*/ 2541 w 2780"/>
                <a:gd name="T13" fmla="*/ 252 h 953"/>
                <a:gd name="T14" fmla="*/ 2469 w 2780"/>
                <a:gd name="T15" fmla="*/ 210 h 953"/>
                <a:gd name="T16" fmla="*/ 2323 w 2780"/>
                <a:gd name="T17" fmla="*/ 192 h 953"/>
                <a:gd name="T18" fmla="*/ 2299 w 2780"/>
                <a:gd name="T19" fmla="*/ 186 h 953"/>
                <a:gd name="T20" fmla="*/ 2281 w 2780"/>
                <a:gd name="T21" fmla="*/ 192 h 953"/>
                <a:gd name="T22" fmla="*/ 2209 w 2780"/>
                <a:gd name="T23" fmla="*/ 228 h 953"/>
                <a:gd name="T24" fmla="*/ 2173 w 2780"/>
                <a:gd name="T25" fmla="*/ 240 h 953"/>
                <a:gd name="T26" fmla="*/ 2149 w 2780"/>
                <a:gd name="T27" fmla="*/ 246 h 953"/>
                <a:gd name="T28" fmla="*/ 2137 w 2780"/>
                <a:gd name="T29" fmla="*/ 258 h 953"/>
                <a:gd name="T30" fmla="*/ 2137 w 2780"/>
                <a:gd name="T31" fmla="*/ 276 h 953"/>
                <a:gd name="T32" fmla="*/ 2114 w 2780"/>
                <a:gd name="T33" fmla="*/ 300 h 953"/>
                <a:gd name="T34" fmla="*/ 2096 w 2780"/>
                <a:gd name="T35" fmla="*/ 312 h 953"/>
                <a:gd name="T36" fmla="*/ 2084 w 2780"/>
                <a:gd name="T37" fmla="*/ 324 h 953"/>
                <a:gd name="T38" fmla="*/ 2072 w 2780"/>
                <a:gd name="T39" fmla="*/ 336 h 953"/>
                <a:gd name="T40" fmla="*/ 2037 w 2780"/>
                <a:gd name="T41" fmla="*/ 342 h 953"/>
                <a:gd name="T42" fmla="*/ 1967 w 2780"/>
                <a:gd name="T43" fmla="*/ 336 h 953"/>
                <a:gd name="T44" fmla="*/ 1931 w 2780"/>
                <a:gd name="T45" fmla="*/ 330 h 953"/>
                <a:gd name="T46" fmla="*/ 1919 w 2780"/>
                <a:gd name="T47" fmla="*/ 342 h 953"/>
                <a:gd name="T48" fmla="*/ 1907 w 2780"/>
                <a:gd name="T49" fmla="*/ 354 h 953"/>
                <a:gd name="T50" fmla="*/ 1877 w 2780"/>
                <a:gd name="T51" fmla="*/ 360 h 953"/>
                <a:gd name="T52" fmla="*/ 1818 w 2780"/>
                <a:gd name="T53" fmla="*/ 342 h 953"/>
                <a:gd name="T54" fmla="*/ 1794 w 2780"/>
                <a:gd name="T55" fmla="*/ 342 h 953"/>
                <a:gd name="T56" fmla="*/ 1770 w 2780"/>
                <a:gd name="T57" fmla="*/ 354 h 953"/>
                <a:gd name="T58" fmla="*/ 1701 w 2780"/>
                <a:gd name="T59" fmla="*/ 425 h 953"/>
                <a:gd name="T60" fmla="*/ 1659 w 2780"/>
                <a:gd name="T61" fmla="*/ 569 h 953"/>
                <a:gd name="T62" fmla="*/ 1659 w 2780"/>
                <a:gd name="T63" fmla="*/ 593 h 953"/>
                <a:gd name="T64" fmla="*/ 1665 w 2780"/>
                <a:gd name="T65" fmla="*/ 641 h 953"/>
                <a:gd name="T66" fmla="*/ 1683 w 2780"/>
                <a:gd name="T67" fmla="*/ 659 h 953"/>
                <a:gd name="T68" fmla="*/ 1677 w 2780"/>
                <a:gd name="T69" fmla="*/ 671 h 953"/>
                <a:gd name="T70" fmla="*/ 1665 w 2780"/>
                <a:gd name="T71" fmla="*/ 683 h 953"/>
                <a:gd name="T72" fmla="*/ 1587 w 2780"/>
                <a:gd name="T73" fmla="*/ 689 h 953"/>
                <a:gd name="T74" fmla="*/ 1510 w 2780"/>
                <a:gd name="T75" fmla="*/ 629 h 953"/>
                <a:gd name="T76" fmla="*/ 1369 w 2780"/>
                <a:gd name="T77" fmla="*/ 587 h 953"/>
                <a:gd name="T78" fmla="*/ 1220 w 2780"/>
                <a:gd name="T79" fmla="*/ 671 h 953"/>
                <a:gd name="T80" fmla="*/ 1043 w 2780"/>
                <a:gd name="T81" fmla="*/ 731 h 953"/>
                <a:gd name="T82" fmla="*/ 840 w 2780"/>
                <a:gd name="T83" fmla="*/ 743 h 953"/>
                <a:gd name="T84" fmla="*/ 646 w 2780"/>
                <a:gd name="T85" fmla="*/ 701 h 953"/>
                <a:gd name="T86" fmla="*/ 586 w 2780"/>
                <a:gd name="T87" fmla="*/ 695 h 953"/>
                <a:gd name="T88" fmla="*/ 574 w 2780"/>
                <a:gd name="T89" fmla="*/ 701 h 953"/>
                <a:gd name="T90" fmla="*/ 538 w 2780"/>
                <a:gd name="T91" fmla="*/ 731 h 953"/>
                <a:gd name="T92" fmla="*/ 445 w 2780"/>
                <a:gd name="T93" fmla="*/ 809 h 953"/>
                <a:gd name="T94" fmla="*/ 415 w 2780"/>
                <a:gd name="T95" fmla="*/ 821 h 953"/>
                <a:gd name="T96" fmla="*/ 391 w 2780"/>
                <a:gd name="T97" fmla="*/ 821 h 953"/>
                <a:gd name="T98" fmla="*/ 344 w 2780"/>
                <a:gd name="T99" fmla="*/ 827 h 953"/>
                <a:gd name="T100" fmla="*/ 218 w 2780"/>
                <a:gd name="T101" fmla="*/ 851 h 953"/>
                <a:gd name="T102" fmla="*/ 182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861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hu-HU" altLang="en-US" noProof="0"/>
              <a:t>Alcím mintájának szerkesztése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A0FCC8-A7F4-44B5-92DE-704D2F0639E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66244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01BACB-E384-4917-9BFF-6A9C19C532D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75442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9893C9-8CE4-40F3-8718-32D98909AB7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55251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C33B77-EC2B-42DD-9936-60436354BB4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04643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5CB730-2208-40DB-9A3C-52FB8A45EE5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26881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8F950D0-6F54-49BD-88BE-A83DE19DED8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726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59F23DF-04E6-4904-A2FD-4C29436F818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57804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DCD3AE-8BB7-43D6-A73B-C5CB4AC4578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04487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D82AB2B-0B9B-461C-82FF-460821260F4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6501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85303A-9C33-4706-B465-A1B5DA33574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16613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A0858DF-354C-46B4-8E5B-2BBB1B1EB70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87439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>
                <a:gd name="T0" fmla="*/ 2849 w 2780"/>
                <a:gd name="T1" fmla="*/ 18 h 953"/>
                <a:gd name="T2" fmla="*/ 2759 w 2780"/>
                <a:gd name="T3" fmla="*/ 24 h 953"/>
                <a:gd name="T4" fmla="*/ 2692 w 2780"/>
                <a:gd name="T5" fmla="*/ 102 h 953"/>
                <a:gd name="T6" fmla="*/ 2583 w 2780"/>
                <a:gd name="T7" fmla="*/ 156 h 953"/>
                <a:gd name="T8" fmla="*/ 2577 w 2780"/>
                <a:gd name="T9" fmla="*/ 222 h 953"/>
                <a:gd name="T10" fmla="*/ 2559 w 2780"/>
                <a:gd name="T11" fmla="*/ 246 h 953"/>
                <a:gd name="T12" fmla="*/ 2541 w 2780"/>
                <a:gd name="T13" fmla="*/ 252 h 953"/>
                <a:gd name="T14" fmla="*/ 2469 w 2780"/>
                <a:gd name="T15" fmla="*/ 210 h 953"/>
                <a:gd name="T16" fmla="*/ 2323 w 2780"/>
                <a:gd name="T17" fmla="*/ 192 h 953"/>
                <a:gd name="T18" fmla="*/ 2299 w 2780"/>
                <a:gd name="T19" fmla="*/ 186 h 953"/>
                <a:gd name="T20" fmla="*/ 2281 w 2780"/>
                <a:gd name="T21" fmla="*/ 192 h 953"/>
                <a:gd name="T22" fmla="*/ 2209 w 2780"/>
                <a:gd name="T23" fmla="*/ 228 h 953"/>
                <a:gd name="T24" fmla="*/ 2173 w 2780"/>
                <a:gd name="T25" fmla="*/ 240 h 953"/>
                <a:gd name="T26" fmla="*/ 2149 w 2780"/>
                <a:gd name="T27" fmla="*/ 246 h 953"/>
                <a:gd name="T28" fmla="*/ 2137 w 2780"/>
                <a:gd name="T29" fmla="*/ 258 h 953"/>
                <a:gd name="T30" fmla="*/ 2137 w 2780"/>
                <a:gd name="T31" fmla="*/ 276 h 953"/>
                <a:gd name="T32" fmla="*/ 2114 w 2780"/>
                <a:gd name="T33" fmla="*/ 300 h 953"/>
                <a:gd name="T34" fmla="*/ 2096 w 2780"/>
                <a:gd name="T35" fmla="*/ 312 h 953"/>
                <a:gd name="T36" fmla="*/ 2084 w 2780"/>
                <a:gd name="T37" fmla="*/ 324 h 953"/>
                <a:gd name="T38" fmla="*/ 2072 w 2780"/>
                <a:gd name="T39" fmla="*/ 336 h 953"/>
                <a:gd name="T40" fmla="*/ 2037 w 2780"/>
                <a:gd name="T41" fmla="*/ 342 h 953"/>
                <a:gd name="T42" fmla="*/ 1967 w 2780"/>
                <a:gd name="T43" fmla="*/ 336 h 953"/>
                <a:gd name="T44" fmla="*/ 1931 w 2780"/>
                <a:gd name="T45" fmla="*/ 330 h 953"/>
                <a:gd name="T46" fmla="*/ 1919 w 2780"/>
                <a:gd name="T47" fmla="*/ 342 h 953"/>
                <a:gd name="T48" fmla="*/ 1907 w 2780"/>
                <a:gd name="T49" fmla="*/ 354 h 953"/>
                <a:gd name="T50" fmla="*/ 1877 w 2780"/>
                <a:gd name="T51" fmla="*/ 360 h 953"/>
                <a:gd name="T52" fmla="*/ 1818 w 2780"/>
                <a:gd name="T53" fmla="*/ 342 h 953"/>
                <a:gd name="T54" fmla="*/ 1794 w 2780"/>
                <a:gd name="T55" fmla="*/ 342 h 953"/>
                <a:gd name="T56" fmla="*/ 1770 w 2780"/>
                <a:gd name="T57" fmla="*/ 354 h 953"/>
                <a:gd name="T58" fmla="*/ 1701 w 2780"/>
                <a:gd name="T59" fmla="*/ 425 h 953"/>
                <a:gd name="T60" fmla="*/ 1659 w 2780"/>
                <a:gd name="T61" fmla="*/ 569 h 953"/>
                <a:gd name="T62" fmla="*/ 1659 w 2780"/>
                <a:gd name="T63" fmla="*/ 593 h 953"/>
                <a:gd name="T64" fmla="*/ 1665 w 2780"/>
                <a:gd name="T65" fmla="*/ 641 h 953"/>
                <a:gd name="T66" fmla="*/ 1683 w 2780"/>
                <a:gd name="T67" fmla="*/ 659 h 953"/>
                <a:gd name="T68" fmla="*/ 1677 w 2780"/>
                <a:gd name="T69" fmla="*/ 671 h 953"/>
                <a:gd name="T70" fmla="*/ 1665 w 2780"/>
                <a:gd name="T71" fmla="*/ 683 h 953"/>
                <a:gd name="T72" fmla="*/ 1587 w 2780"/>
                <a:gd name="T73" fmla="*/ 689 h 953"/>
                <a:gd name="T74" fmla="*/ 1510 w 2780"/>
                <a:gd name="T75" fmla="*/ 629 h 953"/>
                <a:gd name="T76" fmla="*/ 1369 w 2780"/>
                <a:gd name="T77" fmla="*/ 587 h 953"/>
                <a:gd name="T78" fmla="*/ 1220 w 2780"/>
                <a:gd name="T79" fmla="*/ 671 h 953"/>
                <a:gd name="T80" fmla="*/ 1043 w 2780"/>
                <a:gd name="T81" fmla="*/ 731 h 953"/>
                <a:gd name="T82" fmla="*/ 840 w 2780"/>
                <a:gd name="T83" fmla="*/ 743 h 953"/>
                <a:gd name="T84" fmla="*/ 646 w 2780"/>
                <a:gd name="T85" fmla="*/ 701 h 953"/>
                <a:gd name="T86" fmla="*/ 586 w 2780"/>
                <a:gd name="T87" fmla="*/ 695 h 953"/>
                <a:gd name="T88" fmla="*/ 574 w 2780"/>
                <a:gd name="T89" fmla="*/ 701 h 953"/>
                <a:gd name="T90" fmla="*/ 538 w 2780"/>
                <a:gd name="T91" fmla="*/ 731 h 953"/>
                <a:gd name="T92" fmla="*/ 445 w 2780"/>
                <a:gd name="T93" fmla="*/ 809 h 953"/>
                <a:gd name="T94" fmla="*/ 415 w 2780"/>
                <a:gd name="T95" fmla="*/ 821 h 953"/>
                <a:gd name="T96" fmla="*/ 391 w 2780"/>
                <a:gd name="T97" fmla="*/ 821 h 953"/>
                <a:gd name="T98" fmla="*/ 344 w 2780"/>
                <a:gd name="T99" fmla="*/ 827 h 953"/>
                <a:gd name="T100" fmla="*/ 218 w 2780"/>
                <a:gd name="T101" fmla="*/ 851 h 953"/>
                <a:gd name="T102" fmla="*/ 182 w 2780"/>
                <a:gd name="T103" fmla="*/ 857 h 953"/>
                <a:gd name="T104" fmla="*/ 125 w 2780"/>
                <a:gd name="T105" fmla="*/ 851 h 953"/>
                <a:gd name="T106" fmla="*/ 107 w 2780"/>
                <a:gd name="T107" fmla="*/ 857 h 953"/>
                <a:gd name="T108" fmla="*/ 101 w 2780"/>
                <a:gd name="T109" fmla="*/ 875 h 953"/>
                <a:gd name="T110" fmla="*/ 83 w 2780"/>
                <a:gd name="T111" fmla="*/ 887 h 953"/>
                <a:gd name="T112" fmla="*/ 48 w 2780"/>
                <a:gd name="T113" fmla="*/ 899 h 953"/>
                <a:gd name="T114" fmla="*/ 2861 w 2780"/>
                <a:gd name="T115" fmla="*/ 24 h 953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u-HU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>
                <a:gd name="T0" fmla="*/ 12 w 12"/>
                <a:gd name="T1" fmla="*/ 18 h 18"/>
                <a:gd name="T2" fmla="*/ 12 w 12"/>
                <a:gd name="T3" fmla="*/ 12 h 18"/>
                <a:gd name="T4" fmla="*/ 6 w 12"/>
                <a:gd name="T5" fmla="*/ 6 h 18"/>
                <a:gd name="T6" fmla="*/ 6 w 12"/>
                <a:gd name="T7" fmla="*/ 6 h 18"/>
                <a:gd name="T8" fmla="*/ 0 w 12"/>
                <a:gd name="T9" fmla="*/ 0 h 18"/>
                <a:gd name="T10" fmla="*/ 12 w 12"/>
                <a:gd name="T11" fmla="*/ 18 h 18"/>
                <a:gd name="T12" fmla="*/ 12 w 12"/>
                <a:gd name="T13" fmla="*/ 18 h 18"/>
                <a:gd name="T14" fmla="*/ 12 w 12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>
                <a:gd name="T0" fmla="*/ 0 w 6"/>
                <a:gd name="T1" fmla="*/ 12 h 18"/>
                <a:gd name="T2" fmla="*/ 6 w 6"/>
                <a:gd name="T3" fmla="*/ 18 h 18"/>
                <a:gd name="T4" fmla="*/ 0 w 6"/>
                <a:gd name="T5" fmla="*/ 0 h 18"/>
                <a:gd name="T6" fmla="*/ 0 w 6"/>
                <a:gd name="T7" fmla="*/ 12 h 18"/>
                <a:gd name="T8" fmla="*/ 0 w 6"/>
                <a:gd name="T9" fmla="*/ 12 h 18"/>
                <a:gd name="T10" fmla="*/ 0 w 6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>
                <a:gd name="T0" fmla="*/ 280 w 304"/>
                <a:gd name="T1" fmla="*/ 42 h 741"/>
                <a:gd name="T2" fmla="*/ 274 w 304"/>
                <a:gd name="T3" fmla="*/ 42 h 741"/>
                <a:gd name="T4" fmla="*/ 268 w 304"/>
                <a:gd name="T5" fmla="*/ 42 h 741"/>
                <a:gd name="T6" fmla="*/ 256 w 304"/>
                <a:gd name="T7" fmla="*/ 42 h 741"/>
                <a:gd name="T8" fmla="*/ 238 w 304"/>
                <a:gd name="T9" fmla="*/ 48 h 741"/>
                <a:gd name="T10" fmla="*/ 214 w 304"/>
                <a:gd name="T11" fmla="*/ 12 h 741"/>
                <a:gd name="T12" fmla="*/ 196 w 304"/>
                <a:gd name="T13" fmla="*/ 0 h 741"/>
                <a:gd name="T14" fmla="*/ 196 w 304"/>
                <a:gd name="T15" fmla="*/ 0 h 741"/>
                <a:gd name="T16" fmla="*/ 164 w 304"/>
                <a:gd name="T17" fmla="*/ 167 h 741"/>
                <a:gd name="T18" fmla="*/ 144 w 304"/>
                <a:gd name="T19" fmla="*/ 217 h 741"/>
                <a:gd name="T20" fmla="*/ 110 w 304"/>
                <a:gd name="T21" fmla="*/ 281 h 741"/>
                <a:gd name="T22" fmla="*/ 96 w 304"/>
                <a:gd name="T23" fmla="*/ 327 h 741"/>
                <a:gd name="T24" fmla="*/ 124 w 304"/>
                <a:gd name="T25" fmla="*/ 405 h 741"/>
                <a:gd name="T26" fmla="*/ 100 w 304"/>
                <a:gd name="T27" fmla="*/ 463 h 741"/>
                <a:gd name="T28" fmla="*/ 68 w 304"/>
                <a:gd name="T29" fmla="*/ 503 h 741"/>
                <a:gd name="T30" fmla="*/ 30 w 304"/>
                <a:gd name="T31" fmla="*/ 539 h 741"/>
                <a:gd name="T32" fmla="*/ 24 w 304"/>
                <a:gd name="T33" fmla="*/ 613 h 741"/>
                <a:gd name="T34" fmla="*/ 0 w 304"/>
                <a:gd name="T35" fmla="*/ 741 h 741"/>
                <a:gd name="T36" fmla="*/ 202 w 304"/>
                <a:gd name="T37" fmla="*/ 741 h 741"/>
                <a:gd name="T38" fmla="*/ 180 w 304"/>
                <a:gd name="T39" fmla="*/ 639 h 741"/>
                <a:gd name="T40" fmla="*/ 192 w 304"/>
                <a:gd name="T41" fmla="*/ 589 h 741"/>
                <a:gd name="T42" fmla="*/ 178 w 304"/>
                <a:gd name="T43" fmla="*/ 539 h 741"/>
                <a:gd name="T44" fmla="*/ 190 w 304"/>
                <a:gd name="T45" fmla="*/ 499 h 741"/>
                <a:gd name="T46" fmla="*/ 184 w 304"/>
                <a:gd name="T47" fmla="*/ 465 h 741"/>
                <a:gd name="T48" fmla="*/ 192 w 304"/>
                <a:gd name="T49" fmla="*/ 391 h 741"/>
                <a:gd name="T50" fmla="*/ 216 w 304"/>
                <a:gd name="T51" fmla="*/ 313 h 741"/>
                <a:gd name="T52" fmla="*/ 238 w 304"/>
                <a:gd name="T53" fmla="*/ 249 h 741"/>
                <a:gd name="T54" fmla="*/ 268 w 304"/>
                <a:gd name="T55" fmla="*/ 185 h 741"/>
                <a:gd name="T56" fmla="*/ 284 w 304"/>
                <a:gd name="T57" fmla="*/ 159 h 741"/>
                <a:gd name="T58" fmla="*/ 304 w 304"/>
                <a:gd name="T59" fmla="*/ 12 h 741"/>
                <a:gd name="T60" fmla="*/ 298 w 304"/>
                <a:gd name="T61" fmla="*/ 24 h 741"/>
                <a:gd name="T62" fmla="*/ 292 w 304"/>
                <a:gd name="T63" fmla="*/ 30 h 741"/>
                <a:gd name="T64" fmla="*/ 292 w 304"/>
                <a:gd name="T65" fmla="*/ 36 h 741"/>
                <a:gd name="T66" fmla="*/ 286 w 304"/>
                <a:gd name="T67" fmla="*/ 36 h 741"/>
                <a:gd name="T68" fmla="*/ 286 w 304"/>
                <a:gd name="T69" fmla="*/ 42 h 741"/>
                <a:gd name="T70" fmla="*/ 280 w 304"/>
                <a:gd name="T71" fmla="*/ 42 h 741"/>
                <a:gd name="T72" fmla="*/ 280 w 304"/>
                <a:gd name="T73" fmla="*/ 42 h 741"/>
                <a:gd name="T74" fmla="*/ 280 w 304"/>
                <a:gd name="T75" fmla="*/ 42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>
                <a:gd name="T0" fmla="*/ 284 w 314"/>
                <a:gd name="T1" fmla="*/ 6 h 767"/>
                <a:gd name="T2" fmla="*/ 278 w 314"/>
                <a:gd name="T3" fmla="*/ 6 h 767"/>
                <a:gd name="T4" fmla="*/ 272 w 314"/>
                <a:gd name="T5" fmla="*/ 12 h 767"/>
                <a:gd name="T6" fmla="*/ 254 w 314"/>
                <a:gd name="T7" fmla="*/ 18 h 767"/>
                <a:gd name="T8" fmla="*/ 230 w 314"/>
                <a:gd name="T9" fmla="*/ 24 h 767"/>
                <a:gd name="T10" fmla="*/ 206 w 314"/>
                <a:gd name="T11" fmla="*/ 42 h 767"/>
                <a:gd name="T12" fmla="*/ 188 w 314"/>
                <a:gd name="T13" fmla="*/ 48 h 767"/>
                <a:gd name="T14" fmla="*/ 176 w 314"/>
                <a:gd name="T15" fmla="*/ 54 h 767"/>
                <a:gd name="T16" fmla="*/ 170 w 314"/>
                <a:gd name="T17" fmla="*/ 54 h 767"/>
                <a:gd name="T18" fmla="*/ 150 w 314"/>
                <a:gd name="T19" fmla="*/ 169 h 767"/>
                <a:gd name="T20" fmla="*/ 110 w 314"/>
                <a:gd name="T21" fmla="*/ 225 h 767"/>
                <a:gd name="T22" fmla="*/ 54 w 314"/>
                <a:gd name="T23" fmla="*/ 383 h 767"/>
                <a:gd name="T24" fmla="*/ 82 w 314"/>
                <a:gd name="T25" fmla="*/ 555 h 767"/>
                <a:gd name="T26" fmla="*/ 40 w 314"/>
                <a:gd name="T27" fmla="*/ 679 h 767"/>
                <a:gd name="T28" fmla="*/ 0 w 314"/>
                <a:gd name="T29" fmla="*/ 767 h 767"/>
                <a:gd name="T30" fmla="*/ 108 w 314"/>
                <a:gd name="T31" fmla="*/ 767 h 767"/>
                <a:gd name="T32" fmla="*/ 120 w 314"/>
                <a:gd name="T33" fmla="*/ 611 h 767"/>
                <a:gd name="T34" fmla="*/ 148 w 314"/>
                <a:gd name="T35" fmla="*/ 499 h 767"/>
                <a:gd name="T36" fmla="*/ 160 w 314"/>
                <a:gd name="T37" fmla="*/ 367 h 767"/>
                <a:gd name="T38" fmla="*/ 218 w 314"/>
                <a:gd name="T39" fmla="*/ 327 h 767"/>
                <a:gd name="T40" fmla="*/ 238 w 314"/>
                <a:gd name="T41" fmla="*/ 221 h 767"/>
                <a:gd name="T42" fmla="*/ 296 w 314"/>
                <a:gd name="T43" fmla="*/ 135 h 767"/>
                <a:gd name="T44" fmla="*/ 314 w 314"/>
                <a:gd name="T45" fmla="*/ 0 h 767"/>
                <a:gd name="T46" fmla="*/ 302 w 314"/>
                <a:gd name="T47" fmla="*/ 0 h 767"/>
                <a:gd name="T48" fmla="*/ 296 w 314"/>
                <a:gd name="T49" fmla="*/ 0 h 767"/>
                <a:gd name="T50" fmla="*/ 290 w 314"/>
                <a:gd name="T51" fmla="*/ 0 h 767"/>
                <a:gd name="T52" fmla="*/ 284 w 314"/>
                <a:gd name="T53" fmla="*/ 6 h 767"/>
                <a:gd name="T54" fmla="*/ 284 w 314"/>
                <a:gd name="T55" fmla="*/ 6 h 767"/>
                <a:gd name="T56" fmla="*/ 284 w 314"/>
                <a:gd name="T57" fmla="*/ 6 h 767"/>
                <a:gd name="T58" fmla="*/ 284 w 314"/>
                <a:gd name="T59" fmla="*/ 6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>
                <a:gd name="T0" fmla="*/ 257 w 275"/>
                <a:gd name="T1" fmla="*/ 12 h 623"/>
                <a:gd name="T2" fmla="*/ 239 w 275"/>
                <a:gd name="T3" fmla="*/ 6 h 623"/>
                <a:gd name="T4" fmla="*/ 203 w 275"/>
                <a:gd name="T5" fmla="*/ 6 h 623"/>
                <a:gd name="T6" fmla="*/ 203 w 275"/>
                <a:gd name="T7" fmla="*/ 6 h 623"/>
                <a:gd name="T8" fmla="*/ 197 w 275"/>
                <a:gd name="T9" fmla="*/ 6 h 623"/>
                <a:gd name="T10" fmla="*/ 185 w 275"/>
                <a:gd name="T11" fmla="*/ 0 h 623"/>
                <a:gd name="T12" fmla="*/ 173 w 275"/>
                <a:gd name="T13" fmla="*/ 0 h 623"/>
                <a:gd name="T14" fmla="*/ 166 w 275"/>
                <a:gd name="T15" fmla="*/ 0 h 623"/>
                <a:gd name="T16" fmla="*/ 160 w 275"/>
                <a:gd name="T17" fmla="*/ 0 h 623"/>
                <a:gd name="T18" fmla="*/ 144 w 275"/>
                <a:gd name="T19" fmla="*/ 117 h 623"/>
                <a:gd name="T20" fmla="*/ 128 w 275"/>
                <a:gd name="T21" fmla="*/ 185 h 623"/>
                <a:gd name="T22" fmla="*/ 58 w 275"/>
                <a:gd name="T23" fmla="*/ 299 h 623"/>
                <a:gd name="T24" fmla="*/ 54 w 275"/>
                <a:gd name="T25" fmla="*/ 441 h 623"/>
                <a:gd name="T26" fmla="*/ 24 w 275"/>
                <a:gd name="T27" fmla="*/ 523 h 623"/>
                <a:gd name="T28" fmla="*/ 0 w 275"/>
                <a:gd name="T29" fmla="*/ 623 h 623"/>
                <a:gd name="T30" fmla="*/ 78 w 275"/>
                <a:gd name="T31" fmla="*/ 623 h 623"/>
                <a:gd name="T32" fmla="*/ 92 w 275"/>
                <a:gd name="T33" fmla="*/ 555 h 623"/>
                <a:gd name="T34" fmla="*/ 134 w 275"/>
                <a:gd name="T35" fmla="*/ 447 h 623"/>
                <a:gd name="T36" fmla="*/ 158 w 275"/>
                <a:gd name="T37" fmla="*/ 315 h 623"/>
                <a:gd name="T38" fmla="*/ 184 w 275"/>
                <a:gd name="T39" fmla="*/ 257 h 623"/>
                <a:gd name="T40" fmla="*/ 216 w 275"/>
                <a:gd name="T41" fmla="*/ 211 h 623"/>
                <a:gd name="T42" fmla="*/ 222 w 275"/>
                <a:gd name="T43" fmla="*/ 145 h 623"/>
                <a:gd name="T44" fmla="*/ 240 w 275"/>
                <a:gd name="T45" fmla="*/ 111 h 623"/>
                <a:gd name="T46" fmla="*/ 262 w 275"/>
                <a:gd name="T47" fmla="*/ 79 h 623"/>
                <a:gd name="T48" fmla="*/ 275 w 275"/>
                <a:gd name="T49" fmla="*/ 6 h 623"/>
                <a:gd name="T50" fmla="*/ 263 w 275"/>
                <a:gd name="T51" fmla="*/ 12 h 623"/>
                <a:gd name="T52" fmla="*/ 257 w 275"/>
                <a:gd name="T53" fmla="*/ 12 h 623"/>
                <a:gd name="T54" fmla="*/ 257 w 275"/>
                <a:gd name="T55" fmla="*/ 12 h 623"/>
                <a:gd name="T56" fmla="*/ 257 w 275"/>
                <a:gd name="T57" fmla="*/ 12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>
                <a:gd name="T0" fmla="*/ 171 w 213"/>
                <a:gd name="T1" fmla="*/ 12 h 611"/>
                <a:gd name="T2" fmla="*/ 159 w 213"/>
                <a:gd name="T3" fmla="*/ 24 h 611"/>
                <a:gd name="T4" fmla="*/ 153 w 213"/>
                <a:gd name="T5" fmla="*/ 36 h 611"/>
                <a:gd name="T6" fmla="*/ 128 w 213"/>
                <a:gd name="T7" fmla="*/ 60 h 611"/>
                <a:gd name="T8" fmla="*/ 110 w 213"/>
                <a:gd name="T9" fmla="*/ 83 h 611"/>
                <a:gd name="T10" fmla="*/ 86 w 213"/>
                <a:gd name="T11" fmla="*/ 119 h 611"/>
                <a:gd name="T12" fmla="*/ 68 w 213"/>
                <a:gd name="T13" fmla="*/ 167 h 611"/>
                <a:gd name="T14" fmla="*/ 68 w 213"/>
                <a:gd name="T15" fmla="*/ 221 h 611"/>
                <a:gd name="T16" fmla="*/ 68 w 213"/>
                <a:gd name="T17" fmla="*/ 227 h 611"/>
                <a:gd name="T18" fmla="*/ 68 w 213"/>
                <a:gd name="T19" fmla="*/ 233 h 611"/>
                <a:gd name="T20" fmla="*/ 68 w 213"/>
                <a:gd name="T21" fmla="*/ 239 h 611"/>
                <a:gd name="T22" fmla="*/ 68 w 213"/>
                <a:gd name="T23" fmla="*/ 245 h 611"/>
                <a:gd name="T24" fmla="*/ 68 w 213"/>
                <a:gd name="T25" fmla="*/ 251 h 611"/>
                <a:gd name="T26" fmla="*/ 68 w 213"/>
                <a:gd name="T27" fmla="*/ 251 h 611"/>
                <a:gd name="T28" fmla="*/ 68 w 213"/>
                <a:gd name="T29" fmla="*/ 257 h 611"/>
                <a:gd name="T30" fmla="*/ 68 w 213"/>
                <a:gd name="T31" fmla="*/ 269 h 611"/>
                <a:gd name="T32" fmla="*/ 74 w 213"/>
                <a:gd name="T33" fmla="*/ 287 h 611"/>
                <a:gd name="T34" fmla="*/ 80 w 213"/>
                <a:gd name="T35" fmla="*/ 305 h 611"/>
                <a:gd name="T36" fmla="*/ 86 w 213"/>
                <a:gd name="T37" fmla="*/ 311 h 611"/>
                <a:gd name="T38" fmla="*/ 86 w 213"/>
                <a:gd name="T39" fmla="*/ 311 h 611"/>
                <a:gd name="T40" fmla="*/ 92 w 213"/>
                <a:gd name="T41" fmla="*/ 317 h 611"/>
                <a:gd name="T42" fmla="*/ 92 w 213"/>
                <a:gd name="T43" fmla="*/ 323 h 611"/>
                <a:gd name="T44" fmla="*/ 92 w 213"/>
                <a:gd name="T45" fmla="*/ 323 h 611"/>
                <a:gd name="T46" fmla="*/ 24 w 213"/>
                <a:gd name="T47" fmla="*/ 437 h 611"/>
                <a:gd name="T48" fmla="*/ 18 w 213"/>
                <a:gd name="T49" fmla="*/ 471 h 611"/>
                <a:gd name="T50" fmla="*/ 0 w 213"/>
                <a:gd name="T51" fmla="*/ 547 h 611"/>
                <a:gd name="T52" fmla="*/ 50 w 213"/>
                <a:gd name="T53" fmla="*/ 611 h 611"/>
                <a:gd name="T54" fmla="*/ 114 w 213"/>
                <a:gd name="T55" fmla="*/ 611 h 611"/>
                <a:gd name="T56" fmla="*/ 104 w 213"/>
                <a:gd name="T57" fmla="*/ 555 h 611"/>
                <a:gd name="T58" fmla="*/ 120 w 213"/>
                <a:gd name="T59" fmla="*/ 515 h 611"/>
                <a:gd name="T60" fmla="*/ 150 w 213"/>
                <a:gd name="T61" fmla="*/ 449 h 611"/>
                <a:gd name="T62" fmla="*/ 166 w 213"/>
                <a:gd name="T63" fmla="*/ 377 h 611"/>
                <a:gd name="T64" fmla="*/ 156 w 213"/>
                <a:gd name="T65" fmla="*/ 295 h 611"/>
                <a:gd name="T66" fmla="*/ 170 w 213"/>
                <a:gd name="T67" fmla="*/ 203 h 611"/>
                <a:gd name="T68" fmla="*/ 212 w 213"/>
                <a:gd name="T69" fmla="*/ 95 h 611"/>
                <a:gd name="T70" fmla="*/ 213 w 213"/>
                <a:gd name="T71" fmla="*/ 0 h 611"/>
                <a:gd name="T72" fmla="*/ 207 w 213"/>
                <a:gd name="T73" fmla="*/ 0 h 611"/>
                <a:gd name="T74" fmla="*/ 201 w 213"/>
                <a:gd name="T75" fmla="*/ 0 h 611"/>
                <a:gd name="T76" fmla="*/ 195 w 213"/>
                <a:gd name="T77" fmla="*/ 0 h 611"/>
                <a:gd name="T78" fmla="*/ 189 w 213"/>
                <a:gd name="T79" fmla="*/ 0 h 611"/>
                <a:gd name="T80" fmla="*/ 183 w 213"/>
                <a:gd name="T81" fmla="*/ 6 h 611"/>
                <a:gd name="T82" fmla="*/ 177 w 213"/>
                <a:gd name="T83" fmla="*/ 6 h 611"/>
                <a:gd name="T84" fmla="*/ 171 w 213"/>
                <a:gd name="T85" fmla="*/ 12 h 611"/>
                <a:gd name="T86" fmla="*/ 171 w 213"/>
                <a:gd name="T87" fmla="*/ 12 h 611"/>
                <a:gd name="T88" fmla="*/ 171 w 213"/>
                <a:gd name="T89" fmla="*/ 12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>
                <a:gd name="T0" fmla="*/ 149 w 167"/>
                <a:gd name="T1" fmla="*/ 60 h 384"/>
                <a:gd name="T2" fmla="*/ 119 w 167"/>
                <a:gd name="T3" fmla="*/ 30 h 384"/>
                <a:gd name="T4" fmla="*/ 89 w 167"/>
                <a:gd name="T5" fmla="*/ 12 h 384"/>
                <a:gd name="T6" fmla="*/ 59 w 167"/>
                <a:gd name="T7" fmla="*/ 0 h 384"/>
                <a:gd name="T8" fmla="*/ 54 w 167"/>
                <a:gd name="T9" fmla="*/ 70 h 384"/>
                <a:gd name="T10" fmla="*/ 46 w 167"/>
                <a:gd name="T11" fmla="*/ 112 h 384"/>
                <a:gd name="T12" fmla="*/ 52 w 167"/>
                <a:gd name="T13" fmla="*/ 168 h 384"/>
                <a:gd name="T14" fmla="*/ 24 w 167"/>
                <a:gd name="T15" fmla="*/ 194 h 384"/>
                <a:gd name="T16" fmla="*/ 16 w 167"/>
                <a:gd name="T17" fmla="*/ 258 h 384"/>
                <a:gd name="T18" fmla="*/ 2 w 167"/>
                <a:gd name="T19" fmla="*/ 300 h 384"/>
                <a:gd name="T20" fmla="*/ 0 w 167"/>
                <a:gd name="T21" fmla="*/ 352 h 384"/>
                <a:gd name="T22" fmla="*/ 47 w 167"/>
                <a:gd name="T23" fmla="*/ 384 h 384"/>
                <a:gd name="T24" fmla="*/ 149 w 167"/>
                <a:gd name="T25" fmla="*/ 384 h 384"/>
                <a:gd name="T26" fmla="*/ 134 w 167"/>
                <a:gd name="T27" fmla="*/ 350 h 384"/>
                <a:gd name="T28" fmla="*/ 104 w 167"/>
                <a:gd name="T29" fmla="*/ 324 h 384"/>
                <a:gd name="T30" fmla="*/ 138 w 167"/>
                <a:gd name="T31" fmla="*/ 274 h 384"/>
                <a:gd name="T32" fmla="*/ 122 w 167"/>
                <a:gd name="T33" fmla="*/ 220 h 384"/>
                <a:gd name="T34" fmla="*/ 132 w 167"/>
                <a:gd name="T35" fmla="*/ 186 h 384"/>
                <a:gd name="T36" fmla="*/ 140 w 167"/>
                <a:gd name="T37" fmla="*/ 154 h 384"/>
                <a:gd name="T38" fmla="*/ 167 w 167"/>
                <a:gd name="T39" fmla="*/ 90 h 384"/>
                <a:gd name="T40" fmla="*/ 149 w 167"/>
                <a:gd name="T41" fmla="*/ 60 h 384"/>
                <a:gd name="T42" fmla="*/ 149 w 167"/>
                <a:gd name="T43" fmla="*/ 60 h 384"/>
                <a:gd name="T44" fmla="*/ 149 w 167"/>
                <a:gd name="T45" fmla="*/ 6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>
                <a:gd name="T0" fmla="*/ 136 w 166"/>
                <a:gd name="T1" fmla="*/ 12 h 300"/>
                <a:gd name="T2" fmla="*/ 100 w 166"/>
                <a:gd name="T3" fmla="*/ 0 h 300"/>
                <a:gd name="T4" fmla="*/ 78 w 166"/>
                <a:gd name="T5" fmla="*/ 64 h 300"/>
                <a:gd name="T6" fmla="*/ 70 w 166"/>
                <a:gd name="T7" fmla="*/ 126 h 300"/>
                <a:gd name="T8" fmla="*/ 46 w 166"/>
                <a:gd name="T9" fmla="*/ 184 h 300"/>
                <a:gd name="T10" fmla="*/ 58 w 166"/>
                <a:gd name="T11" fmla="*/ 232 h 300"/>
                <a:gd name="T12" fmla="*/ 38 w 166"/>
                <a:gd name="T13" fmla="*/ 268 h 300"/>
                <a:gd name="T14" fmla="*/ 0 w 166"/>
                <a:gd name="T15" fmla="*/ 300 h 300"/>
                <a:gd name="T16" fmla="*/ 160 w 166"/>
                <a:gd name="T17" fmla="*/ 300 h 300"/>
                <a:gd name="T18" fmla="*/ 136 w 166"/>
                <a:gd name="T19" fmla="*/ 272 h 300"/>
                <a:gd name="T20" fmla="*/ 98 w 166"/>
                <a:gd name="T21" fmla="*/ 234 h 300"/>
                <a:gd name="T22" fmla="*/ 130 w 166"/>
                <a:gd name="T23" fmla="*/ 188 h 300"/>
                <a:gd name="T24" fmla="*/ 138 w 166"/>
                <a:gd name="T25" fmla="*/ 134 h 300"/>
                <a:gd name="T26" fmla="*/ 144 w 166"/>
                <a:gd name="T27" fmla="*/ 94 h 300"/>
                <a:gd name="T28" fmla="*/ 164 w 166"/>
                <a:gd name="T29" fmla="*/ 60 h 300"/>
                <a:gd name="T30" fmla="*/ 166 w 166"/>
                <a:gd name="T31" fmla="*/ 0 h 300"/>
                <a:gd name="T32" fmla="*/ 136 w 166"/>
                <a:gd name="T33" fmla="*/ 12 h 300"/>
                <a:gd name="T34" fmla="*/ 136 w 166"/>
                <a:gd name="T35" fmla="*/ 12 h 300"/>
                <a:gd name="T36" fmla="*/ 136 w 166"/>
                <a:gd name="T37" fmla="*/ 1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>
                <a:gd name="T0" fmla="*/ 201 w 237"/>
                <a:gd name="T1" fmla="*/ 0 h 282"/>
                <a:gd name="T2" fmla="*/ 183 w 237"/>
                <a:gd name="T3" fmla="*/ 0 h 282"/>
                <a:gd name="T4" fmla="*/ 158 w 237"/>
                <a:gd name="T5" fmla="*/ 50 h 282"/>
                <a:gd name="T6" fmla="*/ 148 w 237"/>
                <a:gd name="T7" fmla="*/ 92 h 282"/>
                <a:gd name="T8" fmla="*/ 120 w 237"/>
                <a:gd name="T9" fmla="*/ 144 h 282"/>
                <a:gd name="T10" fmla="*/ 82 w 237"/>
                <a:gd name="T11" fmla="*/ 182 h 282"/>
                <a:gd name="T12" fmla="*/ 60 w 237"/>
                <a:gd name="T13" fmla="*/ 232 h 282"/>
                <a:gd name="T14" fmla="*/ 0 w 237"/>
                <a:gd name="T15" fmla="*/ 282 h 282"/>
                <a:gd name="T16" fmla="*/ 128 w 237"/>
                <a:gd name="T17" fmla="*/ 282 h 282"/>
                <a:gd name="T18" fmla="*/ 154 w 237"/>
                <a:gd name="T19" fmla="*/ 254 h 282"/>
                <a:gd name="T20" fmla="*/ 158 w 237"/>
                <a:gd name="T21" fmla="*/ 196 h 282"/>
                <a:gd name="T22" fmla="*/ 188 w 237"/>
                <a:gd name="T23" fmla="*/ 148 h 282"/>
                <a:gd name="T24" fmla="*/ 196 w 237"/>
                <a:gd name="T25" fmla="*/ 70 h 282"/>
                <a:gd name="T26" fmla="*/ 237 w 237"/>
                <a:gd name="T27" fmla="*/ 0 h 282"/>
                <a:gd name="T28" fmla="*/ 201 w 237"/>
                <a:gd name="T29" fmla="*/ 0 h 282"/>
                <a:gd name="T30" fmla="*/ 201 w 237"/>
                <a:gd name="T31" fmla="*/ 0 h 282"/>
                <a:gd name="T32" fmla="*/ 201 w 237"/>
                <a:gd name="T33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>
                <a:gd name="T0" fmla="*/ 167 w 196"/>
                <a:gd name="T1" fmla="*/ 54 h 234"/>
                <a:gd name="T2" fmla="*/ 113 w 196"/>
                <a:gd name="T3" fmla="*/ 24 h 234"/>
                <a:gd name="T4" fmla="*/ 83 w 196"/>
                <a:gd name="T5" fmla="*/ 0 h 234"/>
                <a:gd name="T6" fmla="*/ 80 w 196"/>
                <a:gd name="T7" fmla="*/ 62 h 234"/>
                <a:gd name="T8" fmla="*/ 58 w 196"/>
                <a:gd name="T9" fmla="*/ 100 h 234"/>
                <a:gd name="T10" fmla="*/ 54 w 196"/>
                <a:gd name="T11" fmla="*/ 160 h 234"/>
                <a:gd name="T12" fmla="*/ 36 w 196"/>
                <a:gd name="T13" fmla="*/ 202 h 234"/>
                <a:gd name="T14" fmla="*/ 0 w 196"/>
                <a:gd name="T15" fmla="*/ 234 h 234"/>
                <a:gd name="T16" fmla="*/ 146 w 196"/>
                <a:gd name="T17" fmla="*/ 234 h 234"/>
                <a:gd name="T18" fmla="*/ 170 w 196"/>
                <a:gd name="T19" fmla="*/ 198 h 234"/>
                <a:gd name="T20" fmla="*/ 158 w 196"/>
                <a:gd name="T21" fmla="*/ 138 h 234"/>
                <a:gd name="T22" fmla="*/ 196 w 196"/>
                <a:gd name="T23" fmla="*/ 100 h 234"/>
                <a:gd name="T24" fmla="*/ 191 w 196"/>
                <a:gd name="T25" fmla="*/ 54 h 234"/>
                <a:gd name="T26" fmla="*/ 167 w 196"/>
                <a:gd name="T27" fmla="*/ 54 h 234"/>
                <a:gd name="T28" fmla="*/ 167 w 196"/>
                <a:gd name="T29" fmla="*/ 54 h 234"/>
                <a:gd name="T30" fmla="*/ 167 w 196"/>
                <a:gd name="T31" fmla="*/ 5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>
                <a:gd name="T0" fmla="*/ 190 w 190"/>
                <a:gd name="T1" fmla="*/ 0 h 252"/>
                <a:gd name="T2" fmla="*/ 166 w 190"/>
                <a:gd name="T3" fmla="*/ 0 h 252"/>
                <a:gd name="T4" fmla="*/ 158 w 190"/>
                <a:gd name="T5" fmla="*/ 38 h 252"/>
                <a:gd name="T6" fmla="*/ 138 w 190"/>
                <a:gd name="T7" fmla="*/ 120 h 252"/>
                <a:gd name="T8" fmla="*/ 94 w 190"/>
                <a:gd name="T9" fmla="*/ 180 h 252"/>
                <a:gd name="T10" fmla="*/ 62 w 190"/>
                <a:gd name="T11" fmla="*/ 234 h 252"/>
                <a:gd name="T12" fmla="*/ 0 w 190"/>
                <a:gd name="T13" fmla="*/ 252 h 252"/>
                <a:gd name="T14" fmla="*/ 128 w 190"/>
                <a:gd name="T15" fmla="*/ 252 h 252"/>
                <a:gd name="T16" fmla="*/ 142 w 190"/>
                <a:gd name="T17" fmla="*/ 188 h 252"/>
                <a:gd name="T18" fmla="*/ 186 w 190"/>
                <a:gd name="T19" fmla="*/ 90 h 252"/>
                <a:gd name="T20" fmla="*/ 190 w 190"/>
                <a:gd name="T21" fmla="*/ 38 h 252"/>
                <a:gd name="T22" fmla="*/ 190 w 190"/>
                <a:gd name="T23" fmla="*/ 0 h 252"/>
                <a:gd name="T24" fmla="*/ 190 w 190"/>
                <a:gd name="T25" fmla="*/ 0 h 252"/>
                <a:gd name="T26" fmla="*/ 190 w 190"/>
                <a:gd name="T27" fmla="*/ 0 h 252"/>
                <a:gd name="T28" fmla="*/ 190 w 190"/>
                <a:gd name="T2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>
                <a:gd name="T0" fmla="*/ 197 w 230"/>
                <a:gd name="T1" fmla="*/ 0 h 132"/>
                <a:gd name="T2" fmla="*/ 191 w 230"/>
                <a:gd name="T3" fmla="*/ 0 h 132"/>
                <a:gd name="T4" fmla="*/ 185 w 230"/>
                <a:gd name="T5" fmla="*/ 0 h 132"/>
                <a:gd name="T6" fmla="*/ 173 w 230"/>
                <a:gd name="T7" fmla="*/ 0 h 132"/>
                <a:gd name="T8" fmla="*/ 161 w 230"/>
                <a:gd name="T9" fmla="*/ 0 h 132"/>
                <a:gd name="T10" fmla="*/ 155 w 230"/>
                <a:gd name="T11" fmla="*/ 0 h 132"/>
                <a:gd name="T12" fmla="*/ 138 w 230"/>
                <a:gd name="T13" fmla="*/ 6 h 132"/>
                <a:gd name="T14" fmla="*/ 132 w 230"/>
                <a:gd name="T15" fmla="*/ 6 h 132"/>
                <a:gd name="T16" fmla="*/ 35 w 230"/>
                <a:gd name="T17" fmla="*/ 18 h 132"/>
                <a:gd name="T18" fmla="*/ 11 w 230"/>
                <a:gd name="T19" fmla="*/ 30 h 132"/>
                <a:gd name="T20" fmla="*/ 23 w 230"/>
                <a:gd name="T21" fmla="*/ 54 h 132"/>
                <a:gd name="T22" fmla="*/ 0 w 230"/>
                <a:gd name="T23" fmla="*/ 100 h 132"/>
                <a:gd name="T24" fmla="*/ 0 w 230"/>
                <a:gd name="T25" fmla="*/ 132 h 132"/>
                <a:gd name="T26" fmla="*/ 162 w 230"/>
                <a:gd name="T27" fmla="*/ 132 h 132"/>
                <a:gd name="T28" fmla="*/ 204 w 230"/>
                <a:gd name="T29" fmla="*/ 88 h 132"/>
                <a:gd name="T30" fmla="*/ 230 w 230"/>
                <a:gd name="T31" fmla="*/ 46 h 132"/>
                <a:gd name="T32" fmla="*/ 214 w 230"/>
                <a:gd name="T33" fmla="*/ 24 h 132"/>
                <a:gd name="T34" fmla="*/ 215 w 230"/>
                <a:gd name="T35" fmla="*/ 0 h 132"/>
                <a:gd name="T36" fmla="*/ 209 w 230"/>
                <a:gd name="T37" fmla="*/ 0 h 132"/>
                <a:gd name="T38" fmla="*/ 203 w 230"/>
                <a:gd name="T39" fmla="*/ 0 h 132"/>
                <a:gd name="T40" fmla="*/ 203 w 230"/>
                <a:gd name="T41" fmla="*/ 0 h 132"/>
                <a:gd name="T42" fmla="*/ 197 w 230"/>
                <a:gd name="T43" fmla="*/ 0 h 132"/>
                <a:gd name="T44" fmla="*/ 197 w 230"/>
                <a:gd name="T45" fmla="*/ 0 h 132"/>
                <a:gd name="T46" fmla="*/ 197 w 230"/>
                <a:gd name="T4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>
                <a:gd name="T0" fmla="*/ 71 w 89"/>
                <a:gd name="T1" fmla="*/ 0 h 102"/>
                <a:gd name="T2" fmla="*/ 66 w 89"/>
                <a:gd name="T3" fmla="*/ 48 h 102"/>
                <a:gd name="T4" fmla="*/ 30 w 89"/>
                <a:gd name="T5" fmla="*/ 72 h 102"/>
                <a:gd name="T6" fmla="*/ 0 w 89"/>
                <a:gd name="T7" fmla="*/ 102 h 102"/>
                <a:gd name="T8" fmla="*/ 66 w 89"/>
                <a:gd name="T9" fmla="*/ 102 h 102"/>
                <a:gd name="T10" fmla="*/ 88 w 89"/>
                <a:gd name="T11" fmla="*/ 56 h 102"/>
                <a:gd name="T12" fmla="*/ 89 w 89"/>
                <a:gd name="T13" fmla="*/ 6 h 102"/>
                <a:gd name="T14" fmla="*/ 71 w 89"/>
                <a:gd name="T15" fmla="*/ 0 h 102"/>
                <a:gd name="T16" fmla="*/ 71 w 89"/>
                <a:gd name="T17" fmla="*/ 0 h 102"/>
                <a:gd name="T18" fmla="*/ 71 w 89"/>
                <a:gd name="T1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>
                <a:gd name="T0" fmla="*/ 278 w 278"/>
                <a:gd name="T1" fmla="*/ 24 h 953"/>
                <a:gd name="T2" fmla="*/ 272 w 278"/>
                <a:gd name="T3" fmla="*/ 24 h 953"/>
                <a:gd name="T4" fmla="*/ 272 w 278"/>
                <a:gd name="T5" fmla="*/ 18 h 953"/>
                <a:gd name="T6" fmla="*/ 266 w 278"/>
                <a:gd name="T7" fmla="*/ 18 h 953"/>
                <a:gd name="T8" fmla="*/ 254 w 278"/>
                <a:gd name="T9" fmla="*/ 12 h 953"/>
                <a:gd name="T10" fmla="*/ 236 w 278"/>
                <a:gd name="T11" fmla="*/ 6 h 953"/>
                <a:gd name="T12" fmla="*/ 212 w 278"/>
                <a:gd name="T13" fmla="*/ 0 h 953"/>
                <a:gd name="T14" fmla="*/ 206 w 278"/>
                <a:gd name="T15" fmla="*/ 6 h 953"/>
                <a:gd name="T16" fmla="*/ 198 w 278"/>
                <a:gd name="T17" fmla="*/ 129 h 953"/>
                <a:gd name="T18" fmla="*/ 184 w 278"/>
                <a:gd name="T19" fmla="*/ 209 h 953"/>
                <a:gd name="T20" fmla="*/ 182 w 278"/>
                <a:gd name="T21" fmla="*/ 249 h 953"/>
                <a:gd name="T22" fmla="*/ 200 w 278"/>
                <a:gd name="T23" fmla="*/ 339 h 953"/>
                <a:gd name="T24" fmla="*/ 186 w 278"/>
                <a:gd name="T25" fmla="*/ 481 h 953"/>
                <a:gd name="T26" fmla="*/ 176 w 278"/>
                <a:gd name="T27" fmla="*/ 521 h 953"/>
                <a:gd name="T28" fmla="*/ 156 w 278"/>
                <a:gd name="T29" fmla="*/ 601 h 953"/>
                <a:gd name="T30" fmla="*/ 172 w 278"/>
                <a:gd name="T31" fmla="*/ 681 h 953"/>
                <a:gd name="T32" fmla="*/ 138 w 278"/>
                <a:gd name="T33" fmla="*/ 765 h 953"/>
                <a:gd name="T34" fmla="*/ 96 w 278"/>
                <a:gd name="T35" fmla="*/ 847 h 953"/>
                <a:gd name="T36" fmla="*/ 50 w 278"/>
                <a:gd name="T37" fmla="*/ 899 h 953"/>
                <a:gd name="T38" fmla="*/ 0 w 278"/>
                <a:gd name="T39" fmla="*/ 953 h 953"/>
                <a:gd name="T40" fmla="*/ 278 w 278"/>
                <a:gd name="T41" fmla="*/ 953 h 953"/>
                <a:gd name="T42" fmla="*/ 278 w 278"/>
                <a:gd name="T43" fmla="*/ 24 h 953"/>
                <a:gd name="T44" fmla="*/ 278 w 278"/>
                <a:gd name="T45" fmla="*/ 24 h 953"/>
                <a:gd name="T46" fmla="*/ 278 w 278"/>
                <a:gd name="T47" fmla="*/ 24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FF6FB8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en-US"/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3B5D501-A217-42A1-A36F-204EDBC76D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u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en-US" sz="7000" dirty="0">
                <a:solidFill>
                  <a:srgbClr val="C00000"/>
                </a:solidFill>
              </a:rPr>
              <a:t>A bethleni konszolidáció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en-US" sz="4500" dirty="0">
                <a:solidFill>
                  <a:srgbClr val="002060"/>
                </a:solidFill>
              </a:rPr>
              <a:t>Magyarország</a:t>
            </a:r>
          </a:p>
          <a:p>
            <a:pPr eaLnBrk="1" hangingPunct="1">
              <a:defRPr/>
            </a:pPr>
            <a:r>
              <a:rPr lang="hu-HU" altLang="en-US" sz="4500" dirty="0">
                <a:solidFill>
                  <a:srgbClr val="002060"/>
                </a:solidFill>
              </a:rPr>
              <a:t>az 1920-as években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sz="4000" b="1" dirty="0">
                <a:solidFill>
                  <a:srgbClr val="000000"/>
                </a:solidFill>
              </a:rPr>
              <a:t>Bethlen István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b="1" dirty="0">
                <a:solidFill>
                  <a:srgbClr val="000000"/>
                </a:solidFill>
              </a:rPr>
              <a:t>miniszterelnök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b="1" dirty="0">
                <a:solidFill>
                  <a:srgbClr val="000000"/>
                </a:solidFill>
              </a:rPr>
              <a:t>1921―1931</a:t>
            </a:r>
          </a:p>
        </p:txBody>
      </p:sp>
      <p:pic>
        <p:nvPicPr>
          <p:cNvPr id="14339" name="Picture 5" descr="http://mek.oszk.hu/01900/01906/html/cd9/kepek/c0501nkm29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765175"/>
            <a:ext cx="429577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0"/>
            <a:ext cx="8229600" cy="7747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A szétesett ország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774700"/>
            <a:ext cx="8229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altLang="en-US" sz="2400" b="1" dirty="0">
                <a:solidFill>
                  <a:schemeClr val="tx1">
                    <a:lumMod val="10000"/>
                  </a:schemeClr>
                </a:solidFill>
                <a:effectLst/>
              </a:rPr>
              <a:t>Hármas sokkhatás: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b="1" u="sng" dirty="0">
                <a:solidFill>
                  <a:schemeClr val="tx1">
                    <a:lumMod val="10000"/>
                  </a:schemeClr>
                </a:solidFill>
                <a:effectLst/>
              </a:rPr>
              <a:t>A világháború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b="1" u="sng" dirty="0">
                <a:solidFill>
                  <a:schemeClr val="tx1">
                    <a:lumMod val="10000"/>
                  </a:schemeClr>
                </a:solidFill>
                <a:effectLst/>
              </a:rPr>
              <a:t>A forradalmak és a megtorlás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b="1" u="sng" dirty="0">
                <a:solidFill>
                  <a:schemeClr val="tx1">
                    <a:lumMod val="10000"/>
                  </a:schemeClr>
                </a:solidFill>
                <a:effectLst/>
              </a:rPr>
              <a:t>Trianon és a Monarchia felbomlása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en-US" sz="2400" b="1" dirty="0">
                <a:solidFill>
                  <a:schemeClr val="tx1">
                    <a:lumMod val="10000"/>
                  </a:schemeClr>
                </a:solidFill>
                <a:effectLst/>
                <a:cs typeface="Arial" panose="020B0604020202020204" pitchFamily="34" charset="0"/>
              </a:rPr>
              <a:t>→ Gazdasági, társadalmi és politikai válság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en-US" sz="2400" b="1" dirty="0">
                <a:solidFill>
                  <a:schemeClr val="tx1">
                    <a:lumMod val="10000"/>
                  </a:schemeClr>
                </a:solidFill>
                <a:effectLst/>
                <a:cs typeface="Arial" panose="020B0604020202020204" pitchFamily="34" charset="0"/>
              </a:rPr>
              <a:t>→</a:t>
            </a:r>
            <a:r>
              <a:rPr lang="hu-HU" altLang="en-US" sz="2400" b="1" dirty="0">
                <a:solidFill>
                  <a:schemeClr val="tx1">
                    <a:lumMod val="10000"/>
                  </a:schemeClr>
                </a:solidFill>
                <a:effectLst/>
              </a:rPr>
              <a:t> Magyarországot újra „ki kell találni”</a:t>
            </a:r>
          </a:p>
        </p:txBody>
      </p:sp>
      <p:pic>
        <p:nvPicPr>
          <p:cNvPr id="1536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4511675"/>
            <a:ext cx="3763963" cy="234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284538"/>
            <a:ext cx="3833813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4597400"/>
            <a:ext cx="3382962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988"/>
            <a:ext cx="8229600" cy="7016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Megoldandó gondok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64" y="854075"/>
            <a:ext cx="5784851" cy="45307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A térség politikai átalakulása</a:t>
            </a:r>
          </a:p>
          <a:p>
            <a:pPr lvl="1" eaLnBrk="1" hangingPunct="1"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a gazdaság </a:t>
            </a:r>
            <a:r>
              <a:rPr lang="hu-HU" altLang="en-US" sz="2400" dirty="0" err="1">
                <a:solidFill>
                  <a:srgbClr val="000000"/>
                </a:solidFill>
                <a:effectLst/>
              </a:rPr>
              <a:t>újraszervezése</a:t>
            </a:r>
            <a:endParaRPr lang="hu-HU" altLang="en-US" sz="2400" dirty="0">
              <a:solidFill>
                <a:srgbClr val="000000"/>
              </a:solidFill>
              <a:effectLst/>
            </a:endParaRP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Forradalmak</a:t>
            </a:r>
          </a:p>
          <a:p>
            <a:pPr lvl="1" eaLnBrk="1" hangingPunct="1"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a társadalmi megosztottság kezelése</a:t>
            </a:r>
          </a:p>
          <a:p>
            <a:pPr lvl="1" eaLnBrk="1" hangingPunct="1"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a szélsőségek visszaszorítása</a:t>
            </a: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A vesztes ország traumája</a:t>
            </a:r>
          </a:p>
          <a:p>
            <a:pPr lvl="1" eaLnBrk="1" hangingPunct="1"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A külhoni menekült magyarok ellátása</a:t>
            </a:r>
          </a:p>
          <a:p>
            <a:pPr lvl="1" eaLnBrk="1" hangingPunct="1"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A sérelemérzet kezelése</a:t>
            </a:r>
          </a:p>
        </p:txBody>
      </p:sp>
      <p:pic>
        <p:nvPicPr>
          <p:cNvPr id="16388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854075"/>
            <a:ext cx="4013200" cy="560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477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A legitim hatalom kérdése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" y="692150"/>
            <a:ext cx="8928100" cy="52578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Antant békemissziók közbenjárása a megszállók távozása érdekében</a:t>
            </a:r>
          </a:p>
          <a:p>
            <a:pPr eaLnBrk="1" hangingPunct="1"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Horthy és a Nemzeti Hadsereg </a:t>
            </a:r>
            <a:r>
              <a:rPr lang="hu-HU" altLang="en-US" sz="2400" dirty="0" err="1">
                <a:solidFill>
                  <a:srgbClr val="000000"/>
                </a:solidFill>
                <a:effectLst/>
              </a:rPr>
              <a:t>Bp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-en (1919. november 16.)</a:t>
            </a:r>
          </a:p>
          <a:p>
            <a:pPr eaLnBrk="1" hangingPunct="1"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Nemzetgyűlési választások (1920. jan. 25―26.)</a:t>
            </a:r>
          </a:p>
        </p:txBody>
      </p:sp>
      <p:pic>
        <p:nvPicPr>
          <p:cNvPr id="1741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2657475"/>
            <a:ext cx="2836862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0975"/>
            <a:ext cx="6249988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Szövegdoboz 3"/>
          <p:cNvSpPr txBox="1">
            <a:spLocks noChangeArrowheads="1"/>
          </p:cNvSpPr>
          <p:nvPr/>
        </p:nvSpPr>
        <p:spPr bwMode="auto">
          <a:xfrm>
            <a:off x="457200" y="2397125"/>
            <a:ext cx="51943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en-US" altLang="hu-HU" b="1" i="1">
                <a:solidFill>
                  <a:srgbClr val="000000"/>
                </a:solidFill>
              </a:rPr>
              <a:t>A Gazdaságpolitikai Párt választási plakátja</a:t>
            </a:r>
          </a:p>
          <a:p>
            <a:endParaRPr lang="en-US" altLang="hu-HU" i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8575" y="765175"/>
            <a:ext cx="9017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Az államforma kérdése:</a:t>
            </a:r>
          </a:p>
          <a:p>
            <a:pPr lvl="1" eaLnBrk="1" hangingPunct="1">
              <a:buFontTx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Habsburgok nélküli királyság (1946-ig) </a:t>
            </a: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Horthy M. kormányzó (1920―1944)</a:t>
            </a: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(Habsburg) IV. Károly bejelentkezése a trón utódlásáért </a:t>
            </a: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a puccskísérletek kudarca </a:t>
            </a:r>
          </a:p>
          <a:p>
            <a:pPr marL="571500" indent="-571500" eaLnBrk="1" hangingPunct="1">
              <a:buClr>
                <a:srgbClr val="C00000"/>
              </a:buClr>
              <a:buFont typeface="Wingdings" pitchFamily="2" charset="2"/>
              <a:buAutoNum type="romanUcPeriod"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Kísérlet 1921. márc. 27 – április 5.</a:t>
            </a:r>
          </a:p>
          <a:p>
            <a:pPr marL="571500" indent="-571500" eaLnBrk="1" hangingPunct="1">
              <a:buClr>
                <a:srgbClr val="C00000"/>
              </a:buClr>
              <a:buFont typeface="Wingdings" pitchFamily="2" charset="2"/>
              <a:buAutoNum type="romanUcPeriod"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Kísérlet 1921. október 20-23. (Budaörsi csata) 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- Száműzetés – 1922 Madeira 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effectLst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875"/>
            <a:ext cx="8229600" cy="8477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A legitim hatalom kérdése</a:t>
            </a:r>
          </a:p>
        </p:txBody>
      </p:sp>
      <p:pic>
        <p:nvPicPr>
          <p:cNvPr id="18436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717925"/>
            <a:ext cx="4041775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4311650"/>
            <a:ext cx="4802188" cy="250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7051675" y="3375025"/>
            <a:ext cx="22320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sk-SK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 Károly Győrben</a:t>
            </a:r>
            <a:endParaRPr lang="en-US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9" name="Szövegdoboz 7"/>
          <p:cNvSpPr txBox="1">
            <a:spLocks noChangeArrowheads="1"/>
          </p:cNvSpPr>
          <p:nvPr/>
        </p:nvSpPr>
        <p:spPr bwMode="auto">
          <a:xfrm>
            <a:off x="785813" y="4311650"/>
            <a:ext cx="3816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sk-SK" altLang="hu-HU">
                <a:solidFill>
                  <a:srgbClr val="FFFFFF"/>
                </a:solidFill>
              </a:rPr>
              <a:t>Ad Astra – a királyi repülőgép</a:t>
            </a:r>
            <a:endParaRPr lang="en-US" altLang="hu-HU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sz="4000" b="1" dirty="0">
                <a:solidFill>
                  <a:srgbClr val="FF0000"/>
                </a:solidFill>
              </a:rPr>
              <a:t>Horthy Miklós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b="1" dirty="0">
                <a:solidFill>
                  <a:srgbClr val="FF0000"/>
                </a:solidFill>
              </a:rPr>
              <a:t>kormányzó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b="1" dirty="0">
                <a:solidFill>
                  <a:srgbClr val="FF0000"/>
                </a:solidFill>
              </a:rPr>
              <a:t>(1920―1944)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160338"/>
            <a:ext cx="4819650" cy="669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8275" y="25400"/>
            <a:ext cx="8566150" cy="8461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4000" b="1" dirty="0">
                <a:solidFill>
                  <a:srgbClr val="C00000"/>
                </a:solidFill>
              </a:rPr>
              <a:t>Teleki Pál kormánya (1920―1921)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" y="869950"/>
            <a:ext cx="6480175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hu-HU" altLang="en-US" sz="2800" b="1" dirty="0">
                <a:solidFill>
                  <a:srgbClr val="000000"/>
                </a:solidFill>
                <a:effectLst/>
              </a:rPr>
              <a:t>A szélsőségek visszaszorítása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különítményesek felszámolása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kommunista párt betiltása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en-US" sz="2800" b="1" dirty="0">
                <a:solidFill>
                  <a:srgbClr val="000000"/>
                </a:solidFill>
                <a:effectLst/>
              </a:rPr>
              <a:t>Felemás földreform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nagybirtok lényegében érintetlen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Életképtelen kis parcellák sokasága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en-US" sz="2800" b="1" dirty="0">
                <a:solidFill>
                  <a:srgbClr val="000000"/>
                </a:solidFill>
                <a:effectLst/>
              </a:rPr>
              <a:t>A Numerus Clausus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konkurenciaharc az értelmiségi állásokért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az antiszemitizmus felerősödése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hu-HU" altLang="en-US" sz="2800" dirty="0">
                <a:solidFill>
                  <a:srgbClr val="000000"/>
                </a:solidFill>
                <a:effectLst/>
              </a:rPr>
              <a:t>Teleki </a:t>
            </a:r>
            <a:r>
              <a:rPr lang="hu-HU" altLang="en-US" sz="2800" i="1" dirty="0">
                <a:solidFill>
                  <a:srgbClr val="000000"/>
                </a:solidFill>
                <a:effectLst/>
              </a:rPr>
              <a:t>legitimista</a:t>
            </a:r>
            <a:r>
              <a:rPr lang="hu-HU" altLang="en-US" sz="2800" dirty="0">
                <a:solidFill>
                  <a:srgbClr val="000000"/>
                </a:solidFill>
                <a:effectLst/>
              </a:rPr>
              <a:t> érzelmei </a:t>
            </a:r>
            <a:r>
              <a:rPr lang="hu-HU" altLang="en-US" sz="28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800" dirty="0">
                <a:solidFill>
                  <a:srgbClr val="000000"/>
                </a:solidFill>
                <a:effectLst/>
              </a:rPr>
              <a:t>IV. Károly puccskísérletének után távoznia kell</a:t>
            </a:r>
          </a:p>
        </p:txBody>
      </p:sp>
      <p:pic>
        <p:nvPicPr>
          <p:cNvPr id="2048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3438" y="1052513"/>
            <a:ext cx="3230562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84772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A Numerus </a:t>
            </a:r>
            <a:r>
              <a:rPr lang="hu-HU" dirty="0" err="1">
                <a:solidFill>
                  <a:srgbClr val="C00000"/>
                </a:solidFill>
              </a:rPr>
              <a:t>Clausus-ról</a:t>
            </a:r>
            <a:r>
              <a:rPr lang="hu-HU" dirty="0">
                <a:solidFill>
                  <a:srgbClr val="C00000"/>
                </a:solidFill>
              </a:rPr>
              <a:t> (zárt szám)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588" y="1052513"/>
            <a:ext cx="9144001" cy="4530725"/>
          </a:xfrm>
        </p:spPr>
        <p:txBody>
          <a:bodyPr/>
          <a:lstStyle/>
          <a:p>
            <a:pPr>
              <a:defRPr/>
            </a:pPr>
            <a:r>
              <a:rPr lang="hu-HU" sz="2200" dirty="0">
                <a:solidFill>
                  <a:srgbClr val="000000"/>
                </a:solidFill>
                <a:effectLst/>
              </a:rPr>
              <a:t>1913-ban a budapesti Pázmány Egyetem diákjainak 34,1 %-a és a Műegyetem diákjainak 31,9 %-a volt izraelita, a teljes lakosságban elfoglalt 6,2 %-os arány mellett. Az első világháború végére a zsidók lakosságbeli 6 %-os arányához képest a zsidó egyetemisták aránya 36 % fölé emelkedett. Azaz, egy zsidónak </a:t>
            </a:r>
            <a:r>
              <a:rPr lang="hu-HU" sz="2200" b="1" u="sng" dirty="0">
                <a:solidFill>
                  <a:srgbClr val="000000"/>
                </a:solidFill>
                <a:effectLst/>
              </a:rPr>
              <a:t>hatszor akkora esélye volt bekerülni egy egyetemre</a:t>
            </a:r>
            <a:r>
              <a:rPr lang="hu-HU" sz="2200" dirty="0">
                <a:solidFill>
                  <a:srgbClr val="000000"/>
                </a:solidFill>
                <a:effectLst/>
              </a:rPr>
              <a:t>, mint egy </a:t>
            </a:r>
            <a:r>
              <a:rPr lang="hu-HU" sz="2200" dirty="0" err="1">
                <a:solidFill>
                  <a:srgbClr val="000000"/>
                </a:solidFill>
                <a:effectLst/>
              </a:rPr>
              <a:t>nemzsidónak</a:t>
            </a:r>
            <a:r>
              <a:rPr lang="hu-HU" sz="2200" dirty="0">
                <a:solidFill>
                  <a:srgbClr val="000000"/>
                </a:solidFill>
                <a:effectLst/>
              </a:rPr>
              <a:t>.</a:t>
            </a:r>
          </a:p>
          <a:p>
            <a:pPr>
              <a:defRPr/>
            </a:pPr>
            <a:r>
              <a:rPr lang="hu-HU" sz="2200" dirty="0">
                <a:solidFill>
                  <a:srgbClr val="000000"/>
                </a:solidFill>
                <a:effectLst/>
              </a:rPr>
              <a:t>Az 1920/XXV. törvénycikk, azaz a numerus clausus-törvény a megoldást kvóta bevezetésében látta, méghozzá pozitív diszkrimináció képében: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hu-HU" sz="2200" dirty="0">
                <a:solidFill>
                  <a:srgbClr val="000000"/>
                </a:solidFill>
                <a:effectLst/>
              </a:rPr>
              <a:t>	</a:t>
            </a:r>
            <a:r>
              <a:rPr lang="hu-HU" sz="2200" i="1" dirty="0">
                <a:solidFill>
                  <a:srgbClr val="000000"/>
                </a:solidFill>
                <a:effectLst/>
              </a:rPr>
              <a:t>„Az ország területén lakó egyes népfajokhoz és nemzetiségekhez tartozó” hallgatók arányának lehetőleg el kellett érnie az adott „nemzetiség, vagy népfaj országos arányszámát, de legalább (…) annak </a:t>
            </a:r>
            <a:r>
              <a:rPr lang="hu-HU" sz="2200" i="1" dirty="0" err="1">
                <a:solidFill>
                  <a:srgbClr val="000000"/>
                </a:solidFill>
                <a:effectLst/>
              </a:rPr>
              <a:t>kilenctizedrészét</a:t>
            </a:r>
            <a:r>
              <a:rPr lang="hu-HU" sz="2200" i="1" dirty="0">
                <a:solidFill>
                  <a:srgbClr val="000000"/>
                </a:solidFill>
                <a:effectLst/>
              </a:rPr>
              <a:t>”.</a:t>
            </a:r>
          </a:p>
          <a:p>
            <a:pPr>
              <a:defRPr/>
            </a:pPr>
            <a:r>
              <a:rPr lang="hu-HU" sz="2200" dirty="0">
                <a:solidFill>
                  <a:srgbClr val="000000"/>
                </a:solidFill>
                <a:effectLst/>
              </a:rPr>
              <a:t>A történettudományi </a:t>
            </a:r>
            <a:r>
              <a:rPr lang="hu-HU" sz="2200" dirty="0" err="1">
                <a:solidFill>
                  <a:srgbClr val="000000"/>
                </a:solidFill>
                <a:effectLst/>
              </a:rPr>
              <a:t>mainstream</a:t>
            </a:r>
            <a:r>
              <a:rPr lang="hu-HU" sz="2200" dirty="0">
                <a:solidFill>
                  <a:srgbClr val="000000"/>
                </a:solidFill>
                <a:effectLst/>
              </a:rPr>
              <a:t> ezt a törvényt antiszemita törvénynek, a Holokauszt szellemi előkészítésének </a:t>
            </a:r>
            <a:r>
              <a:rPr lang="hu-HU" sz="2200" b="1" u="sng" dirty="0">
                <a:solidFill>
                  <a:srgbClr val="000000"/>
                </a:solidFill>
                <a:effectLst/>
              </a:rPr>
              <a:t>láttatja.</a:t>
            </a:r>
          </a:p>
          <a:p>
            <a:pPr>
              <a:defRPr/>
            </a:pPr>
            <a:endParaRPr lang="hu-HU" sz="2200" dirty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15875"/>
            <a:ext cx="8229600" cy="703263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Az első női OGY-i képviselő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950" y="746125"/>
            <a:ext cx="8229600" cy="4530725"/>
          </a:xfrm>
        </p:spPr>
        <p:txBody>
          <a:bodyPr/>
          <a:lstStyle/>
          <a:p>
            <a:pPr>
              <a:defRPr/>
            </a:pPr>
            <a:r>
              <a:rPr lang="hu-HU" sz="2600" b="1" dirty="0" err="1">
                <a:solidFill>
                  <a:srgbClr val="000000"/>
                </a:solidFill>
                <a:effectLst/>
              </a:rPr>
              <a:t>Slachta</a:t>
            </a:r>
            <a:r>
              <a:rPr lang="hu-HU" sz="2600" b="1" dirty="0">
                <a:solidFill>
                  <a:srgbClr val="000000"/>
                </a:solidFill>
                <a:effectLst/>
              </a:rPr>
              <a:t> Margit </a:t>
            </a:r>
            <a:r>
              <a:rPr lang="hu-HU" sz="2600" dirty="0">
                <a:solidFill>
                  <a:srgbClr val="000000"/>
                </a:solidFill>
                <a:effectLst/>
              </a:rPr>
              <a:t>(1884-1974)</a:t>
            </a:r>
            <a:endParaRPr lang="hu-HU" sz="2600" b="1" dirty="0">
              <a:solidFill>
                <a:srgbClr val="000000"/>
              </a:solidFill>
              <a:effectLst/>
            </a:endParaRPr>
          </a:p>
          <a:p>
            <a:pPr>
              <a:defRPr/>
            </a:pPr>
            <a:r>
              <a:rPr lang="hu-HU" sz="2600" dirty="0">
                <a:solidFill>
                  <a:srgbClr val="000000"/>
                </a:solidFill>
                <a:effectLst/>
              </a:rPr>
              <a:t>1920-ban a választást megnyerő </a:t>
            </a:r>
            <a:r>
              <a:rPr lang="hu-HU" sz="2600" b="1" dirty="0">
                <a:solidFill>
                  <a:srgbClr val="000000"/>
                </a:solidFill>
                <a:effectLst/>
              </a:rPr>
              <a:t>Keresztény Nemzeti Egyesülés Pártja (KNEP) </a:t>
            </a:r>
            <a:r>
              <a:rPr lang="hu-HU" sz="2600" dirty="0">
                <a:solidFill>
                  <a:srgbClr val="000000"/>
                </a:solidFill>
                <a:effectLst/>
              </a:rPr>
              <a:t>színeiben szerzett mandátumot. Magyarország első parlamenti képviselőnője két év alatt elmondott 28 beszédével sokszor kavart vihart a férfiak között.</a:t>
            </a:r>
            <a:endParaRPr lang="hu-HU" sz="2600" dirty="0">
              <a:solidFill>
                <a:srgbClr val="000000"/>
              </a:solidFill>
            </a:endParaRPr>
          </a:p>
        </p:txBody>
      </p:sp>
      <p:pic>
        <p:nvPicPr>
          <p:cNvPr id="22532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3305175"/>
            <a:ext cx="5329238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3"/>
            <a:ext cx="8229600" cy="7747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Politikai stabilizáció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74700"/>
            <a:ext cx="8435975" cy="499745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1922. Rendelet a választójogról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választójog szűkítése (</a:t>
            </a:r>
            <a:r>
              <a:rPr lang="hu-HU" altLang="en-US" sz="2400" i="1" dirty="0">
                <a:solidFill>
                  <a:srgbClr val="000000"/>
                </a:solidFill>
                <a:effectLst/>
              </a:rPr>
              <a:t>nyílt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és </a:t>
            </a:r>
            <a:r>
              <a:rPr lang="hu-HU" altLang="en-US" sz="2400" u="sng" dirty="0">
                <a:solidFill>
                  <a:srgbClr val="000000"/>
                </a:solidFill>
                <a:effectLst/>
              </a:rPr>
              <a:t>cenzusos: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</a:t>
            </a:r>
            <a:r>
              <a:rPr lang="hu-HU" sz="2400" dirty="0">
                <a:solidFill>
                  <a:srgbClr val="000000"/>
                </a:solidFill>
                <a:effectLst/>
              </a:rPr>
              <a:t>csak az kapott a politikában helyet, akinek volt vagyona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) </a:t>
            </a: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cél: útját állni minden radikális kibontakozásnak - </a:t>
            </a:r>
            <a:r>
              <a:rPr lang="hu-HU" altLang="en-US" sz="2400" b="1" u="sng" dirty="0">
                <a:solidFill>
                  <a:srgbClr val="000000"/>
                </a:solidFill>
                <a:effectLst/>
              </a:rPr>
              <a:t>jobboldali és baloldali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szélsőséges pártoknak egyaránt</a:t>
            </a:r>
          </a:p>
        </p:txBody>
      </p:sp>
      <p:pic>
        <p:nvPicPr>
          <p:cNvPr id="2355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8" y="2852738"/>
            <a:ext cx="7540625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79463"/>
            <a:ext cx="9144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Az erős kormányerő megteremtése, a kormányzás folytonossága </a:t>
            </a:r>
            <a:r>
              <a:rPr lang="hu-HU" altLang="en-U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Egységes Párt (a Kisgazdapárt bedarálása árán)</a:t>
            </a:r>
          </a:p>
          <a:p>
            <a:pPr eaLnBrk="1" hangingPunct="1">
              <a:defRPr/>
            </a:pPr>
            <a:r>
              <a:rPr lang="hu-HU" altLang="en-US" sz="2400" b="1" i="1" dirty="0">
                <a:solidFill>
                  <a:srgbClr val="000000"/>
                </a:solidFill>
                <a:effectLst/>
              </a:rPr>
              <a:t>korlátozott parlamentáris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 (tekintélyuralmi) rendszer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: </a:t>
            </a:r>
            <a:r>
              <a:rPr lang="hu-HU" sz="2400" dirty="0">
                <a:solidFill>
                  <a:srgbClr val="000000"/>
                </a:solidFill>
                <a:effectLst/>
              </a:rPr>
              <a:t>a kormánypárt a választási rendszernek köszönhetően (nyílt szavazás) </a:t>
            </a:r>
            <a:r>
              <a:rPr lang="hu-HU" sz="2400" b="1" u="sng" dirty="0">
                <a:solidFill>
                  <a:srgbClr val="000000"/>
                </a:solidFill>
                <a:effectLst/>
              </a:rPr>
              <a:t>mindig biztosítani tudta többségét</a:t>
            </a:r>
            <a:r>
              <a:rPr lang="hu-HU" sz="2400" dirty="0">
                <a:solidFill>
                  <a:srgbClr val="000000"/>
                </a:solidFill>
                <a:effectLst/>
              </a:rPr>
              <a:t>, így a választásokon megbuktathatatlan volt – de diktatórikusnak sem nevezhető, mivel </a:t>
            </a:r>
            <a:r>
              <a:rPr lang="hu-HU" sz="2400" b="1" u="sng" dirty="0">
                <a:solidFill>
                  <a:srgbClr val="000000"/>
                </a:solidFill>
                <a:effectLst/>
              </a:rPr>
              <a:t>létezett parlamenti ellenzék</a:t>
            </a:r>
            <a:endParaRPr lang="hu-HU" altLang="en-US" sz="2400" b="1" u="sng" dirty="0">
              <a:solidFill>
                <a:srgbClr val="000000"/>
              </a:solidFill>
              <a:effectLst/>
            </a:endParaRPr>
          </a:p>
          <a:p>
            <a:pPr>
              <a:defRPr/>
            </a:pPr>
            <a:endParaRPr lang="hu-HU" sz="2400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3"/>
            <a:ext cx="8229600" cy="7747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Politikai stabilizáció</a:t>
            </a:r>
          </a:p>
        </p:txBody>
      </p:sp>
      <p:pic>
        <p:nvPicPr>
          <p:cNvPr id="24580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3898900"/>
            <a:ext cx="4608512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9375"/>
            <a:ext cx="4468813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altLang="en-US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63000" cy="657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3314700"/>
            <a:ext cx="2595562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8"/>
            <a:ext cx="8229600" cy="8032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Politikai stabilizáció</a:t>
            </a:r>
            <a:r>
              <a:rPr lang="hu-HU" altLang="en-US" dirty="0">
                <a:solidFill>
                  <a:srgbClr val="C00000"/>
                </a:solidFill>
              </a:rPr>
              <a:t> (folyt.)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9036050" cy="45307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b="1" u="sng" dirty="0">
                <a:solidFill>
                  <a:srgbClr val="000000"/>
                </a:solidFill>
                <a:effectLst/>
              </a:rPr>
              <a:t>A szociáldemokraták alkalmazkodásának kikényszerítése 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(</a:t>
            </a:r>
            <a:r>
              <a:rPr lang="hu-HU" altLang="en-US" sz="2400" b="1" i="1" dirty="0">
                <a:solidFill>
                  <a:srgbClr val="000000"/>
                </a:solidFill>
                <a:effectLst/>
              </a:rPr>
              <a:t>Bethlen―Peyer paktum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)</a:t>
            </a: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A paktum lényege: a törvényes működés fejében a szervezkedési jog korlátainak elfogadása</a:t>
            </a:r>
          </a:p>
          <a:p>
            <a:pPr eaLnBrk="1" hangingPunct="1">
              <a:defRPr/>
            </a:pPr>
            <a:r>
              <a:rPr lang="hu-HU" sz="2400" b="1" dirty="0">
                <a:solidFill>
                  <a:srgbClr val="000000"/>
                </a:solidFill>
                <a:effectLst/>
              </a:rPr>
              <a:t>1921. december 22-én írta alá Bethlen István kormányfő és Peyer Károly, a Magyarországi Szociáldemokrata Párt (MSZDP) vezetője azt a titkos megállapodást, amely megkötésekkel ugyan, de lehetővé tette az MSZDP visszatérését a magyar politikai közéletbe.</a:t>
            </a:r>
            <a:endParaRPr lang="hu-HU" altLang="en-US" sz="2400" dirty="0">
              <a:solidFill>
                <a:srgbClr val="000000"/>
              </a:solidFill>
              <a:effectLst/>
            </a:endParaRPr>
          </a:p>
        </p:txBody>
      </p:sp>
      <p:pic>
        <p:nvPicPr>
          <p:cNvPr id="26629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" y="4383088"/>
            <a:ext cx="5178425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569325" cy="8366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4000" b="1" dirty="0">
                <a:solidFill>
                  <a:srgbClr val="C00000"/>
                </a:solidFill>
              </a:rPr>
              <a:t>A külpolitikai elszigeteltség oldása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475" y="764704"/>
            <a:ext cx="8847138" cy="52578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Konszolidált belpolitika (a Habsburg trónigény elutasítása, a szélsőségek kiszorítása)</a:t>
            </a: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→ </a:t>
            </a:r>
            <a:r>
              <a:rPr lang="hu-HU" altLang="en-US" sz="2400" b="1" u="sng" dirty="0">
                <a:solidFill>
                  <a:srgbClr val="000000"/>
                </a:solidFill>
                <a:effectLst/>
              </a:rPr>
              <a:t>felvétel a Népszövetségbe (1922)</a:t>
            </a: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Népszövetségi kölcsön a gazdasági szerkezetváltás finanszírozására</a:t>
            </a:r>
          </a:p>
          <a:p>
            <a:pPr eaLnBrk="1" hangingPunct="1">
              <a:defRPr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A </a:t>
            </a:r>
            <a:r>
              <a:rPr lang="hu-HU" altLang="en-US" sz="2400" b="1" u="sng" dirty="0">
                <a:solidFill>
                  <a:srgbClr val="000000"/>
                </a:solidFill>
                <a:effectLst/>
              </a:rPr>
              <a:t>Kisantant elzárkózását 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egyedül a Szerb―Horvát―Szlovén Királyság törte meg</a:t>
            </a:r>
          </a:p>
          <a:p>
            <a:pPr eaLnBrk="1" hangingPunct="1">
              <a:defRPr/>
            </a:pPr>
            <a:r>
              <a:rPr lang="hu-HU" altLang="en-US" sz="2400" b="1" u="sng" dirty="0">
                <a:solidFill>
                  <a:srgbClr val="000000"/>
                </a:solidFill>
                <a:effectLst/>
              </a:rPr>
              <a:t>Olaszország nyitása </a:t>
            </a:r>
            <a:r>
              <a:rPr lang="hu-HU" altLang="en-US" sz="2400" b="1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→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 olasz―magyar örökbarátsági szerződés, 1927</a:t>
            </a:r>
          </a:p>
        </p:txBody>
      </p:sp>
      <p:pic>
        <p:nvPicPr>
          <p:cNvPr id="2765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4509120"/>
            <a:ext cx="8128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0"/>
            <a:ext cx="8229600" cy="7747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Gazdasági konszolidáció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20713"/>
            <a:ext cx="9013825" cy="4530725"/>
          </a:xfrm>
        </p:spPr>
        <p:txBody>
          <a:bodyPr/>
          <a:lstStyle/>
          <a:p>
            <a:pPr eaLnBrk="1" hangingPunct="1"/>
            <a:r>
              <a:rPr lang="hu-HU" altLang="en-US" b="1" u="sng">
                <a:solidFill>
                  <a:srgbClr val="C00000"/>
                </a:solidFill>
                <a:effectLst/>
              </a:rPr>
              <a:t>Mely tényezők tették szükségessé?</a:t>
            </a:r>
          </a:p>
          <a:p>
            <a:pPr lvl="1" eaLnBrk="1" hangingPunct="1"/>
            <a:r>
              <a:rPr lang="hu-HU" altLang="en-US" sz="2400">
                <a:solidFill>
                  <a:srgbClr val="000000"/>
                </a:solidFill>
                <a:effectLst/>
              </a:rPr>
              <a:t>Az </a:t>
            </a:r>
            <a:r>
              <a:rPr lang="hu-HU" altLang="en-US" sz="2400" b="1">
                <a:solidFill>
                  <a:srgbClr val="000000"/>
                </a:solidFill>
                <a:effectLst/>
              </a:rPr>
              <a:t>OMM felbomlása</a:t>
            </a:r>
          </a:p>
          <a:p>
            <a:pPr lvl="1" eaLnBrk="1" hangingPunct="1"/>
            <a:r>
              <a:rPr lang="hu-HU" altLang="en-US" sz="2400" b="1" u="sng">
                <a:solidFill>
                  <a:srgbClr val="000000"/>
                </a:solidFill>
                <a:effectLst/>
              </a:rPr>
              <a:t>Térségi együttműködés </a:t>
            </a:r>
            <a:r>
              <a:rPr lang="hu-HU" altLang="en-US" sz="2400">
                <a:solidFill>
                  <a:srgbClr val="000000"/>
                </a:solidFill>
                <a:effectLst/>
              </a:rPr>
              <a:t>(lásd: az OMM vámuniója, egységes piaca) helyett </a:t>
            </a:r>
            <a:r>
              <a:rPr lang="hu-HU" altLang="en-US" sz="2400" b="1" u="sng">
                <a:solidFill>
                  <a:srgbClr val="000000"/>
                </a:solidFill>
                <a:effectLst/>
              </a:rPr>
              <a:t>elzárkózó kisállamok</a:t>
            </a:r>
            <a:r>
              <a:rPr lang="hu-HU" altLang="en-US" sz="2400">
                <a:solidFill>
                  <a:srgbClr val="000000"/>
                </a:solidFill>
                <a:effectLst/>
              </a:rPr>
              <a:t>, párhuzamos kapacitások</a:t>
            </a:r>
          </a:p>
          <a:p>
            <a:pPr lvl="1" eaLnBrk="1" hangingPunct="1"/>
            <a:r>
              <a:rPr lang="hu-HU" altLang="en-US" sz="2400">
                <a:solidFill>
                  <a:srgbClr val="000000"/>
                </a:solidFill>
                <a:effectLst/>
              </a:rPr>
              <a:t>A Monarchia idején kiépült </a:t>
            </a:r>
            <a:r>
              <a:rPr lang="hu-HU" altLang="en-US" sz="2400" b="1">
                <a:solidFill>
                  <a:srgbClr val="000000"/>
                </a:solidFill>
                <a:effectLst/>
              </a:rPr>
              <a:t>közlekedési összeköttetések megtörése</a:t>
            </a:r>
          </a:p>
          <a:p>
            <a:pPr lvl="1" eaLnBrk="1" hangingPunct="1"/>
            <a:r>
              <a:rPr lang="hu-HU" altLang="en-US" sz="2400" b="1">
                <a:solidFill>
                  <a:srgbClr val="000000"/>
                </a:solidFill>
                <a:effectLst/>
              </a:rPr>
              <a:t>tőkehiány</a:t>
            </a:r>
          </a:p>
        </p:txBody>
      </p:sp>
      <p:pic>
        <p:nvPicPr>
          <p:cNvPr id="2867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138" y="3221038"/>
            <a:ext cx="5757862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4221163"/>
            <a:ext cx="33528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0326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b="1" dirty="0">
                <a:solidFill>
                  <a:srgbClr val="C00000"/>
                </a:solidFill>
              </a:rPr>
              <a:t>Gazdasági szerkezetváltás</a:t>
            </a:r>
            <a:endParaRPr lang="hu-HU" altLang="en-US" sz="4000" b="1" dirty="0">
              <a:solidFill>
                <a:srgbClr val="C000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03263"/>
            <a:ext cx="903605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en-US" sz="2400" b="1">
                <a:solidFill>
                  <a:srgbClr val="000000"/>
                </a:solidFill>
                <a:effectLst/>
              </a:rPr>
              <a:t>Iparágak</a:t>
            </a:r>
            <a:r>
              <a:rPr lang="hu-HU" altLang="en-US" sz="2400">
                <a:solidFill>
                  <a:srgbClr val="000000"/>
                </a:solidFill>
                <a:effectLst/>
              </a:rPr>
              <a:t> (malomipar és gépgyártás) </a:t>
            </a:r>
            <a:r>
              <a:rPr lang="hu-HU" altLang="en-US" sz="2400" b="1">
                <a:solidFill>
                  <a:srgbClr val="000000"/>
                </a:solidFill>
                <a:effectLst/>
              </a:rPr>
              <a:t>túlméretezettsége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>
                <a:solidFill>
                  <a:srgbClr val="000000"/>
                </a:solidFill>
                <a:effectLst/>
              </a:rPr>
              <a:t>Kitörési pont: </a:t>
            </a:r>
            <a:r>
              <a:rPr lang="hu-HU" altLang="en-US" sz="2400" b="1">
                <a:solidFill>
                  <a:srgbClr val="000000"/>
                </a:solidFill>
                <a:effectLst/>
              </a:rPr>
              <a:t>a textilipar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 b="1">
                <a:solidFill>
                  <a:srgbClr val="000000"/>
                </a:solidFill>
                <a:effectLst/>
              </a:rPr>
              <a:t>Erőforrás-átcsoportosítás</a:t>
            </a:r>
            <a:r>
              <a:rPr lang="hu-HU" altLang="en-US" sz="2400">
                <a:solidFill>
                  <a:srgbClr val="000000"/>
                </a:solidFill>
                <a:effectLst/>
              </a:rPr>
              <a:t> (tőkeigényes)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>
                <a:solidFill>
                  <a:srgbClr val="000000"/>
                </a:solidFill>
                <a:effectLst/>
              </a:rPr>
              <a:t>Inflációs politika a vállalkozók támogatására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>
                <a:solidFill>
                  <a:srgbClr val="000000"/>
                </a:solidFill>
                <a:effectLst/>
              </a:rPr>
              <a:t>Népszövetségi kölcsön (a győztes államok tisztában voltak vele, hogy a </a:t>
            </a:r>
            <a:r>
              <a:rPr lang="hu-HU" altLang="en-US" sz="2400" b="1">
                <a:solidFill>
                  <a:srgbClr val="000000"/>
                </a:solidFill>
                <a:effectLst/>
              </a:rPr>
              <a:t>magyarországi </a:t>
            </a:r>
            <a:r>
              <a:rPr lang="hu-HU" altLang="en-US" sz="2400" b="1" i="1">
                <a:solidFill>
                  <a:srgbClr val="000000"/>
                </a:solidFill>
                <a:effectLst/>
              </a:rPr>
              <a:t>politikai stabilizáció</a:t>
            </a:r>
            <a:r>
              <a:rPr lang="hu-HU" altLang="en-US" sz="2400" b="1">
                <a:solidFill>
                  <a:srgbClr val="000000"/>
                </a:solidFill>
                <a:effectLst/>
              </a:rPr>
              <a:t> </a:t>
            </a:r>
            <a:r>
              <a:rPr lang="hu-HU" altLang="en-US" sz="2400">
                <a:solidFill>
                  <a:srgbClr val="000000"/>
                </a:solidFill>
                <a:effectLst/>
              </a:rPr>
              <a:t>szempontjából létfontosságú a magyar </a:t>
            </a:r>
            <a:r>
              <a:rPr lang="hu-HU" altLang="en-US" sz="2400" b="1" i="1">
                <a:solidFill>
                  <a:srgbClr val="000000"/>
                </a:solidFill>
                <a:effectLst/>
              </a:rPr>
              <a:t>gazdasági konszolidáció</a:t>
            </a:r>
            <a:r>
              <a:rPr lang="hu-HU" altLang="en-US" sz="2400">
                <a:solidFill>
                  <a:srgbClr val="000000"/>
                </a:solidFill>
                <a:effectLst/>
              </a:rPr>
              <a:t> sikere)</a:t>
            </a:r>
          </a:p>
        </p:txBody>
      </p:sp>
      <p:pic>
        <p:nvPicPr>
          <p:cNvPr id="29700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795713"/>
            <a:ext cx="5759450" cy="306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Szövegdoboz 2"/>
          <p:cNvSpPr txBox="1">
            <a:spLocks noChangeArrowheads="1"/>
          </p:cNvSpPr>
          <p:nvPr/>
        </p:nvSpPr>
        <p:spPr bwMode="auto">
          <a:xfrm>
            <a:off x="241300" y="4654550"/>
            <a:ext cx="27368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r>
              <a:rPr lang="hu-HU" altLang="hu-HU">
                <a:solidFill>
                  <a:srgbClr val="000000"/>
                </a:solidFill>
              </a:rPr>
              <a:t>Goldberger textilgyár, Budapest</a:t>
            </a:r>
          </a:p>
          <a:p>
            <a:endParaRPr lang="hu-HU" altLang="hu-HU">
              <a:solidFill>
                <a:srgbClr val="000000"/>
              </a:solidFill>
            </a:endParaRPr>
          </a:p>
          <a:p>
            <a:r>
              <a:rPr lang="hu-HU" altLang="hu-HU">
                <a:solidFill>
                  <a:srgbClr val="000000"/>
                </a:solidFill>
              </a:rPr>
              <a:t>Az 1920-as években Magyarország diktálja a Közép-Európa divatját…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61913"/>
            <a:ext cx="9037637" cy="7747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sz="3800" b="1" dirty="0">
                <a:solidFill>
                  <a:srgbClr val="C00000"/>
                </a:solidFill>
              </a:rPr>
              <a:t>A népszövetségi kölcsön felhasználása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750" y="819150"/>
            <a:ext cx="911225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szerkezetváltás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finanszírozása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Értékálló pénz: a pengő – </a:t>
            </a:r>
            <a:r>
              <a:rPr lang="hu-HU" altLang="en-US" sz="2400" b="1" u="sng" dirty="0">
                <a:solidFill>
                  <a:srgbClr val="000000"/>
                </a:solidFill>
                <a:effectLst/>
              </a:rPr>
              <a:t>1926-tól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Infrastruktúra-fejlesztés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(közlekedés, turizmus)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középrétegek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 (köztisztviselők, tanárok) létkörülményeinek javítása</a:t>
            </a:r>
          </a:p>
          <a:p>
            <a:pPr eaLnBrk="1" hangingPunct="1">
              <a:lnSpc>
                <a:spcPct val="90000"/>
              </a:lnSpc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A betelepülő külhoni magyarok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effectLst/>
              </a:rPr>
              <a:t>   (</a:t>
            </a:r>
            <a:r>
              <a:rPr lang="hu-HU" altLang="en-US" sz="2400" i="1" dirty="0">
                <a:solidFill>
                  <a:srgbClr val="000000"/>
                </a:solidFill>
                <a:effectLst/>
              </a:rPr>
              <a:t>repatriáltak</a:t>
            </a:r>
            <a:r>
              <a:rPr lang="hu-HU" altLang="en-US" sz="2400" dirty="0">
                <a:solidFill>
                  <a:srgbClr val="000000"/>
                </a:solidFill>
                <a:effectLst/>
              </a:rPr>
              <a:t>) </a:t>
            </a:r>
            <a:r>
              <a:rPr lang="hu-HU" altLang="en-US" sz="2400" b="1" dirty="0">
                <a:solidFill>
                  <a:srgbClr val="000000"/>
                </a:solidFill>
                <a:effectLst/>
              </a:rPr>
              <a:t>beilleszkedésének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hu-HU" altLang="en-US" sz="2400" b="1" dirty="0">
                <a:solidFill>
                  <a:srgbClr val="000000"/>
                </a:solidFill>
                <a:effectLst/>
              </a:rPr>
              <a:t>    támogatása</a:t>
            </a:r>
          </a:p>
        </p:txBody>
      </p:sp>
      <p:pic>
        <p:nvPicPr>
          <p:cNvPr id="3072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4073525"/>
            <a:ext cx="5472112" cy="55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1" y="4221088"/>
            <a:ext cx="365601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44405"/>
            <a:ext cx="3623187" cy="1800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A revízió és az oktatás</a:t>
            </a:r>
          </a:p>
        </p:txBody>
      </p:sp>
      <p:sp>
        <p:nvSpPr>
          <p:cNvPr id="31747" name="Tartalom helye 2"/>
          <p:cNvSpPr>
            <a:spLocks noGrp="1"/>
          </p:cNvSpPr>
          <p:nvPr>
            <p:ph idx="1"/>
          </p:nvPr>
        </p:nvSpPr>
        <p:spPr>
          <a:xfrm>
            <a:off x="107950" y="836613"/>
            <a:ext cx="8229600" cy="4530725"/>
          </a:xfrm>
        </p:spPr>
        <p:txBody>
          <a:bodyPr/>
          <a:lstStyle/>
          <a:p>
            <a:r>
              <a:rPr lang="hu-HU" altLang="hu-HU" sz="2400">
                <a:solidFill>
                  <a:srgbClr val="000000"/>
                </a:solidFill>
                <a:effectLst/>
              </a:rPr>
              <a:t>Oktatásügyi miniszter: </a:t>
            </a:r>
            <a:r>
              <a:rPr lang="hu-HU" altLang="hu-HU" sz="2400" b="1">
                <a:solidFill>
                  <a:srgbClr val="000000"/>
                </a:solidFill>
                <a:effectLst/>
              </a:rPr>
              <a:t>gróf Klebelberg Kunó</a:t>
            </a:r>
          </a:p>
          <a:p>
            <a:r>
              <a:rPr lang="hu-HU" altLang="hu-HU" sz="2400">
                <a:solidFill>
                  <a:srgbClr val="000000"/>
                </a:solidFill>
                <a:effectLst/>
              </a:rPr>
              <a:t>„Maradék-Magyarország nyolcmillió lakosa közül kereken egymillió a hat éven felüli korban lévő analfabéta” </a:t>
            </a:r>
          </a:p>
        </p:txBody>
      </p:sp>
      <p:pic>
        <p:nvPicPr>
          <p:cNvPr id="3174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160588"/>
            <a:ext cx="3621087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5" y="2636838"/>
            <a:ext cx="5256213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950" y="692696"/>
            <a:ext cx="8928100" cy="4530725"/>
          </a:xfrm>
        </p:spPr>
        <p:txBody>
          <a:bodyPr/>
          <a:lstStyle/>
          <a:p>
            <a:pPr>
              <a:defRPr/>
            </a:pPr>
            <a:r>
              <a:rPr lang="hu-HU" sz="2400" dirty="0">
                <a:solidFill>
                  <a:srgbClr val="000000"/>
                </a:solidFill>
                <a:effectLst/>
              </a:rPr>
              <a:t>A hadseregre fordítandó költségek </a:t>
            </a:r>
            <a:r>
              <a:rPr lang="hu-HU" sz="2400" b="1" dirty="0">
                <a:solidFill>
                  <a:srgbClr val="000000"/>
                </a:solidFill>
                <a:effectLst/>
              </a:rPr>
              <a:t>átcsoportosítása az oktatásba</a:t>
            </a:r>
          </a:p>
          <a:p>
            <a:pPr>
              <a:defRPr/>
            </a:pPr>
            <a:r>
              <a:rPr lang="hu-HU" sz="2400" dirty="0">
                <a:solidFill>
                  <a:srgbClr val="000000"/>
                </a:solidFill>
                <a:effectLst/>
              </a:rPr>
              <a:t>Minden településre </a:t>
            </a:r>
            <a:r>
              <a:rPr lang="hu-HU" sz="2400" b="1" dirty="0">
                <a:solidFill>
                  <a:srgbClr val="000000"/>
                </a:solidFill>
                <a:effectLst/>
              </a:rPr>
              <a:t>elemi iskolákat építenek</a:t>
            </a:r>
          </a:p>
          <a:p>
            <a:pPr>
              <a:defRPr/>
            </a:pPr>
            <a:r>
              <a:rPr lang="hu-HU" sz="2400" b="1" dirty="0">
                <a:solidFill>
                  <a:srgbClr val="C00000"/>
                </a:solidFill>
                <a:effectLst/>
              </a:rPr>
              <a:t>„Sok ország ment már csődbe, amelyik a hadászatra erején felül költött, de még egy sem, amelyik az oktatásra.”</a:t>
            </a:r>
            <a:r>
              <a:rPr lang="hu-HU" sz="2400" dirty="0">
                <a:solidFill>
                  <a:srgbClr val="C00000"/>
                </a:solidFill>
                <a:effectLst/>
              </a:rPr>
              <a:t> </a:t>
            </a:r>
          </a:p>
          <a:p>
            <a:pPr marL="0" indent="0">
              <a:buNone/>
              <a:defRPr/>
            </a:pPr>
            <a:r>
              <a:rPr lang="hu-HU" sz="2400" dirty="0">
                <a:solidFill>
                  <a:srgbClr val="000000"/>
                </a:solidFill>
                <a:effectLst/>
              </a:rPr>
              <a:t>        - </a:t>
            </a:r>
            <a:r>
              <a:rPr lang="hu-HU" sz="2400" i="1" dirty="0">
                <a:solidFill>
                  <a:srgbClr val="000000"/>
                </a:solidFill>
                <a:effectLst/>
              </a:rPr>
              <a:t>Klebelsberg Kunó</a:t>
            </a:r>
          </a:p>
          <a:p>
            <a:pPr>
              <a:defRPr/>
            </a:pPr>
            <a:endParaRPr lang="hu-HU" sz="24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32772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488" y="2997200"/>
            <a:ext cx="52197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3573463"/>
            <a:ext cx="4654550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8FABD31E-07E5-465C-AFBF-82C0DFFD4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E1A4E1E-CDF7-413D-9439-E9242C34C0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3250" r="9838" b="8001"/>
          <a:stretch/>
        </p:blipFill>
        <p:spPr>
          <a:xfrm>
            <a:off x="251520" y="836712"/>
            <a:ext cx="8640960" cy="583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7373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81277B7A-C5E2-4F25-BD61-8E859B749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C07F257-022B-4184-8B3E-58E226C119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2000"/>
                    </a14:imgEffect>
                    <a14:imgEffect>
                      <a14:saturation sat="43000"/>
                    </a14:imgEffect>
                    <a14:imgEffect>
                      <a14:brightnessContrast bright="15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22416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50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>
            <a:extLst>
              <a:ext uri="{FF2B5EF4-FFF2-40B4-BE49-F238E27FC236}">
                <a16:creationId xmlns:a16="http://schemas.microsoft.com/office/drawing/2014/main" id="{4139C7B4-71F9-42F3-99FD-FB24D8EC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A991A4F2-E3B5-4129-B7C5-17796934A8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24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38" t="12245" r="18100" b="11225"/>
          <a:stretch/>
        </p:blipFill>
        <p:spPr>
          <a:xfrm>
            <a:off x="1907704" y="2492896"/>
            <a:ext cx="5976664" cy="4536504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2B8F24BF-D11A-4208-9780-86F1F8C6A69C}"/>
              </a:ext>
            </a:extLst>
          </p:cNvPr>
          <p:cNvSpPr txBox="1"/>
          <p:nvPr/>
        </p:nvSpPr>
        <p:spPr>
          <a:xfrm>
            <a:off x="107504" y="607328"/>
            <a:ext cx="892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rgbClr val="000000"/>
                </a:solidFill>
              </a:rPr>
              <a:t>Az irredentizmus </a:t>
            </a:r>
            <a:r>
              <a:rPr lang="hu-HU" sz="2400" dirty="0">
                <a:solidFill>
                  <a:srgbClr val="000000"/>
                </a:solidFill>
              </a:rPr>
              <a:t>(olasz </a:t>
            </a:r>
            <a:r>
              <a:rPr lang="hu-HU" sz="2400" dirty="0" err="1">
                <a:solidFill>
                  <a:srgbClr val="000000"/>
                </a:solidFill>
              </a:rPr>
              <a:t>irredento</a:t>
            </a:r>
            <a:r>
              <a:rPr lang="hu-HU" sz="2400" dirty="0">
                <a:solidFill>
                  <a:srgbClr val="000000"/>
                </a:solidFill>
              </a:rPr>
              <a:t>, azaz „meg nem váltott” szóból) a nemzeti érzelmekkel és az igazságtalan országcsonkító (egyoldalú) döntéssel/diktátummal összefüggő eszme vagy mozgalom, melynek célja az elvesztett szülőföld visszaigénylése, és visszafoglalása.</a:t>
            </a:r>
          </a:p>
          <a:p>
            <a:br>
              <a:rPr lang="hu-HU" sz="2400" dirty="0"/>
            </a:b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993380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A437DFB-2B7C-4280-BF4F-41286762FE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" y="692696"/>
            <a:ext cx="4860032" cy="3645024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B7DD746-F63E-4C0B-944B-7358CD9C45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8" t="36569" r="23806"/>
          <a:stretch/>
        </p:blipFill>
        <p:spPr>
          <a:xfrm rot="5400000">
            <a:off x="4389025" y="1019687"/>
            <a:ext cx="5766550" cy="5400600"/>
          </a:xfrm>
          <a:prstGeom prst="rect">
            <a:avLst/>
          </a:prstGeom>
        </p:spPr>
      </p:pic>
      <p:sp>
        <p:nvSpPr>
          <p:cNvPr id="8" name="Cím 1">
            <a:extLst>
              <a:ext uri="{FF2B5EF4-FFF2-40B4-BE49-F238E27FC236}">
                <a16:creationId xmlns:a16="http://schemas.microsoft.com/office/drawing/2014/main" id="{C400F135-C625-4024-8120-AA0CE1995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07DE737-4E86-4364-ABE0-1BC9316FB4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895359"/>
            <a:ext cx="3950188" cy="296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78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91D26E9-B225-407A-8909-96F032ED4B6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0" t="12201" r="6951" b="15001"/>
          <a:stretch/>
        </p:blipFill>
        <p:spPr>
          <a:xfrm rot="5400000">
            <a:off x="3834227" y="1666168"/>
            <a:ext cx="6744737" cy="412619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FF61C8D-75CC-4FD6-8496-68B31420B4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r="30050"/>
          <a:stretch/>
        </p:blipFill>
        <p:spPr>
          <a:xfrm rot="5400000">
            <a:off x="1131590" y="2784222"/>
            <a:ext cx="2880320" cy="51435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3A7242E0-60A1-463E-A1B3-C6D9D9C8AE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7679" y="1079368"/>
            <a:ext cx="3181429" cy="2386072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13DF033-6B8D-4992-8C5C-F49B4798D0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74070" y="1079368"/>
            <a:ext cx="3181430" cy="2386072"/>
          </a:xfrm>
          <a:prstGeom prst="rect">
            <a:avLst/>
          </a:prstGeom>
        </p:spPr>
      </p:pic>
      <p:sp>
        <p:nvSpPr>
          <p:cNvPr id="12" name="Cím 1">
            <a:extLst>
              <a:ext uri="{FF2B5EF4-FFF2-40B4-BE49-F238E27FC236}">
                <a16:creationId xmlns:a16="http://schemas.microsoft.com/office/drawing/2014/main" id="{AA09809A-9358-482F-AB90-2961CF1F5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</p:spTree>
    <p:extLst>
      <p:ext uri="{BB962C8B-B14F-4D97-AF65-F5344CB8AC3E}">
        <p14:creationId xmlns:p14="http://schemas.microsoft.com/office/powerpoint/2010/main" val="2343014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6F5F2A-AB3D-4933-BC71-B460B6BA1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02" y="914499"/>
            <a:ext cx="5904656" cy="4530725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solidFill>
                  <a:srgbClr val="000000"/>
                </a:solidFill>
                <a:effectLst/>
              </a:rPr>
              <a:t>A </a:t>
            </a:r>
            <a:r>
              <a:rPr lang="hu-HU" b="1" dirty="0">
                <a:solidFill>
                  <a:srgbClr val="000000"/>
                </a:solidFill>
                <a:effectLst/>
              </a:rPr>
              <a:t>Magyar Hiszekegy </a:t>
            </a:r>
            <a:r>
              <a:rPr lang="hu-HU" dirty="0">
                <a:solidFill>
                  <a:srgbClr val="000000"/>
                </a:solidFill>
                <a:effectLst/>
              </a:rPr>
              <a:t>a </a:t>
            </a:r>
            <a:r>
              <a:rPr lang="hu-HU" b="1" dirty="0">
                <a:solidFill>
                  <a:srgbClr val="C00000"/>
                </a:solidFill>
                <a:effectLst/>
              </a:rPr>
              <a:t>Magyarország Területi Épségének Védelmi Ligája</a:t>
            </a:r>
            <a:r>
              <a:rPr lang="hu-HU" dirty="0">
                <a:solidFill>
                  <a:srgbClr val="000000"/>
                </a:solidFill>
                <a:effectLst/>
              </a:rPr>
              <a:t> és a </a:t>
            </a:r>
            <a:r>
              <a:rPr lang="hu-HU" b="1" dirty="0">
                <a:solidFill>
                  <a:srgbClr val="C00000"/>
                </a:solidFill>
                <a:effectLst/>
              </a:rPr>
              <a:t>Védő Ligák Szövetsége </a:t>
            </a:r>
            <a:r>
              <a:rPr lang="hu-HU" dirty="0">
                <a:solidFill>
                  <a:srgbClr val="000000"/>
                </a:solidFill>
                <a:effectLst/>
              </a:rPr>
              <a:t>által 1920-ban kiírt, a magyarság akkori életérzését a trianoni békeszerződéssel kapcsolatban megjeleníteni hivatott pályázatra érkezett pályamű, Papp-</a:t>
            </a:r>
            <a:r>
              <a:rPr lang="hu-HU" dirty="0" err="1">
                <a:solidFill>
                  <a:srgbClr val="000000"/>
                </a:solidFill>
                <a:effectLst/>
              </a:rPr>
              <a:t>Váry</a:t>
            </a:r>
            <a:r>
              <a:rPr lang="hu-HU" dirty="0">
                <a:solidFill>
                  <a:srgbClr val="000000"/>
                </a:solidFill>
                <a:effectLst/>
              </a:rPr>
              <a:t> Elemérné </a:t>
            </a:r>
            <a:r>
              <a:rPr lang="hu-HU" dirty="0" err="1">
                <a:solidFill>
                  <a:srgbClr val="000000"/>
                </a:solidFill>
                <a:effectLst/>
              </a:rPr>
              <a:t>Sziklay</a:t>
            </a:r>
            <a:r>
              <a:rPr lang="hu-HU" dirty="0">
                <a:solidFill>
                  <a:srgbClr val="000000"/>
                </a:solidFill>
                <a:effectLst/>
              </a:rPr>
              <a:t> Szeréna tollából.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D71CC0FA-87B2-4179-B005-CC5557E0B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60470" y="-72479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sz="3500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6EBA9DC-4536-4229-825C-07F0729981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638" r="14763"/>
          <a:stretch/>
        </p:blipFill>
        <p:spPr>
          <a:xfrm>
            <a:off x="6456922" y="44624"/>
            <a:ext cx="2147526" cy="284068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D1480CC-1AA3-4A99-B863-16CBAA65D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34" y="2999486"/>
            <a:ext cx="2682146" cy="3884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5190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 magyar hitvallás">
            <a:hlinkClick r:id="" action="ppaction://media"/>
            <a:extLst>
              <a:ext uri="{FF2B5EF4-FFF2-40B4-BE49-F238E27FC236}">
                <a16:creationId xmlns:a16="http://schemas.microsoft.com/office/drawing/2014/main" id="{5303E293-5712-4DFC-BE9F-6762955A86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6861"/>
            <a:ext cx="9157337" cy="687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04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3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lebelsberg_Kuno_szavai_az_ifjusaghoz_1928">
            <a:hlinkClick r:id="" action="ppaction://media"/>
            <a:extLst>
              <a:ext uri="{FF2B5EF4-FFF2-40B4-BE49-F238E27FC236}">
                <a16:creationId xmlns:a16="http://schemas.microsoft.com/office/drawing/2014/main" id="{086CB6B6-AA65-4976-BC33-A7B9ADC8AE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80628"/>
            <a:ext cx="8928992" cy="669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4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2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artalom helye 2"/>
          <p:cNvSpPr>
            <a:spLocks noGrp="1"/>
          </p:cNvSpPr>
          <p:nvPr>
            <p:ph idx="1"/>
          </p:nvPr>
        </p:nvSpPr>
        <p:spPr>
          <a:xfrm>
            <a:off x="35496" y="800100"/>
            <a:ext cx="9217024" cy="4530725"/>
          </a:xfrm>
        </p:spPr>
        <p:txBody>
          <a:bodyPr/>
          <a:lstStyle/>
          <a:p>
            <a:r>
              <a:rPr lang="hu-HU" sz="2400" dirty="0">
                <a:solidFill>
                  <a:srgbClr val="000000"/>
                </a:solidFill>
                <a:effectLst/>
              </a:rPr>
              <a:t>Középiskolai oktatás korszerűsítése</a:t>
            </a:r>
          </a:p>
          <a:p>
            <a:r>
              <a:rPr lang="hu-HU" sz="2400" dirty="0">
                <a:solidFill>
                  <a:srgbClr val="000000"/>
                </a:solidFill>
                <a:effectLst/>
              </a:rPr>
              <a:t>Magyar egyetemek, amik a trianoni döntés után a megcsonkított Magyarország területére tették át </a:t>
            </a:r>
            <a:r>
              <a:rPr lang="hu-HU" sz="2400" dirty="0" err="1">
                <a:solidFill>
                  <a:srgbClr val="000000"/>
                </a:solidFill>
                <a:effectLst/>
              </a:rPr>
              <a:t>karaikat</a:t>
            </a:r>
            <a:r>
              <a:rPr lang="hu-HU" sz="2400" dirty="0">
                <a:solidFill>
                  <a:srgbClr val="000000"/>
                </a:solidFill>
                <a:effectLst/>
              </a:rPr>
              <a:t>: </a:t>
            </a:r>
          </a:p>
          <a:p>
            <a:pPr lvl="1"/>
            <a:r>
              <a:rPr lang="hu-HU" sz="2400" dirty="0">
                <a:solidFill>
                  <a:srgbClr val="000000"/>
                </a:solidFill>
                <a:effectLst/>
              </a:rPr>
              <a:t>Pozsonyi E. – </a:t>
            </a:r>
            <a:r>
              <a:rPr lang="hu-HU" sz="2400" b="1" dirty="0">
                <a:solidFill>
                  <a:srgbClr val="000000"/>
                </a:solidFill>
                <a:effectLst/>
              </a:rPr>
              <a:t>Pécs</a:t>
            </a:r>
          </a:p>
          <a:p>
            <a:pPr lvl="1"/>
            <a:r>
              <a:rPr lang="hu-HU" sz="2400" dirty="0">
                <a:solidFill>
                  <a:srgbClr val="000000"/>
                </a:solidFill>
                <a:effectLst/>
              </a:rPr>
              <a:t>Selmecbányai E. – </a:t>
            </a:r>
            <a:r>
              <a:rPr lang="hu-HU" sz="2400" b="1" dirty="0">
                <a:solidFill>
                  <a:srgbClr val="000000"/>
                </a:solidFill>
                <a:effectLst/>
              </a:rPr>
              <a:t>Sopron (Nyugat-Magyarországi Egyetem)</a:t>
            </a:r>
          </a:p>
          <a:p>
            <a:pPr lvl="1"/>
            <a:r>
              <a:rPr lang="hu-HU" sz="2400" dirty="0">
                <a:solidFill>
                  <a:srgbClr val="000000"/>
                </a:solidFill>
                <a:effectLst/>
              </a:rPr>
              <a:t>Kolozsvári E. - </a:t>
            </a:r>
            <a:r>
              <a:rPr lang="hu-HU" sz="2400" b="1" dirty="0">
                <a:solidFill>
                  <a:srgbClr val="000000"/>
                </a:solidFill>
                <a:effectLst/>
              </a:rPr>
              <a:t>Szeged</a:t>
            </a:r>
          </a:p>
          <a:p>
            <a:pPr lvl="1"/>
            <a:endParaRPr lang="hu-HU" sz="2400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5175"/>
          </a:xfrm>
        </p:spPr>
        <p:txBody>
          <a:bodyPr/>
          <a:lstStyle/>
          <a:p>
            <a:pPr>
              <a:defRPr/>
            </a:pPr>
            <a:r>
              <a:rPr lang="hu-HU" dirty="0">
                <a:solidFill>
                  <a:srgbClr val="C00000"/>
                </a:solidFill>
              </a:rPr>
              <a:t>Iskolaügy az 1920-as években</a:t>
            </a:r>
          </a:p>
        </p:txBody>
      </p:sp>
      <p:pic>
        <p:nvPicPr>
          <p:cNvPr id="33796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6031067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011B9BA8-D910-43CB-B93F-20F66AC45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293" y="3573016"/>
            <a:ext cx="3098720" cy="292519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2636838"/>
            <a:ext cx="8229600" cy="1139825"/>
          </a:xfrm>
        </p:spPr>
        <p:txBody>
          <a:bodyPr/>
          <a:lstStyle/>
          <a:p>
            <a:pPr>
              <a:defRPr/>
            </a:pPr>
            <a:r>
              <a:rPr lang="hu-HU" sz="6000" dirty="0">
                <a:solidFill>
                  <a:srgbClr val="C00000"/>
                </a:solidFill>
              </a:rPr>
              <a:t>Köszönöm a figyelmet!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zikla">
  <a:themeElements>
    <a:clrScheme name="Szikla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Szik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zikla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kla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kla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kla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kla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kla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zikla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0</TotalTime>
  <Words>999</Words>
  <Application>Microsoft Office PowerPoint</Application>
  <PresentationFormat>Diavetítés a képernyőre (4:3 oldalarány)</PresentationFormat>
  <Paragraphs>121</Paragraphs>
  <Slides>30</Slides>
  <Notes>0</Notes>
  <HiddenSlides>0</HiddenSlides>
  <MMClips>2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4" baseType="lpstr">
      <vt:lpstr>Arial</vt:lpstr>
      <vt:lpstr>Trebuchet MS</vt:lpstr>
      <vt:lpstr>Wingdings</vt:lpstr>
      <vt:lpstr>Szikla</vt:lpstr>
      <vt:lpstr>A bethleni konszolidáció</vt:lpstr>
      <vt:lpstr>PowerPoint-bemutató</vt:lpstr>
      <vt:lpstr>A szétesett ország</vt:lpstr>
      <vt:lpstr>Megoldandó gondok</vt:lpstr>
      <vt:lpstr>A legitim hatalom kérdése</vt:lpstr>
      <vt:lpstr>A legitim hatalom kérdése</vt:lpstr>
      <vt:lpstr>PowerPoint-bemutató</vt:lpstr>
      <vt:lpstr>Teleki Pál kormánya (1920―1921)</vt:lpstr>
      <vt:lpstr>A Numerus Clausus-ról (zárt szám)</vt:lpstr>
      <vt:lpstr>Az első női OGY-i képviselő</vt:lpstr>
      <vt:lpstr>Politikai stabilizáció</vt:lpstr>
      <vt:lpstr>Politikai stabilizáció</vt:lpstr>
      <vt:lpstr>PowerPoint-bemutató</vt:lpstr>
      <vt:lpstr>Politikai stabilizáció (folyt.)</vt:lpstr>
      <vt:lpstr>A külpolitikai elszigeteltség oldása</vt:lpstr>
      <vt:lpstr>Gazdasági konszolidáció</vt:lpstr>
      <vt:lpstr>Gazdasági szerkezetváltás</vt:lpstr>
      <vt:lpstr>A népszövetségi kölcsön felhasználása</vt:lpstr>
      <vt:lpstr>A revízió és az oktatás</vt:lpstr>
      <vt:lpstr>Iskolaügy az 1920-as években</vt:lpstr>
      <vt:lpstr>Iskolaügy az 1920-as években</vt:lpstr>
      <vt:lpstr>Iskolaügy az 1920-as években</vt:lpstr>
      <vt:lpstr>Iskolaügy az 1920-as években</vt:lpstr>
      <vt:lpstr>Iskolaügy az 1920-as években</vt:lpstr>
      <vt:lpstr>Iskolaügy az 1920-as években</vt:lpstr>
      <vt:lpstr>Iskolaügy az 1920-as években</vt:lpstr>
      <vt:lpstr>PowerPoint-bemutató</vt:lpstr>
      <vt:lpstr>PowerPoint-bemutató</vt:lpstr>
      <vt:lpstr>Iskolaügy az 1920-as években</vt:lpstr>
      <vt:lpstr>Köszönöm a figyelmet!</vt:lpstr>
    </vt:vector>
  </TitlesOfParts>
  <Company>Otthon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bethleni konszolidáció</dc:title>
  <dc:creator>Csabai Tamás</dc:creator>
  <cp:lastModifiedBy>Termek</cp:lastModifiedBy>
  <cp:revision>56</cp:revision>
  <dcterms:created xsi:type="dcterms:W3CDTF">2016-04-03T14:51:17Z</dcterms:created>
  <dcterms:modified xsi:type="dcterms:W3CDTF">2024-04-05T09:52:56Z</dcterms:modified>
</cp:coreProperties>
</file>