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82" r:id="rId4"/>
    <p:sldId id="283" r:id="rId5"/>
    <p:sldId id="284" r:id="rId6"/>
    <p:sldId id="258" r:id="rId7"/>
    <p:sldId id="285" r:id="rId8"/>
    <p:sldId id="286" r:id="rId9"/>
    <p:sldId id="271" r:id="rId10"/>
    <p:sldId id="290" r:id="rId11"/>
    <p:sldId id="287" r:id="rId12"/>
    <p:sldId id="272" r:id="rId13"/>
    <p:sldId id="288" r:id="rId14"/>
    <p:sldId id="281" r:id="rId15"/>
    <p:sldId id="273" r:id="rId16"/>
    <p:sldId id="274" r:id="rId17"/>
    <p:sldId id="275" r:id="rId18"/>
    <p:sldId id="280" r:id="rId19"/>
    <p:sldId id="278" r:id="rId20"/>
    <p:sldId id="289" r:id="rId21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6D"/>
    <a:srgbClr val="CFD4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0C94E4-53C4-41DE-9E6C-E6CD1D7483B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1049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C3E6F3-646E-42FC-8D04-4E47A05A70B6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80372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CCABC0-DA9B-4BCB-B52D-FF1E9037772E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92818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7614C-D7A3-4391-856C-6D3825498550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0109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6CD5F1-E6AB-445F-B414-0CA1F3B30BD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8844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6FBF06-4DE2-47EA-BA64-E404973A99AF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53416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47F02-635F-4E78-A8F0-0AD727AEAB54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493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01C9DD-69E5-4363-B996-DE40C8B7B414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5385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883A6-8098-4BFF-9ACF-14AB20CAF924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7625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11D28-7D22-437C-81D2-4EA400E2B946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68625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4B0484-BD39-44FA-9A90-417087F5212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22919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F528A1F-C9E0-465F-9907-5DF8EA104AC4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908720"/>
            <a:ext cx="8425184" cy="1470025"/>
          </a:xfrm>
        </p:spPr>
        <p:txBody>
          <a:bodyPr anchor="ctr"/>
          <a:lstStyle/>
          <a:p>
            <a:pPr eaLnBrk="1" hangingPunct="1">
              <a:defRPr/>
            </a:pPr>
            <a:r>
              <a:rPr lang="hu-HU" altLang="en-US" sz="5000" b="1" dirty="0">
                <a:solidFill>
                  <a:schemeClr val="bg1">
                    <a:lumMod val="50000"/>
                  </a:schemeClr>
                </a:solidFill>
              </a:rPr>
              <a:t>A bolsevik Oroszország és a Sztálini diktatúra</a:t>
            </a:r>
            <a:br>
              <a:rPr lang="hu-HU" altLang="en-US" sz="5000" b="1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hu-HU" altLang="en-US" sz="5000" b="1" dirty="0">
                <a:solidFill>
                  <a:schemeClr val="bg1">
                    <a:lumMod val="50000"/>
                  </a:schemeClr>
                </a:solidFill>
              </a:rPr>
            </a:br>
            <a:endParaRPr lang="hu-HU" altLang="en-US" sz="5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1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341438"/>
            <a:ext cx="762000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8" y="836613"/>
            <a:ext cx="8929687" cy="2665412"/>
          </a:xfrm>
        </p:spPr>
        <p:txBody>
          <a:bodyPr/>
          <a:lstStyle/>
          <a:p>
            <a:pPr eaLnBrk="1" hangingPunct="1"/>
            <a:r>
              <a:rPr lang="hu-HU" altLang="en-US" sz="2600"/>
              <a:t>1922 – polgárháború vége, a vörös hadsereg győzelme</a:t>
            </a:r>
          </a:p>
          <a:p>
            <a:pPr eaLnBrk="1" hangingPunct="1"/>
            <a:r>
              <a:rPr lang="hu-HU" altLang="en-US" sz="2600"/>
              <a:t>Terror - milícia, hadikommunizmus, jegyrendszer, munkakényszer, államosítás…</a:t>
            </a:r>
            <a:r>
              <a:rPr lang="hu-HU" altLang="en-US" sz="2600">
                <a:cs typeface="Arial" charset="0"/>
              </a:rPr>
              <a:t>→bolsevikkokkal szembenállás kronstadti matrózlázadás 1921</a:t>
            </a:r>
          </a:p>
        </p:txBody>
      </p:sp>
      <p:sp>
        <p:nvSpPr>
          <p:cNvPr id="3075" name="Szövegdoboz 1"/>
          <p:cNvSpPr txBox="1">
            <a:spLocks noChangeArrowheads="1"/>
          </p:cNvSpPr>
          <p:nvPr/>
        </p:nvSpPr>
        <p:spPr bwMode="auto">
          <a:xfrm>
            <a:off x="107950" y="44450"/>
            <a:ext cx="88566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k-SK" altLang="en-US" sz="3500">
                <a:solidFill>
                  <a:srgbClr val="D9D96D"/>
                </a:solidFill>
              </a:rPr>
              <a:t>A bolsevik diktatúra kiépítése</a:t>
            </a:r>
            <a:endParaRPr lang="en-US" altLang="en-US" sz="3500">
              <a:solidFill>
                <a:srgbClr val="D9D96D"/>
              </a:solidFill>
            </a:endParaRPr>
          </a:p>
        </p:txBody>
      </p:sp>
      <p:pic>
        <p:nvPicPr>
          <p:cNvPr id="3076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5263"/>
            <a:ext cx="43815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3284538"/>
            <a:ext cx="4875212" cy="33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ím 1"/>
          <p:cNvSpPr>
            <a:spLocks noGrp="1"/>
          </p:cNvSpPr>
          <p:nvPr>
            <p:ph type="title"/>
          </p:nvPr>
        </p:nvSpPr>
        <p:spPr>
          <a:xfrm>
            <a:off x="492125" y="0"/>
            <a:ext cx="8229600" cy="849313"/>
          </a:xfrm>
        </p:spPr>
        <p:txBody>
          <a:bodyPr/>
          <a:lstStyle/>
          <a:p>
            <a:pPr eaLnBrk="1" hangingPunct="1"/>
            <a:r>
              <a:rPr lang="sk-SK" altLang="en-US"/>
              <a:t>A hadikommunizmus</a:t>
            </a:r>
            <a:endParaRPr lang="en-US" altLang="en-US"/>
          </a:p>
        </p:txBody>
      </p:sp>
      <p:sp>
        <p:nvSpPr>
          <p:cNvPr id="4099" name="Tartalom helye 2"/>
          <p:cNvSpPr>
            <a:spLocks noGrp="1"/>
          </p:cNvSpPr>
          <p:nvPr>
            <p:ph idx="1"/>
          </p:nvPr>
        </p:nvSpPr>
        <p:spPr>
          <a:xfrm>
            <a:off x="17463" y="765175"/>
            <a:ext cx="9036050" cy="4525963"/>
          </a:xfrm>
        </p:spPr>
        <p:txBody>
          <a:bodyPr/>
          <a:lstStyle/>
          <a:p>
            <a:pPr marL="514350" indent="-514350" eaLnBrk="1" hangingPunct="1">
              <a:buFontTx/>
              <a:buAutoNum type="arabicPeriod"/>
            </a:pPr>
            <a:r>
              <a:rPr lang="hu-HU" altLang="en-US" sz="2300"/>
              <a:t>A nagyobb gyárak </a:t>
            </a:r>
            <a:r>
              <a:rPr lang="hu-HU" altLang="en-US" sz="2300" b="1"/>
              <a:t>államosítása</a:t>
            </a:r>
            <a:r>
              <a:rPr lang="hu-HU" altLang="en-US" sz="2300"/>
              <a:t>, és egy szigorúbb menedzsment alá helyezése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hu-HU" altLang="en-US" sz="2300"/>
              <a:t>A külkereskedelem </a:t>
            </a:r>
            <a:r>
              <a:rPr lang="hu-HU" altLang="en-US" sz="2300" b="1"/>
              <a:t>állami irányítás </a:t>
            </a:r>
            <a:r>
              <a:rPr lang="hu-HU" altLang="en-US" sz="2300"/>
              <a:t>alá helyezése, a </a:t>
            </a:r>
            <a:r>
              <a:rPr lang="hu-HU" altLang="en-US" sz="2300" b="1"/>
              <a:t>magánimport és -export betiltása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hu-HU" altLang="en-US" sz="2300" b="1"/>
              <a:t>Szigorú fegyelem </a:t>
            </a:r>
            <a:r>
              <a:rPr lang="hu-HU" altLang="en-US" sz="2300"/>
              <a:t>a munkások számára, </a:t>
            </a:r>
            <a:r>
              <a:rPr lang="hu-HU" altLang="en-US" sz="2300" b="1"/>
              <a:t>a sztrájkok visszautasítása, erőszakos leverése</a:t>
            </a:r>
          </a:p>
          <a:p>
            <a:pPr marL="514350" indent="-514350" eaLnBrk="1" hangingPunct="1">
              <a:buFontTx/>
              <a:buAutoNum type="arabicPeriod"/>
            </a:pPr>
            <a:r>
              <a:rPr lang="hu-HU" altLang="en-US" sz="2300" b="1"/>
              <a:t>Kötelező önkéntesmunka </a:t>
            </a:r>
            <a:r>
              <a:rPr lang="hu-HU" altLang="en-US" sz="2300"/>
              <a:t>bevezetése a nem dolgozó osztályoknak; tulajdonképpen </a:t>
            </a:r>
            <a:r>
              <a:rPr lang="hu-HU" altLang="en-US" sz="2300" b="1"/>
              <a:t>fizetés nélküli kényszermunka elrendelése</a:t>
            </a:r>
          </a:p>
          <a:p>
            <a:pPr marL="514350" indent="-514350" eaLnBrk="1" hangingPunct="1">
              <a:buFontTx/>
              <a:buAutoNum type="arabicPeriod"/>
            </a:pPr>
            <a:endParaRPr lang="en-US" altLang="en-US" sz="2300"/>
          </a:p>
        </p:txBody>
      </p:sp>
      <p:pic>
        <p:nvPicPr>
          <p:cNvPr id="4100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962400"/>
            <a:ext cx="455295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4221163"/>
            <a:ext cx="3600450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artalom helye 2"/>
          <p:cNvSpPr>
            <a:spLocks noGrp="1"/>
          </p:cNvSpPr>
          <p:nvPr>
            <p:ph idx="1"/>
          </p:nvPr>
        </p:nvSpPr>
        <p:spPr>
          <a:xfrm>
            <a:off x="30163" y="692150"/>
            <a:ext cx="9005887" cy="4525963"/>
          </a:xfrm>
        </p:spPr>
        <p:txBody>
          <a:bodyPr/>
          <a:lstStyle/>
          <a:p>
            <a:pPr marL="457200" indent="-457200" eaLnBrk="1" hangingPunct="1">
              <a:buFontTx/>
              <a:buAutoNum type="arabicPeriod" startAt="4"/>
            </a:pPr>
            <a:r>
              <a:rPr lang="hu-HU" altLang="en-US" sz="2400" b="1"/>
              <a:t>Prodrazvjorsztka:</a:t>
            </a:r>
            <a:r>
              <a:rPr lang="hu-HU" altLang="en-US" sz="2400"/>
              <a:t> a mezőgazdasági többlet összegyűjtése a parasztoktól, és annak városi szétosztása; fizetés nélküli kényszerbegyűjtés, </a:t>
            </a:r>
            <a:r>
              <a:rPr lang="hu-HU" altLang="en-US" sz="2400" b="1" u="sng"/>
              <a:t>tulajdonképpen rekvirálás</a:t>
            </a:r>
          </a:p>
          <a:p>
            <a:pPr marL="457200" indent="-457200" eaLnBrk="1" hangingPunct="1">
              <a:buFontTx/>
              <a:buAutoNum type="arabicPeriod" startAt="4"/>
            </a:pPr>
            <a:r>
              <a:rPr lang="hu-HU" altLang="en-US" sz="2400" b="1"/>
              <a:t>Magánvállalkozások illegálissá tétele, betiltása</a:t>
            </a:r>
          </a:p>
          <a:p>
            <a:pPr marL="457200" indent="-457200" eaLnBrk="1" hangingPunct="1">
              <a:buFontTx/>
              <a:buAutoNum type="arabicPeriod" startAt="4"/>
            </a:pPr>
            <a:r>
              <a:rPr lang="hu-HU" altLang="en-US" sz="2400"/>
              <a:t>Az élelmiszerek és más árucikkek </a:t>
            </a:r>
            <a:r>
              <a:rPr lang="hu-HU" altLang="en-US" sz="2400" b="1"/>
              <a:t>jegyre adása </a:t>
            </a:r>
            <a:r>
              <a:rPr lang="hu-HU" altLang="en-US" sz="2400"/>
              <a:t>és központosított szétosztása városokban</a:t>
            </a:r>
          </a:p>
          <a:p>
            <a:pPr marL="457200" indent="-457200" eaLnBrk="1" hangingPunct="1">
              <a:buFontTx/>
              <a:buAutoNum type="arabicPeriod" startAt="4"/>
            </a:pPr>
            <a:r>
              <a:rPr lang="hu-HU" altLang="en-US" sz="2400"/>
              <a:t>A vasutak állam általi </a:t>
            </a:r>
            <a:r>
              <a:rPr lang="hu-HU" altLang="en-US" sz="2400" b="1"/>
              <a:t>katonai stílusú vezérlése</a:t>
            </a:r>
          </a:p>
          <a:p>
            <a:pPr marL="457200" indent="-457200" eaLnBrk="1" hangingPunct="1"/>
            <a:endParaRPr lang="en-US" altLang="en-US" sz="2400"/>
          </a:p>
        </p:txBody>
      </p:sp>
      <p:sp>
        <p:nvSpPr>
          <p:cNvPr id="5123" name="Cím 1"/>
          <p:cNvSpPr>
            <a:spLocks noGrp="1"/>
          </p:cNvSpPr>
          <p:nvPr>
            <p:ph type="title"/>
          </p:nvPr>
        </p:nvSpPr>
        <p:spPr>
          <a:xfrm>
            <a:off x="492125" y="0"/>
            <a:ext cx="8229600" cy="849313"/>
          </a:xfrm>
        </p:spPr>
        <p:txBody>
          <a:bodyPr/>
          <a:lstStyle/>
          <a:p>
            <a:pPr eaLnBrk="1" hangingPunct="1"/>
            <a:r>
              <a:rPr lang="sk-SK" altLang="en-US"/>
              <a:t>A hadikommunizmus</a:t>
            </a:r>
            <a:endParaRPr lang="en-US" altLang="en-US"/>
          </a:p>
        </p:txBody>
      </p:sp>
      <p:pic>
        <p:nvPicPr>
          <p:cNvPr id="5124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625850"/>
            <a:ext cx="451485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3625850"/>
            <a:ext cx="4281487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ím 1"/>
          <p:cNvSpPr>
            <a:spLocks noGrp="1"/>
          </p:cNvSpPr>
          <p:nvPr>
            <p:ph type="title"/>
          </p:nvPr>
        </p:nvSpPr>
        <p:spPr>
          <a:xfrm>
            <a:off x="457200" y="6350"/>
            <a:ext cx="8229600" cy="922338"/>
          </a:xfrm>
        </p:spPr>
        <p:txBody>
          <a:bodyPr/>
          <a:lstStyle/>
          <a:p>
            <a:r>
              <a:rPr lang="hu-HU" altLang="hu-HU"/>
              <a:t>A Szovjetunió első 10 éve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950" y="836613"/>
            <a:ext cx="8928100" cy="4525962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600" dirty="0"/>
              <a:t>1921. márc. X. kongresszus</a:t>
            </a:r>
          </a:p>
          <a:p>
            <a:pPr eaLnBrk="1" hangingPunct="1">
              <a:defRPr/>
            </a:pPr>
            <a:r>
              <a:rPr lang="hu-HU" altLang="en-US" sz="2600" dirty="0"/>
              <a:t>NEP (</a:t>
            </a:r>
            <a:r>
              <a:rPr lang="hu-HU" sz="2600" dirty="0"/>
              <a:t>Novaja </a:t>
            </a:r>
            <a:r>
              <a:rPr lang="hu-HU" sz="2600" dirty="0" err="1"/>
              <a:t>Ekonomicseszkaja</a:t>
            </a:r>
            <a:r>
              <a:rPr lang="hu-HU" sz="2600" dirty="0"/>
              <a:t> </a:t>
            </a:r>
            <a:r>
              <a:rPr lang="hu-HU" sz="2600" dirty="0" err="1"/>
              <a:t>Polityika</a:t>
            </a:r>
            <a:r>
              <a:rPr lang="hu-HU" sz="2600" dirty="0"/>
              <a:t> – új </a:t>
            </a:r>
            <a:r>
              <a:rPr lang="hu-HU" sz="2600" dirty="0" err="1"/>
              <a:t>gazd.pol</a:t>
            </a:r>
            <a:r>
              <a:rPr lang="hu-HU" sz="2600" dirty="0"/>
              <a:t>.)</a:t>
            </a:r>
            <a:r>
              <a:rPr lang="hu-HU" altLang="en-US" sz="2600" dirty="0"/>
              <a:t>:</a:t>
            </a:r>
          </a:p>
          <a:p>
            <a:pPr marL="0" indent="0" eaLnBrk="1" hangingPunct="1">
              <a:buFontTx/>
              <a:buNone/>
              <a:defRPr/>
            </a:pPr>
            <a:r>
              <a:rPr lang="hu-HU" altLang="en-US" sz="2600" dirty="0"/>
              <a:t>- Terménybeszolgáltatás helyett terményadó</a:t>
            </a:r>
          </a:p>
          <a:p>
            <a:pPr eaLnBrk="1" hangingPunct="1">
              <a:buFontTx/>
              <a:buNone/>
              <a:defRPr/>
            </a:pPr>
            <a:r>
              <a:rPr lang="hu-HU" altLang="en-US" sz="2600" dirty="0"/>
              <a:t>- Pénzforgalom visszaállítása</a:t>
            </a:r>
          </a:p>
          <a:p>
            <a:pPr eaLnBrk="1" hangingPunct="1">
              <a:buFontTx/>
              <a:buNone/>
              <a:defRPr/>
            </a:pPr>
            <a:r>
              <a:rPr lang="hu-HU" altLang="en-US" sz="2600" dirty="0"/>
              <a:t>- Vállalkozások visszaállítása</a:t>
            </a:r>
          </a:p>
          <a:p>
            <a:pPr eaLnBrk="1" hangingPunct="1">
              <a:buFontTx/>
              <a:buNone/>
              <a:defRPr/>
            </a:pPr>
            <a:r>
              <a:rPr lang="hu-HU" altLang="en-US" sz="2600" dirty="0"/>
              <a:t>- 8 órás munkaidő, szabadságolás, éhínség enyhítése</a:t>
            </a:r>
          </a:p>
          <a:p>
            <a:pPr>
              <a:defRPr/>
            </a:pPr>
            <a:endParaRPr lang="hu-HU" sz="2600" dirty="0"/>
          </a:p>
        </p:txBody>
      </p:sp>
      <p:pic>
        <p:nvPicPr>
          <p:cNvPr id="6148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833813"/>
            <a:ext cx="4111625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833813"/>
            <a:ext cx="403225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928688"/>
            <a:ext cx="8928100" cy="4103687"/>
          </a:xfrm>
        </p:spPr>
        <p:txBody>
          <a:bodyPr/>
          <a:lstStyle/>
          <a:p>
            <a:pPr eaLnBrk="1" hangingPunct="1"/>
            <a:r>
              <a:rPr lang="hu-HU" altLang="en-US" sz="2400" b="1"/>
              <a:t>1922. dec. 30. </a:t>
            </a:r>
            <a:r>
              <a:rPr lang="hu-HU" altLang="en-US" sz="2400"/>
              <a:t>Szovjetunió megalakulása</a:t>
            </a:r>
          </a:p>
          <a:p>
            <a:pPr eaLnBrk="1" hangingPunct="1"/>
            <a:r>
              <a:rPr lang="hu-HU" altLang="en-US" sz="2400"/>
              <a:t>Ország irányítása: a párt </a:t>
            </a:r>
            <a:r>
              <a:rPr lang="hu-HU" altLang="en-US" sz="2400" b="1"/>
              <a:t>végrehajtó bizottsága</a:t>
            </a:r>
          </a:p>
          <a:p>
            <a:pPr eaLnBrk="1" hangingPunct="1"/>
            <a:r>
              <a:rPr lang="hu-HU" altLang="en-US" sz="2400" b="1"/>
              <a:t>1924. január 21. - meghal Lenin </a:t>
            </a:r>
            <a:r>
              <a:rPr lang="hu-HU" altLang="en-US" sz="2400"/>
              <a:t>– utódlás kérdése</a:t>
            </a:r>
          </a:p>
        </p:txBody>
      </p:sp>
      <p:sp>
        <p:nvSpPr>
          <p:cNvPr id="7171" name="Cím 1"/>
          <p:cNvSpPr>
            <a:spLocks noGrp="1"/>
          </p:cNvSpPr>
          <p:nvPr>
            <p:ph type="title"/>
          </p:nvPr>
        </p:nvSpPr>
        <p:spPr>
          <a:xfrm>
            <a:off x="457200" y="6350"/>
            <a:ext cx="8229600" cy="922338"/>
          </a:xfrm>
        </p:spPr>
        <p:txBody>
          <a:bodyPr/>
          <a:lstStyle/>
          <a:p>
            <a:r>
              <a:rPr lang="hu-HU" altLang="hu-HU"/>
              <a:t>A Szovjetunió első 10 éve</a:t>
            </a:r>
          </a:p>
        </p:txBody>
      </p:sp>
      <p:pic>
        <p:nvPicPr>
          <p:cNvPr id="717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2355850"/>
            <a:ext cx="3671887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75" y="3216275"/>
            <a:ext cx="5364163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artalom helye 2"/>
          <p:cNvSpPr>
            <a:spLocks noGrp="1"/>
          </p:cNvSpPr>
          <p:nvPr>
            <p:ph idx="1"/>
          </p:nvPr>
        </p:nvSpPr>
        <p:spPr>
          <a:xfrm>
            <a:off x="179388" y="911225"/>
            <a:ext cx="8856662" cy="4525963"/>
          </a:xfrm>
        </p:spPr>
        <p:txBody>
          <a:bodyPr/>
          <a:lstStyle/>
          <a:p>
            <a:pPr eaLnBrk="1" hangingPunct="1"/>
            <a:r>
              <a:rPr lang="hu-HU" altLang="en-US" sz="2600" b="1"/>
              <a:t>Sztálin </a:t>
            </a:r>
            <a:r>
              <a:rPr lang="hu-HU" altLang="en-US" sz="2600" b="1">
                <a:cs typeface="Arial" charset="0"/>
              </a:rPr>
              <a:t>↔ Trockij, Zinovjev, Kamenyev, Buharin</a:t>
            </a:r>
          </a:p>
          <a:p>
            <a:pPr eaLnBrk="1" hangingPunct="1"/>
            <a:r>
              <a:rPr lang="hu-HU" altLang="en-US" sz="2600">
                <a:cs typeface="Arial" charset="0"/>
              </a:rPr>
              <a:t>1927 XV.Pártkongresszus: </a:t>
            </a:r>
            <a:r>
              <a:rPr lang="hu-HU" altLang="en-US" sz="2600" b="1">
                <a:cs typeface="Arial" charset="0"/>
              </a:rPr>
              <a:t>Sztálin teljes körű politikai győzelme, vetélytársait kizárja a pártból</a:t>
            </a:r>
          </a:p>
          <a:p>
            <a:pPr eaLnBrk="1" hangingPunct="1"/>
            <a:r>
              <a:rPr lang="hu-HU" altLang="en-US" sz="2600">
                <a:cs typeface="Arial" charset="0"/>
              </a:rPr>
              <a:t>„szocializmus egy országban” elv</a:t>
            </a:r>
          </a:p>
          <a:p>
            <a:endParaRPr lang="hu-HU" altLang="hu-HU" sz="2600"/>
          </a:p>
        </p:txBody>
      </p:sp>
      <p:sp>
        <p:nvSpPr>
          <p:cNvPr id="8195" name="Cím 1"/>
          <p:cNvSpPr>
            <a:spLocks noGrp="1"/>
          </p:cNvSpPr>
          <p:nvPr>
            <p:ph type="title"/>
          </p:nvPr>
        </p:nvSpPr>
        <p:spPr>
          <a:xfrm>
            <a:off x="457200" y="6350"/>
            <a:ext cx="8229600" cy="922338"/>
          </a:xfrm>
        </p:spPr>
        <p:txBody>
          <a:bodyPr/>
          <a:lstStyle/>
          <a:p>
            <a:r>
              <a:rPr lang="hu-HU" altLang="hu-HU"/>
              <a:t>A Szovjetunió első 10 éve</a:t>
            </a:r>
          </a:p>
        </p:txBody>
      </p:sp>
      <p:pic>
        <p:nvPicPr>
          <p:cNvPr id="8196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1663"/>
            <a:ext cx="9144000" cy="335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6988"/>
            <a:ext cx="377825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0"/>
            <a:ext cx="2625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63" y="4002088"/>
            <a:ext cx="3963987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800" y="781050"/>
            <a:ext cx="8856663" cy="48974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en-US" sz="2600" dirty="0" err="1"/>
              <a:t>Gazd.pol</a:t>
            </a:r>
            <a:r>
              <a:rPr lang="hu-HU" altLang="en-US" sz="2600" dirty="0"/>
              <a:t>:- mezőgazd. kollektivizálása (erőszakos módszerek), kulákság kiirtása (főleg ukrán területen)</a:t>
            </a:r>
          </a:p>
          <a:p>
            <a:pPr eaLnBrk="1" hangingPunct="1">
              <a:buFontTx/>
              <a:buNone/>
            </a:pPr>
            <a:r>
              <a:rPr lang="hu-HU" altLang="en-US" sz="2600" dirty="0">
                <a:cs typeface="Arial" charset="0"/>
              </a:rPr>
              <a:t>→ 1932-34 éhínség (HOLODOMOR)</a:t>
            </a:r>
          </a:p>
          <a:p>
            <a:pPr eaLnBrk="1" hangingPunct="1">
              <a:buFontTx/>
              <a:buChar char="-"/>
            </a:pPr>
            <a:r>
              <a:rPr lang="hu-HU" altLang="en-US" sz="2600" dirty="0"/>
              <a:t>iparfejlesztés: - tervutasításos rendszer</a:t>
            </a:r>
          </a:p>
          <a:p>
            <a:pPr eaLnBrk="1" hangingPunct="1">
              <a:buFontTx/>
              <a:buNone/>
            </a:pPr>
            <a:r>
              <a:rPr lang="hu-HU" altLang="en-US" sz="2600" dirty="0"/>
              <a:t>(Buharin ellenzi) – Sztahanov munkaverseny </a:t>
            </a:r>
            <a:r>
              <a:rPr lang="hu-HU" altLang="en-US" sz="2200" dirty="0"/>
              <a:t>(102 tonna szenet bányászott 5 óra 45 perc alatt, ami előírt mennyiségének 14-szerese volt)</a:t>
            </a:r>
          </a:p>
        </p:txBody>
      </p:sp>
      <p:sp>
        <p:nvSpPr>
          <p:cNvPr id="10243" name="Szövegdoboz 1"/>
          <p:cNvSpPr txBox="1">
            <a:spLocks noChangeArrowheads="1"/>
          </p:cNvSpPr>
          <p:nvPr/>
        </p:nvSpPr>
        <p:spPr bwMode="auto">
          <a:xfrm>
            <a:off x="179388" y="11113"/>
            <a:ext cx="88566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en-US" sz="4400"/>
              <a:t>A sztálini diktatúra</a:t>
            </a:r>
          </a:p>
        </p:txBody>
      </p:sp>
      <p:pic>
        <p:nvPicPr>
          <p:cNvPr id="10244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500438"/>
            <a:ext cx="5976938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4054B0-63E4-47EB-8AF4-D5305BEF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78098"/>
          </a:xfrm>
        </p:spPr>
        <p:txBody>
          <a:bodyPr/>
          <a:lstStyle/>
          <a:p>
            <a:r>
              <a:rPr lang="hu-HU" dirty="0"/>
              <a:t>Az éhínség (1932-1933)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5CAC2F9-77FA-4854-8050-36392D4DF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5" y="1036736"/>
            <a:ext cx="5455543" cy="4525963"/>
          </a:xfrm>
        </p:spPr>
        <p:txBody>
          <a:bodyPr/>
          <a:lstStyle/>
          <a:p>
            <a:pPr marL="0" indent="0">
              <a:buNone/>
            </a:pPr>
            <a:r>
              <a:rPr lang="hu-HU" sz="2400" dirty="0"/>
              <a:t>- minden nap </a:t>
            </a:r>
            <a:r>
              <a:rPr lang="hu-HU" sz="2400" b="1" dirty="0"/>
              <a:t>25 ezren haltak meg</a:t>
            </a:r>
            <a:br>
              <a:rPr lang="hu-HU" sz="2400" dirty="0"/>
            </a:br>
            <a:r>
              <a:rPr lang="hu-HU" sz="2400" dirty="0"/>
              <a:t>- 1933 tavaszán minden  órában </a:t>
            </a:r>
            <a:r>
              <a:rPr lang="hu-HU" sz="2400" b="1" dirty="0"/>
              <a:t>1000 ember halt meg</a:t>
            </a:r>
            <a:br>
              <a:rPr lang="hu-HU" sz="2400" dirty="0"/>
            </a:br>
            <a:r>
              <a:rPr lang="hu-HU" sz="2400" dirty="0"/>
              <a:t>- minden  percben </a:t>
            </a:r>
            <a:r>
              <a:rPr lang="hu-HU" sz="2400" b="1" dirty="0"/>
              <a:t>17 ember halt </a:t>
            </a:r>
            <a:r>
              <a:rPr lang="hu-HU" sz="2400" dirty="0"/>
              <a:t>meg</a:t>
            </a:r>
          </a:p>
          <a:p>
            <a:pPr marL="0" indent="0">
              <a:buNone/>
            </a:pPr>
            <a:r>
              <a:rPr lang="hu-HU" sz="2400" dirty="0"/>
              <a:t>- 1932 áprilisától 1933 novemberéig  </a:t>
            </a:r>
            <a:r>
              <a:rPr lang="hu-HU" sz="2400" b="1" dirty="0"/>
              <a:t>5-8 millió ember pusztult el</a:t>
            </a:r>
            <a:br>
              <a:rPr lang="hu-HU" sz="2400" dirty="0"/>
            </a:br>
            <a:r>
              <a:rPr lang="hu-HU" sz="2400" dirty="0"/>
              <a:t>- 500 nap alatt </a:t>
            </a:r>
            <a:r>
              <a:rPr lang="hu-HU" sz="2400" b="1" dirty="0"/>
              <a:t>egy </a:t>
            </a:r>
            <a:r>
              <a:rPr lang="hu-HU" sz="2400" b="1" dirty="0" err="1"/>
              <a:t>magyarországnyi</a:t>
            </a:r>
            <a:r>
              <a:rPr lang="hu-HU" sz="2400" b="1" dirty="0"/>
              <a:t> </a:t>
            </a:r>
            <a:r>
              <a:rPr lang="hu-HU" sz="2400" dirty="0"/>
              <a:t>volt az áldozatok száma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D7B26B7-AACC-4D0F-BAE4-E4D195910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196752"/>
            <a:ext cx="3581772" cy="2921134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4C25E68B-D63A-4E0E-B9BE-2F2197BCEBD1}"/>
              </a:ext>
            </a:extLst>
          </p:cNvPr>
          <p:cNvSpPr txBox="1"/>
          <p:nvPr/>
        </p:nvSpPr>
        <p:spPr>
          <a:xfrm>
            <a:off x="106685" y="4725144"/>
            <a:ext cx="89306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/>
              <a:t>„Éhínség </a:t>
            </a:r>
            <a:r>
              <a:rPr lang="hu-HU" i="1" dirty="0" err="1"/>
              <a:t>söpört</a:t>
            </a:r>
            <a:r>
              <a:rPr lang="hu-HU" i="1" dirty="0"/>
              <a:t> végig az országon. A falvakban egy levél sem maradt a bokrokon, mind megették az emberek. És nem maradt egyetlen kutya sem. Mindet megették.”</a:t>
            </a:r>
            <a:br>
              <a:rPr lang="hu-HU" dirty="0"/>
            </a:br>
            <a:br>
              <a:rPr lang="hu-HU" dirty="0"/>
            </a:br>
            <a:r>
              <a:rPr lang="hu-HU" i="1" dirty="0"/>
              <a:t>„A szekér pedig haladt tovább az utcákon és gyűjtötte a hullákat. (...) Az unokatestvérem három gyermekét megették a szomszédok. Megették.” 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652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artalom helye 2"/>
          <p:cNvSpPr>
            <a:spLocks noGrp="1"/>
          </p:cNvSpPr>
          <p:nvPr>
            <p:ph idx="1"/>
          </p:nvPr>
        </p:nvSpPr>
        <p:spPr>
          <a:xfrm>
            <a:off x="-36512" y="620688"/>
            <a:ext cx="9252520" cy="4525962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hu-HU" altLang="en-US" sz="2400" b="1" dirty="0"/>
              <a:t>Erőltetett fejlesztés </a:t>
            </a:r>
            <a:r>
              <a:rPr lang="hu-HU" altLang="en-US" sz="2400" dirty="0"/>
              <a:t>(1500 üzem, olajtermelés, vasgyártás, villamosítás)</a:t>
            </a:r>
          </a:p>
          <a:p>
            <a:pPr eaLnBrk="1" hangingPunct="1">
              <a:buFontTx/>
              <a:buChar char="-"/>
            </a:pPr>
            <a:r>
              <a:rPr lang="hu-HU" altLang="en-US" sz="2400" dirty="0"/>
              <a:t>XVII. Kongresszus (1934) – </a:t>
            </a:r>
            <a:r>
              <a:rPr lang="hu-HU" altLang="en-US" sz="2400" b="1" u="sng" dirty="0"/>
              <a:t>ELUTASÍTÓ SZAVAZATOK </a:t>
            </a:r>
            <a:r>
              <a:rPr lang="hu-HU" altLang="en-US" sz="2400" dirty="0"/>
              <a:t>- </a:t>
            </a:r>
            <a:r>
              <a:rPr lang="hu-HU" altLang="en-US" sz="2400" b="1" dirty="0" err="1"/>
              <a:t>Kirov</a:t>
            </a:r>
            <a:r>
              <a:rPr lang="hu-HU" altLang="en-US" sz="2400" b="1" dirty="0"/>
              <a:t> 3 db, Sztálin 300 db szavazat (az összesen 1200 szavazatra jogosultak közül)</a:t>
            </a:r>
          </a:p>
          <a:p>
            <a:pPr eaLnBrk="1" hangingPunct="1">
              <a:buFontTx/>
              <a:buChar char="-"/>
            </a:pPr>
            <a:r>
              <a:rPr lang="hu-HU" altLang="en-US" sz="2400" dirty="0"/>
              <a:t>A végeredményt meghamisították, Szergej </a:t>
            </a:r>
            <a:r>
              <a:rPr lang="hu-HU" altLang="en-US" sz="2400" dirty="0" err="1"/>
              <a:t>Kirovot</a:t>
            </a:r>
            <a:r>
              <a:rPr lang="hu-HU" altLang="en-US" sz="2400" dirty="0"/>
              <a:t> meggyilkolták</a:t>
            </a:r>
          </a:p>
          <a:p>
            <a:pPr eaLnBrk="1" hangingPunct="1">
              <a:buFontTx/>
              <a:buChar char="-"/>
            </a:pPr>
            <a:endParaRPr lang="hu-HU" altLang="en-US" sz="2400" dirty="0"/>
          </a:p>
          <a:p>
            <a:endParaRPr lang="hu-HU" altLang="en-US" sz="2400" dirty="0"/>
          </a:p>
        </p:txBody>
      </p:sp>
      <p:sp>
        <p:nvSpPr>
          <p:cNvPr id="11267" name="Szövegdoboz 3"/>
          <p:cNvSpPr txBox="1">
            <a:spLocks noChangeArrowheads="1"/>
          </p:cNvSpPr>
          <p:nvPr/>
        </p:nvSpPr>
        <p:spPr bwMode="auto">
          <a:xfrm>
            <a:off x="179388" y="-77241"/>
            <a:ext cx="88566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en-US" sz="4400"/>
              <a:t>A sztálini diktatúra</a:t>
            </a:r>
          </a:p>
        </p:txBody>
      </p:sp>
      <p:pic>
        <p:nvPicPr>
          <p:cNvPr id="11268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62344"/>
            <a:ext cx="2811651" cy="3795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102" y="3062344"/>
            <a:ext cx="4241354" cy="3795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3813" y="814388"/>
            <a:ext cx="8964613" cy="2854325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hu-HU" altLang="en-US" sz="2600"/>
              <a:t>Nyílt terror</a:t>
            </a:r>
          </a:p>
          <a:p>
            <a:pPr eaLnBrk="1" hangingPunct="1">
              <a:buFontTx/>
              <a:buChar char="-"/>
            </a:pPr>
            <a:r>
              <a:rPr lang="hu-HU" altLang="en-US" sz="2600"/>
              <a:t>Bíróságon nincs fellebbezés, nyilvánosság</a:t>
            </a:r>
          </a:p>
          <a:p>
            <a:pPr eaLnBrk="1" hangingPunct="1">
              <a:buFontTx/>
              <a:buChar char="-"/>
            </a:pPr>
            <a:r>
              <a:rPr lang="hu-HU" altLang="en-US" sz="2600"/>
              <a:t>Törvényes kínzások</a:t>
            </a:r>
          </a:p>
          <a:p>
            <a:pPr eaLnBrk="1" hangingPunct="1">
              <a:buFontTx/>
              <a:buChar char="-"/>
            </a:pPr>
            <a:r>
              <a:rPr lang="hu-HU" altLang="en-US" sz="2600"/>
              <a:t>NKVD, </a:t>
            </a:r>
            <a:r>
              <a:rPr lang="hu-HU" altLang="en-US" sz="2600" u="sng"/>
              <a:t>élén Jagoda, majd Jezsov</a:t>
            </a:r>
          </a:p>
          <a:p>
            <a:pPr eaLnBrk="1" hangingPunct="1">
              <a:buFontTx/>
              <a:buChar char="-"/>
            </a:pPr>
            <a:r>
              <a:rPr lang="hu-HU" altLang="en-US" sz="2600"/>
              <a:t>Koncepciós perek</a:t>
            </a:r>
          </a:p>
          <a:p>
            <a:pPr eaLnBrk="1" hangingPunct="1">
              <a:buFontTx/>
              <a:buChar char="-"/>
            </a:pPr>
            <a:endParaRPr lang="hu-HU" altLang="en-US" sz="2600"/>
          </a:p>
        </p:txBody>
      </p:sp>
      <p:sp>
        <p:nvSpPr>
          <p:cNvPr id="12291" name="Szövegdoboz 3"/>
          <p:cNvSpPr txBox="1">
            <a:spLocks noChangeArrowheads="1"/>
          </p:cNvSpPr>
          <p:nvPr/>
        </p:nvSpPr>
        <p:spPr bwMode="auto">
          <a:xfrm>
            <a:off x="179388" y="11113"/>
            <a:ext cx="88566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en-US" sz="4400"/>
              <a:t>A sztálini diktatúra</a:t>
            </a:r>
          </a:p>
        </p:txBody>
      </p:sp>
      <p:pic>
        <p:nvPicPr>
          <p:cNvPr id="1229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429000"/>
            <a:ext cx="23812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429000"/>
            <a:ext cx="23812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13" y="2205038"/>
            <a:ext cx="3576637" cy="465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artalom helye 2"/>
          <p:cNvSpPr>
            <a:spLocks noGrp="1"/>
          </p:cNvSpPr>
          <p:nvPr>
            <p:ph idx="1"/>
          </p:nvPr>
        </p:nvSpPr>
        <p:spPr>
          <a:xfrm>
            <a:off x="179388" y="798513"/>
            <a:ext cx="8229600" cy="4525962"/>
          </a:xfrm>
        </p:spPr>
        <p:txBody>
          <a:bodyPr/>
          <a:lstStyle/>
          <a:p>
            <a:pPr eaLnBrk="1" hangingPunct="1">
              <a:buFontTx/>
              <a:buChar char="-"/>
            </a:pPr>
            <a:r>
              <a:rPr lang="hu-HU" altLang="en-US" sz="2600"/>
              <a:t>„osztályharc fokozódik”</a:t>
            </a:r>
          </a:p>
          <a:p>
            <a:pPr eaLnBrk="1" hangingPunct="1">
              <a:buFontTx/>
              <a:buChar char="-"/>
            </a:pPr>
            <a:r>
              <a:rPr lang="hu-HU" altLang="en-US" sz="2600"/>
              <a:t>GULAG</a:t>
            </a:r>
          </a:p>
          <a:p>
            <a:pPr eaLnBrk="1" hangingPunct="1">
              <a:buFontTx/>
              <a:buChar char="-"/>
            </a:pPr>
            <a:r>
              <a:rPr lang="hu-HU" altLang="en-US" sz="2600"/>
              <a:t>Tisztogatások a Vörös Hadsereg-ben</a:t>
            </a:r>
          </a:p>
          <a:p>
            <a:pPr eaLnBrk="1" hangingPunct="1">
              <a:buFontTx/>
              <a:buChar char="-"/>
            </a:pPr>
            <a:r>
              <a:rPr lang="hu-HU" altLang="en-US" sz="2600"/>
              <a:t>Milliós nagyságrendű az áldozatok száma</a:t>
            </a:r>
          </a:p>
          <a:p>
            <a:endParaRPr lang="en-US" sz="2600"/>
          </a:p>
        </p:txBody>
      </p:sp>
      <p:sp>
        <p:nvSpPr>
          <p:cNvPr id="13315" name="Szövegdoboz 3"/>
          <p:cNvSpPr txBox="1">
            <a:spLocks noChangeArrowheads="1"/>
          </p:cNvSpPr>
          <p:nvPr/>
        </p:nvSpPr>
        <p:spPr bwMode="auto">
          <a:xfrm>
            <a:off x="179388" y="11113"/>
            <a:ext cx="8856662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hu-HU" altLang="en-US" sz="4400"/>
              <a:t>A sztálini diktatúra</a:t>
            </a:r>
          </a:p>
        </p:txBody>
      </p:sp>
      <p:pic>
        <p:nvPicPr>
          <p:cNvPr id="13316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2924175"/>
            <a:ext cx="6078538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2940050"/>
            <a:ext cx="3076575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260350"/>
            <a:ext cx="4422775" cy="5865813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60350"/>
            <a:ext cx="8229600" cy="586581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88913"/>
            <a:ext cx="8229600" cy="593725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875" y="188913"/>
            <a:ext cx="5111750" cy="593725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60350"/>
            <a:ext cx="8229600" cy="586581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60350"/>
            <a:ext cx="8229600" cy="586581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564904"/>
            <a:ext cx="8229600" cy="1143000"/>
          </a:xfrm>
        </p:spPr>
        <p:txBody>
          <a:bodyPr/>
          <a:lstStyle/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516248801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7">
      <a:dk1>
        <a:srgbClr val="5C1F00"/>
      </a:dk1>
      <a:lt1>
        <a:srgbClr val="FFFFFF"/>
      </a:lt1>
      <a:dk2>
        <a:srgbClr val="800000"/>
      </a:dk2>
      <a:lt2>
        <a:srgbClr val="DFD293"/>
      </a:lt2>
      <a:accent1>
        <a:srgbClr val="CC3300"/>
      </a:accent1>
      <a:accent2>
        <a:srgbClr val="BE7960"/>
      </a:accent2>
      <a:accent3>
        <a:srgbClr val="C0AAAA"/>
      </a:accent3>
      <a:accent4>
        <a:srgbClr val="DADADA"/>
      </a:accent4>
      <a:accent5>
        <a:srgbClr val="E2ADAA"/>
      </a:accent5>
      <a:accent6>
        <a:srgbClr val="AC6D56"/>
      </a:accent6>
      <a:hlink>
        <a:srgbClr val="FFFF99"/>
      </a:hlink>
      <a:folHlink>
        <a:srgbClr val="D3A219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505</Words>
  <Application>Microsoft Office PowerPoint</Application>
  <PresentationFormat>Diavetítés a képernyőre (4:3 oldalarány)</PresentationFormat>
  <Paragraphs>54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2" baseType="lpstr">
      <vt:lpstr>Arial</vt:lpstr>
      <vt:lpstr>Alapértelmezett terv</vt:lpstr>
      <vt:lpstr>A bolsevik Oroszország és a Sztálini diktatúra  </vt:lpstr>
      <vt:lpstr>PowerPoint-bemutató</vt:lpstr>
      <vt:lpstr>A hadikommunizmus</vt:lpstr>
      <vt:lpstr>A hadikommunizmus</vt:lpstr>
      <vt:lpstr>A Szovjetunió első 10 éve</vt:lpstr>
      <vt:lpstr>A Szovjetunió első 10 éve</vt:lpstr>
      <vt:lpstr>A Szovjetunió első 10 éve</vt:lpstr>
      <vt:lpstr>PowerPoint-bemutató</vt:lpstr>
      <vt:lpstr>PowerPoint-bemutató</vt:lpstr>
      <vt:lpstr>Az éhínség (1932-1933)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Köszönöm a figyelmet!</vt:lpstr>
    </vt:vector>
  </TitlesOfParts>
  <Company>Gépipari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Biácsi Hajnalka</dc:creator>
  <cp:lastModifiedBy>tanari</cp:lastModifiedBy>
  <cp:revision>31</cp:revision>
  <dcterms:created xsi:type="dcterms:W3CDTF">2008-10-05T21:36:47Z</dcterms:created>
  <dcterms:modified xsi:type="dcterms:W3CDTF">2024-02-19T08:36:05Z</dcterms:modified>
</cp:coreProperties>
</file>