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256" r:id="rId2"/>
    <p:sldId id="268" r:id="rId3"/>
    <p:sldId id="270" r:id="rId4"/>
    <p:sldId id="284" r:id="rId5"/>
    <p:sldId id="263" r:id="rId6"/>
    <p:sldId id="293" r:id="rId7"/>
    <p:sldId id="294" r:id="rId8"/>
    <p:sldId id="295" r:id="rId9"/>
    <p:sldId id="292" r:id="rId10"/>
    <p:sldId id="269" r:id="rId11"/>
    <p:sldId id="285" r:id="rId12"/>
    <p:sldId id="286" r:id="rId13"/>
    <p:sldId id="291" r:id="rId14"/>
    <p:sldId id="296" r:id="rId15"/>
    <p:sldId id="290" r:id="rId16"/>
    <p:sldId id="297" r:id="rId17"/>
    <p:sldId id="287" r:id="rId18"/>
    <p:sldId id="289" r:id="rId19"/>
    <p:sldId id="288" r:id="rId20"/>
    <p:sldId id="261" r:id="rId21"/>
    <p:sldId id="262" r:id="rId22"/>
    <p:sldId id="264" r:id="rId23"/>
    <p:sldId id="275" r:id="rId24"/>
    <p:sldId id="258" r:id="rId25"/>
    <p:sldId id="272" r:id="rId26"/>
    <p:sldId id="276" r:id="rId27"/>
    <p:sldId id="278" r:id="rId28"/>
    <p:sldId id="267" r:id="rId29"/>
    <p:sldId id="281" r:id="rId30"/>
    <p:sldId id="298" r:id="rId31"/>
    <p:sldId id="277" r:id="rId32"/>
    <p:sldId id="257" r:id="rId33"/>
    <p:sldId id="299" r:id="rId34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E7B828E-7C76-45AE-9825-9AB95EECF00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115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églalap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églalap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églalap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églalap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1" name="Lekerekített téglalap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2" name="Lekerekített téglalap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Téglalap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églalap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Téglalap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Téglalap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7" name="Dátum helye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7A7EF5-780C-4853-911A-4B8309BA880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8106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94343-1B8F-4D22-839F-530A6F0605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04865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E48C6-2479-4AB8-A5B7-ADF774A6A4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80807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A041F-D64F-419A-893C-CC1E9991C1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050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7627F-28F7-48B9-A48E-971E253182B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  <p:sp>
        <p:nvSpPr>
          <p:cNvPr id="9" name="Élőláb hely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6754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0C7A1-6A67-4DE8-85E7-84D18607141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8623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8A4F7-B6F8-46CD-885B-4F3B9B07871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6828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9BC97-DFAB-4C3D-A170-171F3917F35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2083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404C9-951A-43DF-AC2B-ED2A024B7CA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382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2A3EC-7017-49FA-A54E-F159CFD318C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5553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9EB2-E9FA-4E1A-BA76-18F551B50E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8520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" name="Téglalap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Téglalap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Téglalap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Téglalap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3" name="Lekerekített téglalap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4" name="Lekerekített téglalap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Téglalap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6" name="Téglalap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7" name="Téglalap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8" name="Téglalap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" name="Téglalap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0" name="Téglalap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39" name="Cím helye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  <a:endParaRPr lang="en-US" altLang="en-US" smtClean="0"/>
          </a:p>
        </p:txBody>
      </p:sp>
      <p:sp>
        <p:nvSpPr>
          <p:cNvPr id="1040" name="Szöveg helye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  <a:endParaRPr lang="en-US" altLang="en-US" smtClean="0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4D0BA-34A8-47AC-8162-95F937491B8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05" r:id="rId2"/>
    <p:sldLayoutId id="2147483906" r:id="rId3"/>
    <p:sldLayoutId id="2147483907" r:id="rId4"/>
    <p:sldLayoutId id="2147483914" r:id="rId5"/>
    <p:sldLayoutId id="2147483915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I:\SZIXI\TORTENELEM\11_B\08_A_gyarmatositas_ujabb_hullama\The%20Last%20Samurai%20-%20Trailer.mp4" TargetMode="External"/><Relationship Id="rId1" Type="http://schemas.microsoft.com/office/2007/relationships/media" Target="file:///I:\SZIXI\TORTENELEM\11_B\08_A_gyarmatositas_ujabb_hullama\The%20Last%20Samurai%20-%20Trailer.mp4" TargetMode="Externa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130425"/>
            <a:ext cx="8280400" cy="1470025"/>
          </a:xfrm>
        </p:spPr>
        <p:txBody>
          <a:bodyPr/>
          <a:lstStyle/>
          <a:p>
            <a:pPr eaLnBrk="1" hangingPunct="1"/>
            <a:r>
              <a:rPr lang="hu-HU" altLang="en-US" b="1" smtClean="0">
                <a:latin typeface="Arial Black" panose="020B0A04020102020204" pitchFamily="34" charset="0"/>
              </a:rPr>
              <a:t>A gyarmatosítás folyamata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581525"/>
            <a:ext cx="9144000" cy="1057275"/>
          </a:xfrm>
        </p:spPr>
        <p:txBody>
          <a:bodyPr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hu-H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Imperializmus:</a:t>
            </a:r>
            <a:r>
              <a:rPr lang="hu-HU"/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hu-HU"/>
              <a:t>a XIX.sz.-i történelmi korszak, melynek jellemzője a nagyhatalmak birodalomépítő politikája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48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gyarmatosítás </a:t>
            </a:r>
            <a:r>
              <a:rPr lang="hu-HU" sz="36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fogalma</a:t>
            </a:r>
            <a:r>
              <a:rPr lang="hu-HU" sz="3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jellemzői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>
            <a:normAutofit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/>
              <a:t>	</a:t>
            </a:r>
            <a:r>
              <a:rPr lang="hu-HU" sz="3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Gyarmatosításnak nevezzük az újkor történetében </a:t>
            </a:r>
            <a:r>
              <a:rPr lang="hu-H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azt a folyamatot</a:t>
            </a:r>
            <a:r>
              <a:rPr lang="hu-HU" sz="3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amely során a vezető </a:t>
            </a:r>
            <a:r>
              <a:rPr lang="hu-H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nagyhatalmak gazdasági és politikai függőség alá vonják a világ fejletlenebb 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3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(nem iparosodott) 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területeit.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gyarmatosítás célja: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0" y="2276475"/>
            <a:ext cx="9144000" cy="424815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terület </a:t>
            </a:r>
            <a:r>
              <a:rPr lang="hu-H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stratégiai</a:t>
            </a: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biztosítása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gyarmaton lévő </a:t>
            </a:r>
            <a:r>
              <a:rPr lang="hu-H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természeti kincsek 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kiaknázása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olcsó munkaerő 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kihasználása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újabb piacszerzési 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lehetőség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25538"/>
            <a:ext cx="9183688" cy="5087937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079500"/>
          </a:xfrm>
        </p:spPr>
        <p:txBody>
          <a:bodyPr/>
          <a:lstStyle/>
          <a:p>
            <a:pPr algn="ctr" eaLnBrk="1" hangingPunct="1"/>
            <a:r>
              <a:rPr lang="hu-HU" altLang="en-US" sz="3600" b="1" u="sng" smtClean="0">
                <a:solidFill>
                  <a:schemeClr val="tx1"/>
                </a:solidFill>
              </a:rPr>
              <a:t>A gyarmatosítás korszakai </a:t>
            </a:r>
            <a:br>
              <a:rPr lang="hu-HU" altLang="en-US" sz="3600" b="1" u="sng" smtClean="0">
                <a:solidFill>
                  <a:schemeClr val="tx1"/>
                </a:solidFill>
              </a:rPr>
            </a:br>
            <a:r>
              <a:rPr lang="hu-HU" altLang="en-US" sz="2600" smtClean="0">
                <a:solidFill>
                  <a:schemeClr val="tx1"/>
                </a:solidFill>
              </a:rPr>
              <a:t>(a piros szín erőssége az adott tényező jelentőségét mutatja)</a:t>
            </a:r>
            <a:r>
              <a:rPr lang="hu-HU" altLang="en-US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0244" name="Picture 4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57325"/>
            <a:ext cx="864235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brit gyarmatbirodalom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69988"/>
            <a:ext cx="8785225" cy="5688012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/>
              <a:t>XIX. századi Anglia (Nagy-Britannia) jellemzői: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parlamentáris demokrácia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u="sng" dirty="0"/>
              <a:t>általános választójog a férfiaknak (1884)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politikai váltógazdaság (</a:t>
            </a:r>
            <a:r>
              <a:rPr lang="hu-HU" b="1" dirty="0" err="1"/>
              <a:t>whig</a:t>
            </a:r>
            <a:r>
              <a:rPr lang="hu-HU" b="1" dirty="0"/>
              <a:t>-liberális</a:t>
            </a:r>
            <a:r>
              <a:rPr lang="hu-HU" dirty="0"/>
              <a:t> </a:t>
            </a:r>
            <a:r>
              <a:rPr lang="hu-HU" dirty="0">
                <a:cs typeface="Arial" charset="0"/>
              </a:rPr>
              <a:t>↔ </a:t>
            </a:r>
            <a:r>
              <a:rPr lang="hu-HU" b="1" dirty="0" err="1">
                <a:cs typeface="Arial" charset="0"/>
              </a:rPr>
              <a:t>tory</a:t>
            </a:r>
            <a:r>
              <a:rPr lang="hu-HU" b="1" dirty="0">
                <a:cs typeface="Arial" charset="0"/>
              </a:rPr>
              <a:t> -</a:t>
            </a:r>
            <a:r>
              <a:rPr lang="hu-HU" b="1" dirty="0" smtClean="0">
                <a:cs typeface="Arial" charset="0"/>
              </a:rPr>
              <a:t>konzervatív)</a:t>
            </a:r>
            <a:endParaRPr lang="hu-HU" b="1" dirty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cs typeface="Arial" charset="0"/>
              </a:rPr>
              <a:t>	</a:t>
            </a:r>
            <a:r>
              <a:rPr lang="hu-HU" sz="2400" dirty="0">
                <a:cs typeface="Arial" charset="0"/>
              </a:rPr>
              <a:t>1906 Munkáspárt (</a:t>
            </a:r>
            <a:r>
              <a:rPr lang="hu-HU" sz="2400" dirty="0" err="1">
                <a:cs typeface="Arial" charset="0"/>
              </a:rPr>
              <a:t>Labour</a:t>
            </a:r>
            <a:r>
              <a:rPr lang="hu-HU" sz="2400" dirty="0">
                <a:cs typeface="Arial" charset="0"/>
              </a:rPr>
              <a:t> </a:t>
            </a:r>
            <a:r>
              <a:rPr lang="hu-HU" sz="2400" dirty="0" err="1">
                <a:cs typeface="Arial" charset="0"/>
              </a:rPr>
              <a:t>Party</a:t>
            </a:r>
            <a:r>
              <a:rPr lang="hu-HU" sz="2400" dirty="0">
                <a:cs typeface="Arial" charset="0"/>
              </a:rPr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munkásvédelmi törvények (</a:t>
            </a:r>
            <a:r>
              <a:rPr lang="hu-HU" dirty="0" smtClean="0">
                <a:cs typeface="Arial" charset="0"/>
              </a:rPr>
              <a:t>8 óra</a:t>
            </a:r>
            <a:r>
              <a:rPr lang="hu-HU" dirty="0">
                <a:cs typeface="Arial" charset="0"/>
              </a:rPr>
              <a:t>, nyugdíj, biztosítás)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az ipari forradalom „egészséges” fejlődése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cél</a:t>
            </a:r>
            <a:r>
              <a:rPr lang="hu-HU" dirty="0">
                <a:cs typeface="Arial" charset="0"/>
              </a:rPr>
              <a:t>: a gyarmati terjeszkedés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solidFill>
                  <a:srgbClr val="CC0000"/>
                </a:solidFill>
              </a:rPr>
              <a:t>	</a:t>
            </a:r>
            <a:r>
              <a:rPr lang="en-US" dirty="0">
                <a:solidFill>
                  <a:srgbClr val="CC0000"/>
                </a:solidFill>
                <a:cs typeface="Arial" charset="0"/>
              </a:rPr>
              <a:t>»</a:t>
            </a:r>
            <a:r>
              <a:rPr lang="hu-HU" dirty="0">
                <a:solidFill>
                  <a:srgbClr val="CC0000"/>
                </a:solidFill>
                <a:cs typeface="Arial" charset="0"/>
              </a:rPr>
              <a:t> a világ legnagyobb gyarmatbirodalma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b="1" u="sng" dirty="0" err="1">
                <a:solidFill>
                  <a:srgbClr val="FF0000"/>
                </a:solidFill>
                <a:cs typeface="Arial" charset="0"/>
              </a:rPr>
              <a:t>dominium</a:t>
            </a:r>
            <a:r>
              <a:rPr lang="hu-HU" b="1" u="sng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hu-HU" dirty="0">
                <a:cs typeface="Arial" charset="0"/>
              </a:rPr>
              <a:t>(két telepes gyarmat):</a:t>
            </a:r>
            <a:r>
              <a:rPr lang="hu-HU" dirty="0">
                <a:solidFill>
                  <a:srgbClr val="CC0000"/>
                </a:solidFill>
                <a:cs typeface="Arial" charset="0"/>
              </a:rPr>
              <a:t> Kanada és Ausztrália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400" dirty="0">
                <a:cs typeface="Arial" charset="0"/>
              </a:rPr>
              <a:t>→ </a:t>
            </a:r>
            <a:r>
              <a:rPr lang="hu-HU" sz="2400" dirty="0" err="1" smtClean="0">
                <a:cs typeface="Arial" charset="0"/>
              </a:rPr>
              <a:t>Dominium</a:t>
            </a:r>
            <a:r>
              <a:rPr lang="hu-HU" sz="2400" dirty="0" smtClean="0">
                <a:cs typeface="Arial" charset="0"/>
              </a:rPr>
              <a:t> </a:t>
            </a:r>
            <a:r>
              <a:rPr lang="en-US" sz="2400" dirty="0" smtClean="0">
                <a:cs typeface="Arial" charset="0"/>
              </a:rPr>
              <a:t>= </a:t>
            </a:r>
            <a:r>
              <a:rPr lang="hu-HU" sz="2400" dirty="0" smtClean="0">
                <a:cs typeface="Arial" charset="0"/>
              </a:rPr>
              <a:t>saját </a:t>
            </a:r>
            <a:r>
              <a:rPr lang="hu-HU" sz="2400" dirty="0">
                <a:cs typeface="Arial" charset="0"/>
              </a:rPr>
              <a:t>parlament, kormányzat (lazább függés)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20713"/>
            <a:ext cx="406558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46113"/>
            <a:ext cx="3251200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209925"/>
            <a:ext cx="2376488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Szövegdoboz 6"/>
          <p:cNvSpPr txBox="1">
            <a:spLocks noChangeArrowheads="1"/>
          </p:cNvSpPr>
          <p:nvPr/>
        </p:nvSpPr>
        <p:spPr bwMode="auto">
          <a:xfrm>
            <a:off x="744538" y="3357563"/>
            <a:ext cx="2520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hu-HU"/>
              <a:t>WHIG - párt</a:t>
            </a:r>
            <a:endParaRPr lang="en-US" altLang="hu-HU"/>
          </a:p>
        </p:txBody>
      </p:sp>
      <p:sp>
        <p:nvSpPr>
          <p:cNvPr id="12294" name="Szövegdoboz 7"/>
          <p:cNvSpPr txBox="1">
            <a:spLocks noChangeArrowheads="1"/>
          </p:cNvSpPr>
          <p:nvPr/>
        </p:nvSpPr>
        <p:spPr bwMode="auto">
          <a:xfrm>
            <a:off x="6621463" y="5883275"/>
            <a:ext cx="2519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hu-HU"/>
              <a:t>TORY - párt</a:t>
            </a:r>
            <a:endParaRPr lang="en-US" altLang="hu-H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98450"/>
            <a:ext cx="300196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620713"/>
            <a:ext cx="4572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478213"/>
            <a:ext cx="4716462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60825"/>
            <a:ext cx="278923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gyarmatosítás új vonásai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580548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Ipari forradalom kiteljesedése</a:t>
            </a:r>
            <a:r>
              <a:rPr lang="hu-HU" dirty="0">
                <a:cs typeface="Arial" charset="0"/>
              </a:rPr>
              <a:t>→ </a:t>
            </a:r>
            <a:r>
              <a:rPr lang="hu-HU" b="1" u="sng" dirty="0">
                <a:cs typeface="Arial" charset="0"/>
              </a:rPr>
              <a:t>2. ipari forradalom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600" b="1" dirty="0">
                <a:solidFill>
                  <a:srgbClr val="660033"/>
                </a:solidFill>
                <a:cs typeface="Arial" charset="0"/>
              </a:rPr>
              <a:t>gyarmat</a:t>
            </a:r>
            <a:r>
              <a:rPr lang="hu-HU" sz="2600" dirty="0">
                <a:cs typeface="Arial" charset="0"/>
              </a:rPr>
              <a:t>: nyersanyagszállító; </a:t>
            </a:r>
            <a:r>
              <a:rPr lang="hu-HU" sz="2600" b="1" dirty="0">
                <a:solidFill>
                  <a:srgbClr val="660033"/>
                </a:solidFill>
                <a:cs typeface="Arial" charset="0"/>
              </a:rPr>
              <a:t>anyaország:</a:t>
            </a:r>
            <a:r>
              <a:rPr lang="hu-HU" sz="2600" dirty="0">
                <a:cs typeface="Arial" charset="0"/>
              </a:rPr>
              <a:t> ipari termelés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A gyarmatok birtoklása alapvető gazdasági tényező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Európai háborúk befejezése </a:t>
            </a:r>
            <a:r>
              <a:rPr lang="hu-HU" sz="2400" dirty="0">
                <a:cs typeface="Arial" charset="0"/>
              </a:rPr>
              <a:t>(XIX.sz. vége)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solidFill>
                  <a:schemeClr val="accent2"/>
                </a:solidFill>
                <a:cs typeface="Arial" charset="0"/>
              </a:rPr>
              <a:t>	</a:t>
            </a:r>
            <a:r>
              <a:rPr lang="en-US" b="1" dirty="0">
                <a:solidFill>
                  <a:srgbClr val="C00000"/>
                </a:solidFill>
                <a:cs typeface="Arial" charset="0"/>
              </a:rPr>
              <a:t>»</a:t>
            </a:r>
            <a:r>
              <a:rPr lang="hu-HU" b="1" dirty="0">
                <a:solidFill>
                  <a:srgbClr val="C00000"/>
                </a:solidFill>
                <a:cs typeface="Arial" charset="0"/>
              </a:rPr>
              <a:t> a világ teljes felosztása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hu-HU" sz="2600" dirty="0">
                <a:cs typeface="Arial" charset="0"/>
              </a:rPr>
              <a:t>a korábbi gyarmatosítók (angol, francia) gyors fejlődése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hu-HU" sz="2600" dirty="0">
                <a:cs typeface="Arial" charset="0"/>
              </a:rPr>
              <a:t>az újonnan indulók (német, olasz) </a:t>
            </a:r>
            <a:r>
              <a:rPr lang="hu-HU" sz="2600" b="1" u="sng" dirty="0">
                <a:solidFill>
                  <a:srgbClr val="660033"/>
                </a:solidFill>
                <a:cs typeface="Arial" charset="0"/>
              </a:rPr>
              <a:t>nem kapnak eleget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600" b="1" dirty="0">
                <a:solidFill>
                  <a:srgbClr val="CC0000"/>
                </a:solidFill>
                <a:cs typeface="Arial" charset="0"/>
              </a:rPr>
              <a:t>XX.sz. eleje </a:t>
            </a:r>
            <a:r>
              <a:rPr lang="hu-HU" sz="2600" b="1" i="1" u="sng" dirty="0">
                <a:solidFill>
                  <a:srgbClr val="C00000"/>
                </a:solidFill>
                <a:cs typeface="Arial" charset="0"/>
              </a:rPr>
              <a:t>a gyarmatokért folyó küzdelem felerősödik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4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régi gyarmatosítók:</a:t>
            </a:r>
            <a:r>
              <a:rPr lang="hu-HU" sz="2400" dirty="0">
                <a:cs typeface="Arial" charset="0"/>
              </a:rPr>
              <a:t> </a:t>
            </a:r>
            <a:r>
              <a:rPr lang="hu-HU" sz="2400" dirty="0" err="1">
                <a:cs typeface="Arial" charset="0"/>
              </a:rPr>
              <a:t>Spanyolo</a:t>
            </a:r>
            <a:r>
              <a:rPr lang="hu-HU" sz="2400" dirty="0">
                <a:cs typeface="Arial" charset="0"/>
              </a:rPr>
              <a:t>., Portugália, Anglia, </a:t>
            </a:r>
            <a:r>
              <a:rPr lang="hu-HU" sz="2400" dirty="0" err="1">
                <a:cs typeface="Arial" charset="0"/>
              </a:rPr>
              <a:t>Franciao</a:t>
            </a:r>
            <a:r>
              <a:rPr lang="hu-HU" sz="2400" dirty="0">
                <a:cs typeface="Arial" charset="0"/>
              </a:rPr>
              <a:t>.</a:t>
            </a:r>
            <a:endParaRPr lang="hu-HU" sz="2400" u="sng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4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új, felzárkózó hatalmak:</a:t>
            </a:r>
            <a:r>
              <a:rPr lang="hu-HU" sz="2400" dirty="0">
                <a:cs typeface="Arial" charset="0"/>
              </a:rPr>
              <a:t> USA, Hollandia, </a:t>
            </a:r>
            <a:r>
              <a:rPr lang="hu-HU" sz="2400" dirty="0" err="1">
                <a:cs typeface="Arial" charset="0"/>
              </a:rPr>
              <a:t>Németo</a:t>
            </a:r>
            <a:r>
              <a:rPr lang="hu-HU" sz="2400" dirty="0">
                <a:cs typeface="Arial" charset="0"/>
              </a:rPr>
              <a:t>., </a:t>
            </a:r>
            <a:r>
              <a:rPr lang="hu-HU" sz="2400" dirty="0" err="1">
                <a:cs typeface="Arial" charset="0"/>
              </a:rPr>
              <a:t>Olaszo</a:t>
            </a:r>
            <a:r>
              <a:rPr lang="hu-HU" sz="2400" dirty="0">
                <a:cs typeface="Arial" charset="0"/>
              </a:rPr>
              <a:t>.,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cs typeface="Arial" charset="0"/>
              </a:rPr>
              <a:t>»</a:t>
            </a:r>
            <a:r>
              <a:rPr lang="hu-HU" sz="2400" dirty="0">
                <a:cs typeface="Arial" charset="0"/>
              </a:rPr>
              <a:t> </a:t>
            </a:r>
            <a:r>
              <a:rPr lang="hu-HU" sz="2400" b="1" u="sng" dirty="0">
                <a:solidFill>
                  <a:srgbClr val="FF0000"/>
                </a:solidFill>
                <a:cs typeface="Arial" charset="0"/>
              </a:rPr>
              <a:t>katonai összecsapás réme fenyeget</a:t>
            </a:r>
            <a:endParaRPr lang="en-US" sz="2400" b="1" u="sng" dirty="0">
              <a:solidFill>
                <a:srgbClr val="FF0000"/>
              </a:solidFill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4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88" y="188913"/>
            <a:ext cx="8913812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gyarmatosítás formái, fokozatai: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en-US" b="1" i="1" smtClean="0">
                <a:solidFill>
                  <a:srgbClr val="FF0000"/>
                </a:solidFill>
              </a:rPr>
              <a:t>katonailag megszállni </a:t>
            </a:r>
            <a:r>
              <a:rPr lang="hu-HU" altLang="en-US" smtClean="0"/>
              <a:t>az adott területet, s ott kiépíteni az anyaország közigazgatási rendszerét</a:t>
            </a:r>
          </a:p>
          <a:p>
            <a:pPr eaLnBrk="1" hangingPunct="1">
              <a:lnSpc>
                <a:spcPct val="90000"/>
              </a:lnSpc>
            </a:pPr>
            <a:endParaRPr lang="hu-HU" altLang="en-US" smtClean="0"/>
          </a:p>
          <a:p>
            <a:pPr eaLnBrk="1" hangingPunct="1">
              <a:lnSpc>
                <a:spcPct val="90000"/>
              </a:lnSpc>
            </a:pPr>
            <a:r>
              <a:rPr lang="hu-HU" altLang="en-US" b="1" i="1" smtClean="0">
                <a:solidFill>
                  <a:srgbClr val="FF0000"/>
                </a:solidFill>
              </a:rPr>
              <a:t>ellenőrzés</a:t>
            </a:r>
            <a:r>
              <a:rPr lang="hu-HU" altLang="en-US" smtClean="0">
                <a:solidFill>
                  <a:schemeClr val="accent2"/>
                </a:solidFill>
              </a:rPr>
              <a:t> </a:t>
            </a:r>
            <a:r>
              <a:rPr lang="hu-HU" altLang="en-US" smtClean="0"/>
              <a:t>(protektorátus) </a:t>
            </a:r>
            <a:r>
              <a:rPr lang="hu-HU" altLang="en-US" b="1" i="1" smtClean="0">
                <a:solidFill>
                  <a:srgbClr val="FF0000"/>
                </a:solidFill>
              </a:rPr>
              <a:t>alatt tartani </a:t>
            </a:r>
            <a:r>
              <a:rPr lang="hu-HU" altLang="en-US" smtClean="0"/>
              <a:t>az adott területet</a:t>
            </a:r>
          </a:p>
          <a:p>
            <a:pPr eaLnBrk="1" hangingPunct="1">
              <a:lnSpc>
                <a:spcPct val="90000"/>
              </a:lnSpc>
            </a:pPr>
            <a:endParaRPr lang="hu-HU" altLang="en-US" smtClean="0"/>
          </a:p>
          <a:p>
            <a:pPr eaLnBrk="1" hangingPunct="1">
              <a:lnSpc>
                <a:spcPct val="90000"/>
              </a:lnSpc>
            </a:pPr>
            <a:r>
              <a:rPr lang="hu-HU" altLang="en-US" smtClean="0"/>
              <a:t>tisztán </a:t>
            </a:r>
            <a:r>
              <a:rPr lang="hu-HU" altLang="en-US" b="1" i="1" smtClean="0">
                <a:solidFill>
                  <a:srgbClr val="FF0000"/>
                </a:solidFill>
              </a:rPr>
              <a:t>gazdasági eszközökkel </a:t>
            </a:r>
            <a:r>
              <a:rPr lang="hu-HU" altLang="en-US" smtClean="0"/>
              <a:t>(koncessziókkal, egyoldalúan előnyös szerződésekkel) </a:t>
            </a:r>
            <a:r>
              <a:rPr lang="hu-HU" altLang="en-US" b="1" i="1" smtClean="0">
                <a:solidFill>
                  <a:srgbClr val="FF0000"/>
                </a:solidFill>
              </a:rPr>
              <a:t>félgyarmati sorba tartani egy országot</a:t>
            </a:r>
          </a:p>
          <a:p>
            <a:pPr eaLnBrk="1" hangingPunct="1">
              <a:lnSpc>
                <a:spcPct val="90000"/>
              </a:lnSpc>
            </a:pPr>
            <a:endParaRPr lang="hu-HU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hu-HU" altLang="en-US" u="sng" smtClean="0"/>
              <a:t>Nagy-Britannia térnyerése</a:t>
            </a:r>
            <a:br>
              <a:rPr lang="hu-HU" altLang="en-US" u="sng" smtClean="0"/>
            </a:br>
            <a:endParaRPr lang="hu-HU" altLang="en-US" smtClean="0"/>
          </a:p>
        </p:txBody>
      </p:sp>
      <p:sp>
        <p:nvSpPr>
          <p:cNvPr id="16387" name="Tartalom helye 2"/>
          <p:cNvSpPr>
            <a:spLocks noGrp="1"/>
          </p:cNvSpPr>
          <p:nvPr>
            <p:ph idx="1"/>
          </p:nvPr>
        </p:nvSpPr>
        <p:spPr>
          <a:xfrm>
            <a:off x="0" y="1196975"/>
            <a:ext cx="8893175" cy="4324350"/>
          </a:xfrm>
        </p:spPr>
        <p:txBody>
          <a:bodyPr/>
          <a:lstStyle/>
          <a:p>
            <a:r>
              <a:rPr lang="hu-HU" altLang="en-US" sz="2600" dirty="0" smtClean="0"/>
              <a:t>Napóleoni háborúk az angoloknak nagyon jót tettek:</a:t>
            </a:r>
          </a:p>
          <a:p>
            <a:r>
              <a:rPr lang="hu-HU" altLang="en-US" sz="2600" dirty="0" smtClean="0"/>
              <a:t>kontinentális zárlat (Nagy Britannia </a:t>
            </a:r>
            <a:r>
              <a:rPr lang="hu-HU" altLang="en-US" sz="2600" b="1" u="sng" dirty="0" smtClean="0"/>
              <a:t>nem üzletelhetett Európával</a:t>
            </a:r>
            <a:r>
              <a:rPr lang="hu-HU" altLang="en-US" sz="2600" dirty="0" smtClean="0"/>
              <a:t> </a:t>
            </a:r>
            <a:r>
              <a:rPr lang="hu-HU" altLang="en-US" sz="2600" dirty="0" err="1" smtClean="0"/>
              <a:t>Napoleon</a:t>
            </a:r>
            <a:r>
              <a:rPr lang="hu-HU" altLang="en-US" sz="2600" dirty="0" smtClean="0"/>
              <a:t> uralma alatt)</a:t>
            </a:r>
          </a:p>
          <a:p>
            <a:r>
              <a:rPr lang="hu-HU" altLang="en-US" sz="2600" b="1" u="sng" dirty="0" smtClean="0"/>
              <a:t>világtengerről eltűntek ellenfeleik </a:t>
            </a:r>
            <a:r>
              <a:rPr lang="hu-HU" altLang="en-US" sz="2600" dirty="0" smtClean="0"/>
              <a:t>(franciák, hollandok, spanyolok) </a:t>
            </a:r>
          </a:p>
          <a:p>
            <a:r>
              <a:rPr lang="hu-HU" altLang="en-US" sz="2600" dirty="0" smtClean="0"/>
              <a:t>Dél-Amerikába, Ázsiában kárpótolták magukat </a:t>
            </a:r>
          </a:p>
          <a:p>
            <a:r>
              <a:rPr lang="hu-HU" altLang="en-US" sz="2600" dirty="0" smtClean="0"/>
              <a:t>bécsi békében szentesítik térnyerésüket: kezükbe az </a:t>
            </a:r>
            <a:r>
              <a:rPr lang="hu-HU" altLang="en-US" sz="2600" b="1" dirty="0" smtClean="0"/>
              <a:t>indiai francia gyarmatok + holland Fokföld</a:t>
            </a:r>
          </a:p>
          <a:p>
            <a:endParaRPr lang="hu-HU" altLang="en-US" sz="1000" dirty="0" smtClean="0"/>
          </a:p>
          <a:p>
            <a:r>
              <a:rPr lang="hu-HU" altLang="en-US" sz="2600" dirty="0" smtClean="0"/>
              <a:t>ipari forradalom</a:t>
            </a:r>
          </a:p>
          <a:p>
            <a:r>
              <a:rPr lang="hu-HU" altLang="en-US" sz="2600" dirty="0" smtClean="0"/>
              <a:t>még a fejlett kézműiparral rendelkező területekre is képesek betörni, s  gazdaságukat maguk alá gyűrni (gyarmatok nyersanyagszállítókká és felvevőpiaccá válnak)</a:t>
            </a:r>
          </a:p>
          <a:p>
            <a:endParaRPr lang="hu-HU" altLang="en-US" sz="2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630238"/>
          </a:xfrm>
        </p:spPr>
        <p:txBody>
          <a:bodyPr/>
          <a:lstStyle/>
          <a:p>
            <a:r>
              <a:rPr lang="hu-HU" altLang="en-US" b="1" u="sng" smtClean="0"/>
              <a:t>India gyarmatosítása</a:t>
            </a:r>
            <a:br>
              <a:rPr lang="hu-HU" altLang="en-US" b="1" u="sng" smtClean="0"/>
            </a:br>
            <a:endParaRPr lang="hu-HU" altLang="en-US" smtClean="0"/>
          </a:p>
        </p:txBody>
      </p:sp>
      <p:sp>
        <p:nvSpPr>
          <p:cNvPr id="13315" name="Tartalom helye 2"/>
          <p:cNvSpPr>
            <a:spLocks noGrp="1"/>
          </p:cNvSpPr>
          <p:nvPr>
            <p:ph idx="1"/>
          </p:nvPr>
        </p:nvSpPr>
        <p:spPr>
          <a:xfrm>
            <a:off x="-180975" y="1081088"/>
            <a:ext cx="7021513" cy="4943475"/>
          </a:xfrm>
        </p:spPr>
        <p:txBody>
          <a:bodyPr/>
          <a:lstStyle/>
          <a:p>
            <a:pPr>
              <a:defRPr/>
            </a:pPr>
            <a:r>
              <a:rPr lang="hu-HU" altLang="en-US" sz="2000" dirty="0" smtClean="0"/>
              <a:t>A britek felszámolták a még működő francia támaszpontokat</a:t>
            </a:r>
          </a:p>
          <a:p>
            <a:pPr>
              <a:defRPr/>
            </a:pPr>
            <a:r>
              <a:rPr lang="hu-HU" altLang="en-US" sz="2000" dirty="0" smtClean="0"/>
              <a:t>A betörést az egymás ellen harcoló indiai népek és államok nem tudják megakadályozni + gazdaságilag teszi függővé</a:t>
            </a:r>
          </a:p>
          <a:p>
            <a:pPr>
              <a:defRPr/>
            </a:pPr>
            <a:r>
              <a:rPr lang="hu-HU" altLang="en-US" sz="2000" dirty="0" smtClean="0"/>
              <a:t>olcsó angol textil tönkreteszi az indiai kézműipart</a:t>
            </a:r>
          </a:p>
          <a:p>
            <a:pPr>
              <a:defRPr/>
            </a:pPr>
            <a:r>
              <a:rPr lang="hu-HU" altLang="en-US" sz="2000" dirty="0" smtClean="0"/>
              <a:t>gyapot iránti kereslet ---</a:t>
            </a:r>
            <a:r>
              <a:rPr lang="en-US" altLang="en-US" sz="2000" dirty="0" smtClean="0"/>
              <a:t>&gt; </a:t>
            </a:r>
            <a:r>
              <a:rPr lang="hu-HU" altLang="en-US" sz="2000" dirty="0" smtClean="0"/>
              <a:t>élelemtermelés rovására gyapotot kezdtek termelni </a:t>
            </a:r>
            <a:r>
              <a:rPr lang="en-US" altLang="en-US" sz="2000" dirty="0" smtClean="0"/>
              <a:t>-</a:t>
            </a:r>
            <a:r>
              <a:rPr lang="en-US" altLang="en-US" sz="2000" dirty="0" smtClean="0">
                <a:sym typeface="Wingdings"/>
              </a:rPr>
              <a:t>--&gt; </a:t>
            </a:r>
            <a:r>
              <a:rPr lang="hu-HU" altLang="en-US" sz="2000" dirty="0" smtClean="0"/>
              <a:t>éhínségek Indiában</a:t>
            </a:r>
          </a:p>
          <a:p>
            <a:pPr>
              <a:defRPr/>
            </a:pPr>
            <a:r>
              <a:rPr lang="hu-HU" altLang="en-US" sz="2000" dirty="0" smtClean="0"/>
              <a:t>India Nagy-Britannia nyersanyagtermelőjévé és felvevőpiacává válik</a:t>
            </a:r>
          </a:p>
          <a:p>
            <a:pPr marL="109537" indent="0">
              <a:buFont typeface="Georgia" pitchFamily="18" charset="0"/>
              <a:buNone/>
              <a:defRPr/>
            </a:pPr>
            <a:r>
              <a:rPr lang="hu-HU" altLang="en-US" sz="2000" dirty="0" smtClean="0"/>
              <a:t>    = Anglia tönkreteszi India mezőgazdaságát és társadalmát</a:t>
            </a:r>
          </a:p>
          <a:p>
            <a:pPr>
              <a:defRPr/>
            </a:pPr>
            <a:r>
              <a:rPr lang="hu-HU" altLang="en-US" sz="2000" dirty="0" smtClean="0"/>
              <a:t>vezetőréteggel együttműködtek</a:t>
            </a:r>
          </a:p>
          <a:p>
            <a:pPr>
              <a:defRPr/>
            </a:pPr>
            <a:r>
              <a:rPr lang="hu-HU" altLang="en-US" sz="2000" dirty="0" smtClean="0"/>
              <a:t>magas adók és monopóliumok (só, ópium) </a:t>
            </a:r>
            <a:r>
              <a:rPr lang="en-US" altLang="en-US" sz="2000" dirty="0" smtClean="0"/>
              <a:t>---&gt; </a:t>
            </a:r>
            <a:r>
              <a:rPr lang="hu-HU" altLang="en-US" sz="2000" dirty="0" smtClean="0"/>
              <a:t>lakosság elnyomorodása (ezért is)</a:t>
            </a:r>
          </a:p>
          <a:p>
            <a:pPr>
              <a:defRPr/>
            </a:pPr>
            <a:r>
              <a:rPr lang="hu-HU" altLang="en-US" sz="2000" dirty="0" smtClean="0"/>
              <a:t>ópiumtermelésre ösztönözték az indiaiakat majd felvásárolták és kereskedtek vele</a:t>
            </a:r>
          </a:p>
        </p:txBody>
      </p:sp>
      <p:pic>
        <p:nvPicPr>
          <p:cNvPr id="1741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5662613"/>
            <a:ext cx="28765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8" y="2420938"/>
            <a:ext cx="317817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284538"/>
            <a:ext cx="5432425" cy="372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4042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115888"/>
            <a:ext cx="2547938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Cím 1"/>
          <p:cNvSpPr>
            <a:spLocks noGrp="1"/>
          </p:cNvSpPr>
          <p:nvPr>
            <p:ph type="title"/>
          </p:nvPr>
        </p:nvSpPr>
        <p:spPr>
          <a:xfrm>
            <a:off x="611188" y="328613"/>
            <a:ext cx="8229600" cy="846137"/>
          </a:xfrm>
        </p:spPr>
        <p:txBody>
          <a:bodyPr/>
          <a:lstStyle/>
          <a:p>
            <a:pPr algn="ctr"/>
            <a:r>
              <a:rPr lang="hu-HU" altLang="hu-HU" smtClean="0"/>
              <a:t>A „szipojlázadás”</a:t>
            </a:r>
          </a:p>
        </p:txBody>
      </p:sp>
      <p:sp>
        <p:nvSpPr>
          <p:cNvPr id="19460" name="Tartalom helye 2"/>
          <p:cNvSpPr>
            <a:spLocks noGrp="1"/>
          </p:cNvSpPr>
          <p:nvPr>
            <p:ph idx="1"/>
          </p:nvPr>
        </p:nvSpPr>
        <p:spPr>
          <a:xfrm>
            <a:off x="-107950" y="1052513"/>
            <a:ext cx="6192838" cy="4324350"/>
          </a:xfrm>
        </p:spPr>
        <p:txBody>
          <a:bodyPr/>
          <a:lstStyle/>
          <a:p>
            <a:r>
              <a:rPr lang="hu-HU" altLang="hu-HU" sz="2200" smtClean="0"/>
              <a:t>1857. május 10-én tört ki a gyarmati hadsereg indiai katonái (szipojok) részvételével. Az elsősorban India északi, központi területein terjedő felkelés során a lázadók elfoglalták a fővárost, Delhit és az utolsó mogul császárt, II. Bahádur mogul saht tették meg szimbolikusan vezetőjüknek.</a:t>
            </a:r>
          </a:p>
          <a:p>
            <a:r>
              <a:rPr lang="hu-HU" altLang="hu-HU" sz="2200" smtClean="0"/>
              <a:t>Az angolok egy év alatt fokozatosan visszahódították a lázadók által birtokolt területeket </a:t>
            </a:r>
          </a:p>
          <a:p>
            <a:r>
              <a:rPr lang="hu-HU" altLang="hu-HU" sz="2200" smtClean="0">
                <a:solidFill>
                  <a:srgbClr val="FF0000"/>
                </a:solidFill>
              </a:rPr>
              <a:t>Viktória brit királynő </a:t>
            </a:r>
            <a:r>
              <a:rPr lang="hu-HU" altLang="hu-HU" sz="2200" smtClean="0"/>
              <a:t>1877-ben India császárnőjévé nyilvánította magát.</a:t>
            </a:r>
          </a:p>
        </p:txBody>
      </p:sp>
      <p:pic>
        <p:nvPicPr>
          <p:cNvPr id="19461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4365625"/>
            <a:ext cx="42449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13" y="3429000"/>
            <a:ext cx="2478087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Cím 1"/>
          <p:cNvSpPr>
            <a:spLocks noGrp="1"/>
          </p:cNvSpPr>
          <p:nvPr>
            <p:ph type="title"/>
          </p:nvPr>
        </p:nvSpPr>
        <p:spPr>
          <a:xfrm>
            <a:off x="468313" y="25400"/>
            <a:ext cx="8229600" cy="1066800"/>
          </a:xfrm>
        </p:spPr>
        <p:txBody>
          <a:bodyPr/>
          <a:lstStyle/>
          <a:p>
            <a:pPr algn="ctr"/>
            <a:r>
              <a:rPr lang="hu-HU" altLang="en-US" b="1" smtClean="0"/>
              <a:t>Az elzárkózó Kína és Japán</a:t>
            </a:r>
            <a:br>
              <a:rPr lang="hu-HU" altLang="en-US" b="1" smtClean="0"/>
            </a:br>
            <a:endParaRPr lang="hu-HU" altLang="en-US" smtClean="0"/>
          </a:p>
        </p:txBody>
      </p:sp>
      <p:sp>
        <p:nvSpPr>
          <p:cNvPr id="20484" name="Tartalom helye 2"/>
          <p:cNvSpPr>
            <a:spLocks noGrp="1"/>
          </p:cNvSpPr>
          <p:nvPr>
            <p:ph idx="1"/>
          </p:nvPr>
        </p:nvSpPr>
        <p:spPr>
          <a:xfrm>
            <a:off x="-107950" y="458788"/>
            <a:ext cx="8229600" cy="4324350"/>
          </a:xfrm>
        </p:spPr>
        <p:txBody>
          <a:bodyPr/>
          <a:lstStyle/>
          <a:p>
            <a:r>
              <a:rPr lang="hu-HU" altLang="en-US" sz="2200" b="1" smtClean="0"/>
              <a:t>Kína</a:t>
            </a:r>
            <a:r>
              <a:rPr lang="hu-HU" altLang="en-US" sz="2200" smtClean="0"/>
              <a:t> erős és hatalmas, gyarmatosítás fel sem merül; de Kína az európai behatolási szándékra elzárkózással válaszolt (látva Indiát)</a:t>
            </a:r>
          </a:p>
          <a:p>
            <a:r>
              <a:rPr lang="hu-HU" altLang="en-US" sz="2200" smtClean="0"/>
              <a:t>Angolok ópiumot csempésztek be, a kínaiak ez ellen felléptek </a:t>
            </a:r>
            <a:r>
              <a:rPr lang="hu-HU" altLang="en-US" sz="2200" smtClean="0">
                <a:sym typeface="Wingdings" pitchFamily="2" charset="2"/>
              </a:rPr>
              <a:t></a:t>
            </a:r>
            <a:r>
              <a:rPr lang="hu-HU" altLang="en-US" sz="2200" smtClean="0"/>
              <a:t> britek hadat üzennek, kitör az 1. ópiumháború (1840-1842) </a:t>
            </a:r>
            <a:r>
              <a:rPr lang="hu-HU" altLang="en-US" sz="2200" smtClean="0">
                <a:sym typeface="Wingdings" pitchFamily="2" charset="2"/>
              </a:rPr>
              <a:t></a:t>
            </a:r>
            <a:r>
              <a:rPr lang="hu-HU" altLang="en-US" sz="2200" smtClean="0"/>
              <a:t> brit flotta győz: Kína hadisarcot fizet, átadják Hongkongot és megnyitja 5 kikötőjét [</a:t>
            </a:r>
            <a:r>
              <a:rPr lang="hu-HU" altLang="en-US" sz="2200" smtClean="0">
                <a:sym typeface="Wingdings" pitchFamily="2" charset="2"/>
              </a:rPr>
              <a:t></a:t>
            </a:r>
            <a:r>
              <a:rPr lang="hu-HU" altLang="en-US" sz="2200" smtClean="0"/>
              <a:t> „félgyarmati viszony”]</a:t>
            </a:r>
          </a:p>
          <a:p>
            <a:r>
              <a:rPr lang="hu-HU" altLang="en-US" sz="2200" b="1" smtClean="0"/>
              <a:t>Japánok</a:t>
            </a:r>
            <a:r>
              <a:rPr lang="hu-HU" altLang="en-US" sz="2200" smtClean="0"/>
              <a:t> is elzárkóznak és sikerrel állnak ellen a behatolási kísérletnek – az USA (Matthew Perry) és az európai nagyhatalmak piactér-hódításának  </a:t>
            </a:r>
          </a:p>
          <a:p>
            <a:r>
              <a:rPr lang="hu-HU" altLang="en-US" sz="2200" smtClean="0"/>
              <a:t>Meidzsi-reform:</a:t>
            </a:r>
          </a:p>
          <a:p>
            <a:endParaRPr lang="hu-HU" altLang="en-US" sz="2200" smtClean="0"/>
          </a:p>
        </p:txBody>
      </p:sp>
      <p:pic>
        <p:nvPicPr>
          <p:cNvPr id="20485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4116388"/>
            <a:ext cx="250825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149225" y="4400550"/>
            <a:ext cx="3673475" cy="2030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dirty="0">
                <a:latin typeface="+mn-lt"/>
              </a:rPr>
              <a:t> Japán megnyitotta kapuit a világ felé, létrehozták az </a:t>
            </a:r>
            <a:r>
              <a:rPr lang="hu-HU" b="1" dirty="0">
                <a:latin typeface="+mn-lt"/>
              </a:rPr>
              <a:t>első alkotmányt</a:t>
            </a:r>
            <a:r>
              <a:rPr lang="hu-HU" dirty="0">
                <a:latin typeface="+mn-lt"/>
              </a:rPr>
              <a:t>, minisztériumok alakultak, létrejött az </a:t>
            </a:r>
            <a:r>
              <a:rPr lang="hu-HU" b="1" dirty="0">
                <a:latin typeface="+mn-lt"/>
              </a:rPr>
              <a:t>első parlament</a:t>
            </a:r>
            <a:r>
              <a:rPr lang="hu-HU" dirty="0">
                <a:latin typeface="+mn-lt"/>
              </a:rPr>
              <a:t>, az iparban és az oktatásban is jelentős fejlődés mutatkozott.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Last Samurai - Trail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pPr algn="ctr">
              <a:defRPr/>
            </a:pPr>
            <a:r>
              <a:rPr lang="hu-H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Latin-Amerika</a:t>
            </a:r>
            <a:r>
              <a:rPr lang="hu-HU" dirty="0" smtClean="0"/>
              <a:t> </a:t>
            </a:r>
            <a:r>
              <a:rPr lang="hu-H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felszabadulása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Tartalom helye 2"/>
          <p:cNvSpPr>
            <a:spLocks noGrp="1"/>
          </p:cNvSpPr>
          <p:nvPr>
            <p:ph idx="1"/>
          </p:nvPr>
        </p:nvSpPr>
        <p:spPr>
          <a:xfrm>
            <a:off x="0" y="1700213"/>
            <a:ext cx="9144000" cy="4873625"/>
          </a:xfrm>
        </p:spPr>
        <p:txBody>
          <a:bodyPr/>
          <a:lstStyle/>
          <a:p>
            <a:r>
              <a:rPr lang="hu-HU" altLang="en-US" sz="2000" dirty="0" smtClean="0"/>
              <a:t>gyarmati társadalmak, élükön: kreolok</a:t>
            </a:r>
          </a:p>
          <a:p>
            <a:r>
              <a:rPr lang="hu-HU" altLang="en-US" sz="2000" dirty="0" smtClean="0"/>
              <a:t>népesség zöme: indiánok és meszticek (ültetvényeken)</a:t>
            </a:r>
          </a:p>
          <a:p>
            <a:r>
              <a:rPr lang="hu-HU" altLang="en-US" sz="2000" dirty="0" smtClean="0"/>
              <a:t>rabszolgákat az ültevényeken dolgoztatták</a:t>
            </a:r>
          </a:p>
          <a:p>
            <a:r>
              <a:rPr lang="hu-HU" altLang="en-US" sz="2000" dirty="0" smtClean="0"/>
              <a:t>kereskedelem,: bányákból és ültetvényekről nyersanyag Európába</a:t>
            </a:r>
          </a:p>
          <a:p>
            <a:r>
              <a:rPr lang="hu-HU" altLang="en-US" sz="2000" dirty="0" smtClean="0"/>
              <a:t>Európából késztermékek a gyarmatokra</a:t>
            </a:r>
          </a:p>
          <a:p>
            <a:r>
              <a:rPr lang="hu-HU" altLang="en-US" sz="2000" dirty="0" smtClean="0"/>
              <a:t>[</a:t>
            </a:r>
            <a:r>
              <a:rPr lang="hu-HU" altLang="en-US" sz="2000" dirty="0" smtClean="0">
                <a:sym typeface="Wingdings" pitchFamily="2" charset="2"/>
              </a:rPr>
              <a:t></a:t>
            </a:r>
            <a:r>
              <a:rPr lang="hu-HU" altLang="en-US" sz="2000" dirty="0" smtClean="0"/>
              <a:t> Napóleoni háborúk alatt a britek felvevőpiacává válik]</a:t>
            </a:r>
          </a:p>
          <a:p>
            <a:r>
              <a:rPr lang="hu-HU" altLang="en-US" sz="2000" dirty="0" smtClean="0"/>
              <a:t>európai forradalmi események </a:t>
            </a:r>
            <a:r>
              <a:rPr lang="hu-HU" altLang="en-US" sz="2000" dirty="0" smtClean="0">
                <a:sym typeface="Wingdings" pitchFamily="2" charset="2"/>
              </a:rPr>
              <a:t></a:t>
            </a:r>
            <a:r>
              <a:rPr lang="hu-HU" altLang="en-US" sz="2000" dirty="0" smtClean="0"/>
              <a:t> Haitin előbb a mulattok majd a feketék megragadják a hatalmat</a:t>
            </a:r>
          </a:p>
          <a:p>
            <a:r>
              <a:rPr lang="hu-HU" altLang="en-US" sz="2000" dirty="0" smtClean="0"/>
              <a:t>kreolok kihasználják Európa lekötöttségét </a:t>
            </a:r>
            <a:r>
              <a:rPr lang="hu-HU" altLang="en-US" sz="2000" dirty="0" smtClean="0">
                <a:sym typeface="Wingdings" pitchFamily="2" charset="2"/>
              </a:rPr>
              <a:t></a:t>
            </a:r>
            <a:r>
              <a:rPr lang="hu-HU" altLang="en-US" sz="2000" dirty="0" smtClean="0"/>
              <a:t> felszabadítási mozgalmat indítanak: Simón </a:t>
            </a:r>
            <a:r>
              <a:rPr lang="hu-HU" altLang="en-US" sz="2000" dirty="0" err="1" smtClean="0"/>
              <a:t>Bolivar</a:t>
            </a:r>
            <a:r>
              <a:rPr lang="hu-HU" altLang="en-US" sz="2000" dirty="0" smtClean="0"/>
              <a:t> és San Martin vezetésével a függetlenednek</a:t>
            </a:r>
          </a:p>
          <a:p>
            <a:r>
              <a:rPr lang="hu-HU" altLang="en-US" sz="2000" dirty="0" smtClean="0"/>
              <a:t>[a Szent szövetség nem avatkozik be az amerikaiak és az angolok nyomására]</a:t>
            </a:r>
          </a:p>
          <a:p>
            <a:r>
              <a:rPr lang="hu-HU" altLang="en-US" sz="2000" dirty="0" smtClean="0">
                <a:sym typeface="Wingdings" pitchFamily="2" charset="2"/>
              </a:rPr>
              <a:t></a:t>
            </a:r>
            <a:r>
              <a:rPr lang="hu-HU" altLang="en-US" sz="2000" dirty="0" smtClean="0"/>
              <a:t> Monroe: </a:t>
            </a:r>
            <a:r>
              <a:rPr lang="hu-HU" altLang="en-US" sz="2000" b="1" dirty="0" smtClean="0"/>
              <a:t>„Amerika az amerikaiaké”</a:t>
            </a:r>
            <a:r>
              <a:rPr lang="hu-HU" altLang="en-US" sz="2000" dirty="0" smtClean="0"/>
              <a:t> (kongresszusi beszédében)</a:t>
            </a:r>
          </a:p>
          <a:p>
            <a:r>
              <a:rPr lang="hu-HU" altLang="en-US" sz="2000" dirty="0" smtClean="0"/>
              <a:t>az új köztársaságokban a hatalom a kreolok kezében volt, akik katonai erővel tartották fen a hatalmukat</a:t>
            </a:r>
          </a:p>
          <a:p>
            <a:endParaRPr lang="hu-HU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ím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66800"/>
          </a:xfrm>
        </p:spPr>
        <p:txBody>
          <a:bodyPr/>
          <a:lstStyle/>
          <a:p>
            <a:pPr algn="ctr"/>
            <a:r>
              <a:rPr lang="hu-HU" altLang="en-US" b="1" smtClean="0"/>
              <a:t>USA terjeszkedése</a:t>
            </a:r>
            <a:r>
              <a:rPr lang="hu-HU" altLang="en-US" b="1" u="sng" smtClean="0"/>
              <a:t/>
            </a:r>
            <a:br>
              <a:rPr lang="hu-HU" altLang="en-US" b="1" u="sng" smtClean="0"/>
            </a:br>
            <a:endParaRPr lang="hu-HU" altLang="en-US" smtClean="0"/>
          </a:p>
        </p:txBody>
      </p:sp>
      <p:sp>
        <p:nvSpPr>
          <p:cNvPr id="23555" name="Tartalom helye 2"/>
          <p:cNvSpPr>
            <a:spLocks noGrp="1"/>
          </p:cNvSpPr>
          <p:nvPr>
            <p:ph idx="1"/>
          </p:nvPr>
        </p:nvSpPr>
        <p:spPr>
          <a:xfrm>
            <a:off x="6350" y="908050"/>
            <a:ext cx="5426075" cy="4324350"/>
          </a:xfrm>
        </p:spPr>
        <p:txBody>
          <a:bodyPr/>
          <a:lstStyle/>
          <a:p>
            <a:r>
              <a:rPr lang="hu-HU" altLang="en-US" smtClean="0"/>
              <a:t>központi szövetségi kormány megerősödik</a:t>
            </a:r>
          </a:p>
          <a:p>
            <a:r>
              <a:rPr lang="hu-HU" altLang="en-US" smtClean="0"/>
              <a:t>francai forradalom alatt az USA kihasználja Európa lekötöttségét </a:t>
            </a:r>
            <a:r>
              <a:rPr lang="hu-HU" altLang="en-US" smtClean="0">
                <a:sym typeface="Wingdings" pitchFamily="2" charset="2"/>
              </a:rPr>
              <a:t></a:t>
            </a:r>
            <a:r>
              <a:rPr lang="hu-HU" altLang="en-US" smtClean="0"/>
              <a:t> terjeszkednek, a század közepére elérik a Csendes-óceánt</a:t>
            </a:r>
          </a:p>
          <a:p>
            <a:r>
              <a:rPr lang="hu-HU" altLang="en-US" smtClean="0"/>
              <a:t>ipari forradalom az angoléval egy időben bontakozik ki</a:t>
            </a:r>
          </a:p>
          <a:p>
            <a:r>
              <a:rPr lang="hu-HU" altLang="en-US" smtClean="0"/>
              <a:t>független Latin-Amerikai országok védelmére kelnek: </a:t>
            </a:r>
            <a:r>
              <a:rPr lang="hu-HU" altLang="en-US" b="1" smtClean="0"/>
              <a:t>Monroe-elv</a:t>
            </a:r>
            <a:r>
              <a:rPr lang="hu-HU" altLang="en-US" smtClean="0"/>
              <a:t>: „Amerika az amerikaiaké!”</a:t>
            </a:r>
          </a:p>
          <a:p>
            <a:endParaRPr lang="hu-HU" altLang="en-US" smtClean="0"/>
          </a:p>
        </p:txBody>
      </p:sp>
      <p:pic>
        <p:nvPicPr>
          <p:cNvPr id="2355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196975"/>
            <a:ext cx="3676650" cy="468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5432425" y="5984875"/>
            <a:ext cx="3711575" cy="38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u-HU" sz="1900" dirty="0">
                <a:latin typeface="+mn-lt"/>
              </a:rPr>
              <a:t>James Monroe, az USA 5. elnöke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0"/>
            <a:ext cx="2700337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ím 1"/>
          <p:cNvSpPr>
            <a:spLocks noGrp="1"/>
          </p:cNvSpPr>
          <p:nvPr>
            <p:ph type="title"/>
          </p:nvPr>
        </p:nvSpPr>
        <p:spPr>
          <a:xfrm>
            <a:off x="611188" y="45443"/>
            <a:ext cx="8229600" cy="503237"/>
          </a:xfrm>
        </p:spPr>
        <p:txBody>
          <a:bodyPr/>
          <a:lstStyle/>
          <a:p>
            <a:pPr algn="ctr"/>
            <a:r>
              <a:rPr lang="hu-HU" altLang="en-US" dirty="0" smtClean="0"/>
              <a:t>Afrika gyarmatosítása</a:t>
            </a:r>
          </a:p>
        </p:txBody>
      </p:sp>
      <p:sp>
        <p:nvSpPr>
          <p:cNvPr id="24580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6372225" cy="4324350"/>
          </a:xfrm>
        </p:spPr>
        <p:txBody>
          <a:bodyPr/>
          <a:lstStyle/>
          <a:p>
            <a:r>
              <a:rPr lang="hu-HU" altLang="en-US" sz="2000" dirty="0" smtClean="0"/>
              <a:t>kontinens belső területe továbbra is elzárt, de a partvidéken megvetik a lábukat az angol, francia, spanyol, portugál hódítók</a:t>
            </a:r>
          </a:p>
          <a:p>
            <a:r>
              <a:rPr lang="hu-HU" altLang="en-US" sz="2000" dirty="0" smtClean="0"/>
              <a:t>legfontosabb árucikk: rabszolga</a:t>
            </a:r>
          </a:p>
          <a:p>
            <a:r>
              <a:rPr lang="hu-HU" altLang="en-US" sz="2000" dirty="0" smtClean="0"/>
              <a:t>gyarmatosítás</a:t>
            </a:r>
          </a:p>
          <a:p>
            <a:r>
              <a:rPr lang="hu-HU" altLang="en-US" sz="2000" dirty="0" smtClean="0"/>
              <a:t>Angolok: </a:t>
            </a:r>
            <a:r>
              <a:rPr lang="hu-HU" altLang="en-US" sz="2000" b="1" dirty="0" smtClean="0"/>
              <a:t>Fokföld, Egyiptom (Szuezi csatorna 1869</a:t>
            </a:r>
            <a:r>
              <a:rPr lang="hu-HU" altLang="en-US" sz="2000" b="1" dirty="0" smtClean="0"/>
              <a:t>) 1875-től angol fennhatóság is (a francia mellett)</a:t>
            </a:r>
            <a:endParaRPr lang="hu-HU" altLang="en-US" sz="2000" b="1" dirty="0" smtClean="0"/>
          </a:p>
          <a:p>
            <a:r>
              <a:rPr lang="hu-HU" altLang="en-US" sz="2000" dirty="0" smtClean="0"/>
              <a:t>Franciák: </a:t>
            </a:r>
            <a:r>
              <a:rPr lang="hu-HU" altLang="en-US" sz="2000" b="1" dirty="0" smtClean="0"/>
              <a:t>Algéria</a:t>
            </a:r>
          </a:p>
          <a:p>
            <a:r>
              <a:rPr lang="hu-HU" altLang="en-US" sz="2000" dirty="0" smtClean="0"/>
              <a:t>Egyiptom: franciák távozása után a </a:t>
            </a:r>
            <a:r>
              <a:rPr lang="hu-HU" altLang="en-US" sz="2000" b="1" u="sng" dirty="0" smtClean="0"/>
              <a:t>mamelukok </a:t>
            </a:r>
            <a:r>
              <a:rPr lang="hu-HU" altLang="en-US" sz="2000" dirty="0" smtClean="0"/>
              <a:t>irányításával függetlenebbé válik, a törökök albán katonákat küldenek </a:t>
            </a:r>
            <a:r>
              <a:rPr lang="hu-HU" altLang="en-US" sz="2000" b="1" u="sng" dirty="0" smtClean="0"/>
              <a:t>Mohamed Ali </a:t>
            </a:r>
            <a:r>
              <a:rPr lang="hu-HU" altLang="en-US" sz="2000" dirty="0" smtClean="0"/>
              <a:t>vezetésével, aki kiegyezik velük</a:t>
            </a:r>
          </a:p>
          <a:p>
            <a:r>
              <a:rPr lang="hu-HU" altLang="en-US" sz="2000" dirty="0" smtClean="0"/>
              <a:t>Mohamed Ali függetlenné akarja tenni Egyiptomot, </a:t>
            </a:r>
            <a:r>
              <a:rPr lang="hu-HU" altLang="en-US" sz="2000" b="1" dirty="0" smtClean="0"/>
              <a:t>a török szultán Oroszországot hívta segítségül</a:t>
            </a:r>
            <a:r>
              <a:rPr lang="hu-HU" altLang="en-US" sz="2000" dirty="0" smtClean="0"/>
              <a:t>; </a:t>
            </a:r>
            <a:r>
              <a:rPr lang="hu-HU" altLang="en-US" sz="2000" b="1" dirty="0" smtClean="0"/>
              <a:t>az angolok a szultán mögé álltak </a:t>
            </a:r>
            <a:r>
              <a:rPr lang="hu-HU" altLang="en-US" sz="2000" dirty="0" smtClean="0"/>
              <a:t>és flottájukkal </a:t>
            </a:r>
            <a:r>
              <a:rPr lang="hu-HU" altLang="en-US" sz="2000" dirty="0" err="1" smtClean="0"/>
              <a:t>Egyiptomra</a:t>
            </a:r>
            <a:r>
              <a:rPr lang="hu-HU" altLang="en-US" sz="2000" dirty="0" smtClean="0"/>
              <a:t> támadtak (1839). </a:t>
            </a:r>
            <a:r>
              <a:rPr lang="hu-HU" altLang="en-US" sz="2000" dirty="0" smtClean="0">
                <a:sym typeface="Wingdings" pitchFamily="2" charset="2"/>
              </a:rPr>
              <a:t></a:t>
            </a:r>
            <a:r>
              <a:rPr lang="hu-HU" altLang="en-US" sz="2000" dirty="0" smtClean="0"/>
              <a:t> Mohamed Ali hatalmát </a:t>
            </a:r>
            <a:r>
              <a:rPr lang="hu-HU" altLang="en-US" sz="2000" dirty="0" err="1" smtClean="0"/>
              <a:t>Egyiptomra</a:t>
            </a:r>
            <a:r>
              <a:rPr lang="hu-HU" altLang="en-US" sz="2000" dirty="0" smtClean="0"/>
              <a:t> korlátozzák, térségben újra angol fölény</a:t>
            </a:r>
          </a:p>
          <a:p>
            <a:endParaRPr lang="hu-HU" altLang="en-US" sz="2000" dirty="0" smtClean="0"/>
          </a:p>
        </p:txBody>
      </p:sp>
      <p:pic>
        <p:nvPicPr>
          <p:cNvPr id="24581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3659188"/>
            <a:ext cx="2509837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21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gyarmatosítás 1750-1850 között</a:t>
            </a:r>
            <a:r>
              <a:rPr lang="hu-HU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5604" name="Picture 4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8785225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255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Gyarmatosítás </a:t>
            </a:r>
            <a:br>
              <a:rPr lang="hu-HU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200" dirty="0"/>
              <a:t>a XIX. század második felében</a:t>
            </a:r>
            <a:r>
              <a:rPr lang="hu-HU" dirty="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6628" name="Picture 4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888"/>
            <a:ext cx="91440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brit gyarmatbirodalom</a:t>
            </a:r>
            <a:r>
              <a:rPr lang="hu-HU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7652" name="Picture 4" descr="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914400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brit gyarmatbirodalom 2.</a:t>
            </a:r>
            <a:b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(India és Afrika)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052513"/>
            <a:ext cx="9036050" cy="580548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India:</a:t>
            </a:r>
            <a:r>
              <a:rPr lang="hu-HU"/>
              <a:t> A „</a:t>
            </a:r>
            <a:r>
              <a:rPr lang="hu-HU">
                <a:solidFill>
                  <a:schemeClr val="accent2"/>
                </a:solidFill>
              </a:rPr>
              <a:t>brit korona ékköve</a:t>
            </a:r>
            <a:r>
              <a:rPr lang="hu-HU"/>
              <a:t>” (legértékesebb gyarmat)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/>
              <a:t>A brit gyáripar tönkretette az indiai kézműipart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/>
              <a:t>Tért hódított a </a:t>
            </a:r>
            <a:r>
              <a:rPr lang="hu-HU">
                <a:solidFill>
                  <a:schemeClr val="accent2"/>
                </a:solidFill>
              </a:rPr>
              <a:t>gyapottermesztés</a:t>
            </a:r>
            <a:r>
              <a:rPr lang="hu-HU">
                <a:cs typeface="Arial" charset="0"/>
              </a:rPr>
              <a:t>↔helyi gabonaterm.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>
                <a:cs typeface="Arial" charset="0"/>
              </a:rPr>
              <a:t>→ éhínség → </a:t>
            </a:r>
            <a:r>
              <a:rPr lang="hu-HU">
                <a:solidFill>
                  <a:schemeClr val="accent2"/>
                </a:solidFill>
                <a:cs typeface="Arial" charset="0"/>
              </a:rPr>
              <a:t>szipolyfelkelés </a:t>
            </a:r>
            <a:r>
              <a:rPr lang="hu-HU">
                <a:cs typeface="Arial" charset="0"/>
              </a:rPr>
              <a:t>(1857) → </a:t>
            </a:r>
            <a:r>
              <a:rPr lang="hu-HU">
                <a:solidFill>
                  <a:srgbClr val="CC0000"/>
                </a:solidFill>
                <a:cs typeface="Arial" charset="0"/>
              </a:rPr>
              <a:t>koronagyarmat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600">
                <a:cs typeface="Arial" charset="0"/>
              </a:rPr>
              <a:t>	(India igazgatását közvetlenül az angol állam vette át)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sz="2600">
                <a:cs typeface="Arial" charset="0"/>
              </a:rPr>
              <a:t>Új, európai kultúrán nevelkedett </a:t>
            </a:r>
            <a:r>
              <a:rPr lang="hu-HU" sz="2600">
                <a:solidFill>
                  <a:schemeClr val="accent2"/>
                </a:solidFill>
                <a:cs typeface="Arial" charset="0"/>
              </a:rPr>
              <a:t>indiai értelmiség</a:t>
            </a:r>
            <a:r>
              <a:rPr lang="hu-HU" sz="2600">
                <a:cs typeface="Arial" charset="0"/>
              </a:rPr>
              <a:t> jön létre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Afrika: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Kelet-Afrika és a stratégiai pontok megszerzése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Kairó-Fokföld vasútvonal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»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hu-HU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Dél-Afrika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meghódítása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1899-1902 </a:t>
            </a:r>
            <a:r>
              <a:rPr lang="hu-HU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búr háborúk 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(angol győzelem)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1869 </a:t>
            </a:r>
            <a:r>
              <a:rPr lang="hu-HU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Szuezi-csatorna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→ </a:t>
            </a:r>
            <a:r>
              <a:rPr lang="hu-HU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Egyiptom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ellenőrzés alatt</a:t>
            </a:r>
            <a:endParaRPr lang="hu-HU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188913"/>
            <a:ext cx="89884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6988" y="620713"/>
            <a:ext cx="9009062" cy="568801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világgazdaság átrendeződése a </a:t>
            </a: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gyarmatosítás új hullámát indította el.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gyarmati versenyfutás átmenetileg </a:t>
            </a: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elhalványította a kontinentális problémákat.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katonai hódítás mellett megjelentek </a:t>
            </a: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gazdasági függés bonyolult viszonyai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is.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gyarmatosítók megvívták az </a:t>
            </a: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első háborúkat a világ újra fölosztásáért.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francia gyarmatok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8964613" cy="5545137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 err="1">
                <a:solidFill>
                  <a:schemeClr val="accent2"/>
                </a:solidFill>
              </a:rPr>
              <a:t>revans</a:t>
            </a:r>
            <a:r>
              <a:rPr lang="hu-HU" dirty="0">
                <a:solidFill>
                  <a:schemeClr val="accent2"/>
                </a:solidFill>
              </a:rPr>
              <a:t>:</a:t>
            </a:r>
            <a:r>
              <a:rPr lang="hu-HU" dirty="0"/>
              <a:t> visszavágás (németeknek, angoloknak)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A gyarmati politizálás háttérbe szorult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Erős szárazföldi hadsereg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Gazdasági visszaszorulás a németekkel szemben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gyarmatok: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 err="1">
                <a:solidFill>
                  <a:schemeClr val="accent2"/>
                </a:solidFill>
              </a:rPr>
              <a:t>Indokína</a:t>
            </a:r>
            <a:r>
              <a:rPr lang="hu-HU" dirty="0"/>
              <a:t> (Vietnám)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solidFill>
                  <a:schemeClr val="accent2"/>
                </a:solidFill>
              </a:rPr>
              <a:t>Észak-Afrika</a:t>
            </a:r>
            <a:r>
              <a:rPr lang="hu-HU" dirty="0"/>
              <a:t> (</a:t>
            </a:r>
            <a:r>
              <a:rPr lang="hu-HU" dirty="0" smtClean="0"/>
              <a:t>Szahara, olaj)</a:t>
            </a:r>
            <a:endParaRPr lang="hu-HU" dirty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 err="1"/>
              <a:t>Közép-Nyugat-Afrika</a:t>
            </a:r>
            <a:r>
              <a:rPr lang="hu-HU" dirty="0"/>
              <a:t> </a:t>
            </a:r>
            <a:r>
              <a:rPr lang="hu-HU" sz="2600" dirty="0"/>
              <a:t>(Szenegál, Francia Kongó stb.)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A szuezi-csatorna </a:t>
            </a:r>
            <a:r>
              <a:rPr lang="hu-HU" dirty="0" smtClean="0"/>
              <a:t>kiépítése (1869)</a:t>
            </a:r>
            <a:endParaRPr lang="hu-HU" dirty="0"/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/>
              <a:t>1898 </a:t>
            </a:r>
            <a:r>
              <a:rPr lang="hu-HU" dirty="0" err="1"/>
              <a:t>fashodai</a:t>
            </a:r>
            <a:r>
              <a:rPr lang="hu-HU" dirty="0"/>
              <a:t> </a:t>
            </a:r>
            <a:r>
              <a:rPr lang="hu-HU" dirty="0" smtClean="0"/>
              <a:t>incidens, angol-francia katonai ellentét Dél-Szudánban </a:t>
            </a:r>
            <a:r>
              <a:rPr lang="hu-HU" sz="2600" dirty="0" smtClean="0"/>
              <a:t>(angol </a:t>
            </a:r>
            <a:r>
              <a:rPr lang="hu-HU" sz="2600" dirty="0"/>
              <a:t>érdekek </a:t>
            </a:r>
            <a:r>
              <a:rPr lang="hu-HU" sz="2600" dirty="0" smtClean="0"/>
              <a:t>érvényesülnek, diplomáciai megoldás, később </a:t>
            </a:r>
            <a:r>
              <a:rPr lang="hu-HU" sz="2600" dirty="0" err="1" smtClean="0"/>
              <a:t>Entente</a:t>
            </a:r>
            <a:r>
              <a:rPr lang="hu-HU" sz="2600" dirty="0" smtClean="0"/>
              <a:t> </a:t>
            </a:r>
            <a:r>
              <a:rPr lang="hu-HU" sz="2600" dirty="0" err="1" smtClean="0"/>
              <a:t>Cordiale</a:t>
            </a:r>
            <a:r>
              <a:rPr lang="hu-HU" sz="2600" dirty="0" smtClean="0"/>
              <a:t>)</a:t>
            </a:r>
            <a:endParaRPr lang="hu-HU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7651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francia külpolitika a </a:t>
            </a:r>
            <a:r>
              <a:rPr lang="hu-HU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XIX.sz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2.felében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92150"/>
            <a:ext cx="8229600" cy="5616575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hu-HU" dirty="0" smtClean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dirty="0" smtClean="0">
                <a:cs typeface="Arial" charset="0"/>
              </a:rPr>
              <a:t>»</a:t>
            </a:r>
            <a:r>
              <a:rPr lang="hu-HU" dirty="0" smtClean="0">
                <a:cs typeface="Arial" charset="0"/>
              </a:rPr>
              <a:t> </a:t>
            </a:r>
            <a:r>
              <a:rPr lang="hu-HU" dirty="0">
                <a:cs typeface="Arial" charset="0"/>
              </a:rPr>
              <a:t>a napóleoni hagyományokat ápolva, élénk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külpolitika</a:t>
            </a:r>
            <a:r>
              <a:rPr lang="hu-HU" dirty="0">
                <a:cs typeface="Arial" charset="0"/>
              </a:rPr>
              <a:t>: </a:t>
            </a:r>
            <a:r>
              <a:rPr lang="hu-HU" dirty="0">
                <a:solidFill>
                  <a:schemeClr val="accent2"/>
                </a:solidFill>
                <a:cs typeface="Arial" charset="0"/>
              </a:rPr>
              <a:t>sikerek a gyarmatosításban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 err="1">
                <a:cs typeface="Arial" charset="0"/>
              </a:rPr>
              <a:t>Indokína</a:t>
            </a:r>
            <a:r>
              <a:rPr lang="hu-HU" dirty="0">
                <a:cs typeface="Arial" charset="0"/>
              </a:rPr>
              <a:t> (Vietnám)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Algéria, Szenegál (Afrika)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cs typeface="Arial" charset="0"/>
              </a:rPr>
              <a:t>Mexikó (1861-67), Németország (1870) </a:t>
            </a:r>
            <a:r>
              <a:rPr lang="en-US" dirty="0">
                <a:cs typeface="Arial" charset="0"/>
              </a:rPr>
              <a:t>»</a:t>
            </a:r>
            <a:r>
              <a:rPr lang="hu-HU" dirty="0">
                <a:cs typeface="Arial" charset="0"/>
              </a:rPr>
              <a:t> kudarc</a:t>
            </a:r>
            <a:endParaRPr lang="en-US" dirty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hu-HU" dirty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>
              <a:cs typeface="Arial" charset="0"/>
            </a:endParaRPr>
          </a:p>
        </p:txBody>
      </p:sp>
      <p:pic>
        <p:nvPicPr>
          <p:cNvPr id="32772" name="Picture 4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500438"/>
            <a:ext cx="71437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435975" cy="7191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6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első és a második ipari forradalom</a:t>
            </a:r>
            <a:r>
              <a:rPr lang="hu-HU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3796" name="Picture 4" descr="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87852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USA „gyarmatai”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036050" cy="532765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/>
              <a:t>- A nyugati (É-Amerika) területek folyamatos meghódítása és megvásárlása (francia gyarmatok)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/>
              <a:t>- A déli (É-Amerika) területek elfoglalása és megvásárlása (spanyol gyarmatok)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/>
              <a:t>- Monroe-elv</a:t>
            </a:r>
            <a:r>
              <a:rPr lang="hu-HU" dirty="0">
                <a:cs typeface="Arial" charset="0"/>
              </a:rPr>
              <a:t>→ </a:t>
            </a:r>
            <a:r>
              <a:rPr lang="hu-HU" dirty="0" err="1">
                <a:cs typeface="Arial" charset="0"/>
              </a:rPr>
              <a:t>gazd-i</a:t>
            </a:r>
            <a:r>
              <a:rPr lang="hu-HU" dirty="0">
                <a:cs typeface="Arial" charset="0"/>
              </a:rPr>
              <a:t>, monopol befolyás a világban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b="1" dirty="0">
                <a:solidFill>
                  <a:schemeClr val="accent2"/>
                </a:solidFill>
                <a:cs typeface="Arial" charset="0"/>
              </a:rPr>
              <a:t>Kína</a:t>
            </a:r>
            <a:r>
              <a:rPr lang="hu-HU" dirty="0">
                <a:cs typeface="Arial" charset="0"/>
              </a:rPr>
              <a:t> (1899) „</a:t>
            </a:r>
            <a:r>
              <a:rPr lang="hu-HU" i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nyitott kapuk elve</a:t>
            </a:r>
            <a:r>
              <a:rPr lang="hu-HU" dirty="0" smtClean="0">
                <a:cs typeface="Arial" charset="0"/>
              </a:rPr>
              <a:t>” (köv. dia)</a:t>
            </a:r>
            <a:endParaRPr lang="hu-HU" dirty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b="1" dirty="0">
                <a:solidFill>
                  <a:schemeClr val="accent2"/>
                </a:solidFill>
                <a:cs typeface="Arial" charset="0"/>
              </a:rPr>
              <a:t>Latin-Amerika </a:t>
            </a:r>
            <a:r>
              <a:rPr lang="hu-HU" dirty="0">
                <a:cs typeface="Arial" charset="0"/>
              </a:rPr>
              <a:t>(gazdasági befolyás)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b="1" dirty="0" smtClean="0">
                <a:solidFill>
                  <a:schemeClr val="accent2"/>
                </a:solidFill>
                <a:cs typeface="Arial" charset="0"/>
              </a:rPr>
              <a:t>Közép-Amerika: </a:t>
            </a:r>
            <a:endParaRPr lang="hu-HU" b="1" dirty="0">
              <a:solidFill>
                <a:schemeClr val="accent2"/>
              </a:solidFill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400" dirty="0">
                <a:cs typeface="Arial" charset="0"/>
              </a:rPr>
              <a:t>(1914) a </a:t>
            </a:r>
            <a:r>
              <a:rPr lang="hu-HU" sz="2400" dirty="0">
                <a:solidFill>
                  <a:srgbClr val="CC0000"/>
                </a:solidFill>
                <a:cs typeface="Arial" charset="0"/>
              </a:rPr>
              <a:t>Panama-csatorna </a:t>
            </a:r>
            <a:r>
              <a:rPr lang="hu-HU" sz="2400" dirty="0">
                <a:cs typeface="Arial" charset="0"/>
              </a:rPr>
              <a:t>megszerzése → befolyása </a:t>
            </a:r>
            <a:r>
              <a:rPr lang="hu-HU" sz="2400" dirty="0">
                <a:solidFill>
                  <a:srgbClr val="CC0000"/>
                </a:solidFill>
                <a:cs typeface="Arial" charset="0"/>
              </a:rPr>
              <a:t>Mexikóra</a:t>
            </a:r>
            <a:r>
              <a:rPr lang="hu-HU" sz="2600" dirty="0">
                <a:cs typeface="Arial" charset="0"/>
              </a:rPr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sz="2600" dirty="0">
                <a:cs typeface="Arial" charset="0"/>
              </a:rPr>
              <a:t>(1898) ellenőrzése alá vonta </a:t>
            </a:r>
            <a:r>
              <a:rPr lang="hu-HU" sz="2600" dirty="0">
                <a:solidFill>
                  <a:srgbClr val="CC0000"/>
                </a:solidFill>
                <a:cs typeface="Arial" charset="0"/>
              </a:rPr>
              <a:t>Kubát</a:t>
            </a:r>
            <a:r>
              <a:rPr lang="hu-HU" sz="2600" dirty="0">
                <a:cs typeface="Arial" charset="0"/>
              </a:rPr>
              <a:t>, megszerezte </a:t>
            </a:r>
            <a:r>
              <a:rPr lang="hu-HU" sz="2600" dirty="0">
                <a:solidFill>
                  <a:srgbClr val="CC0000"/>
                </a:solidFill>
                <a:cs typeface="Arial" charset="0"/>
              </a:rPr>
              <a:t>Puerto Rico</a:t>
            </a:r>
            <a:r>
              <a:rPr lang="hu-HU" sz="2600" dirty="0">
                <a:cs typeface="Arial" charset="0"/>
              </a:rPr>
              <a:t> és a </a:t>
            </a:r>
            <a:r>
              <a:rPr lang="hu-HU" sz="2600" dirty="0">
                <a:solidFill>
                  <a:srgbClr val="CC0000"/>
                </a:solidFill>
                <a:cs typeface="Arial" charset="0"/>
              </a:rPr>
              <a:t>Fülöp-szigetek</a:t>
            </a:r>
            <a:r>
              <a:rPr lang="hu-HU" sz="2600" dirty="0">
                <a:cs typeface="Arial" charset="0"/>
              </a:rPr>
              <a:t> feletti uralmat</a:t>
            </a:r>
            <a:endParaRPr lang="hu-HU" sz="2600" b="1" dirty="0">
              <a:solidFill>
                <a:schemeClr val="accent2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ím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1066800"/>
          </a:xfrm>
        </p:spPr>
        <p:txBody>
          <a:bodyPr/>
          <a:lstStyle/>
          <a:p>
            <a:r>
              <a:rPr lang="sk-SK" altLang="en-US" smtClean="0"/>
              <a:t>Az USA rákényszeríti Kínára az ú.n. „nyitott kapuk“ elvét</a:t>
            </a:r>
            <a:endParaRPr lang="en-US" altLang="en-US" smtClean="0"/>
          </a:p>
        </p:txBody>
      </p:sp>
      <p:sp>
        <p:nvSpPr>
          <p:cNvPr id="3584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950" indent="0">
              <a:buFont typeface="Georgia" pitchFamily="18" charset="0"/>
              <a:buNone/>
            </a:pPr>
            <a:r>
              <a:rPr lang="en-US" altLang="en-US" smtClean="0"/>
              <a:t>- Kína kénytelen piacai teljes megnyitására</a:t>
            </a:r>
            <a:br>
              <a:rPr lang="en-US" altLang="en-US" smtClean="0"/>
            </a:br>
            <a:r>
              <a:rPr lang="en-US" altLang="en-US" smtClean="0"/>
              <a:t>- valamennyi nemzet kereskedelme és ipara Kína egész területén egyenlő előnyöket élvezhet</a:t>
            </a:r>
            <a:br>
              <a:rPr lang="en-US" altLang="en-US" smtClean="0"/>
            </a:br>
            <a:r>
              <a:rPr lang="en-US" altLang="en-US" smtClean="0"/>
              <a:t>- Az USA lehetőséget kap arra, hogy Nagy-Britanniával és Japánnal azonos feltételek mellett hatoljon be versenyképes termékeivel a kínai gazdasági életbe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6334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gyarmatok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5538"/>
            <a:ext cx="9144000" cy="547211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hu-HU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II</a:t>
            </a: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Vilmos</a:t>
            </a:r>
            <a:r>
              <a:rPr lang="hu-HU" dirty="0"/>
              <a:t> lett Németország királya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cs typeface="Arial" charset="0"/>
              </a:rPr>
              <a:t>→ új külpolitikai irány (agresszív)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cs typeface="Arial" charset="0"/>
              </a:rPr>
              <a:t>→ óriási mértékű gazdasági fejlődés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hu-HU" dirty="0">
                <a:cs typeface="Arial" charset="0"/>
              </a:rPr>
              <a:t>→ bekapcsolódás a gyarmatosítási </a:t>
            </a:r>
            <a:r>
              <a:rPr lang="hu-HU" dirty="0" smtClean="0">
                <a:cs typeface="Arial" charset="0"/>
              </a:rPr>
              <a:t>folyamatba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hu-HU" dirty="0">
              <a:cs typeface="Arial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Afrika</a:t>
            </a:r>
            <a:r>
              <a:rPr lang="hu-HU" dirty="0">
                <a:cs typeface="Arial" charset="0"/>
              </a:rPr>
              <a:t> </a:t>
            </a:r>
            <a:r>
              <a:rPr lang="hu-HU" sz="2600" dirty="0">
                <a:cs typeface="Arial" charset="0"/>
              </a:rPr>
              <a:t>(Kamerun, Német Kelet-Afrika, DNy-Afrika, Togo)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hu-HU" sz="2600" dirty="0">
                <a:cs typeface="Arial" charset="0"/>
              </a:rPr>
              <a:t>+ kisebb területek Afrikán kívül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gyarmati rendszer felbomlása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/>
            <a:endParaRPr lang="hu-HU" altLang="en-US" sz="2400" smtClean="0"/>
          </a:p>
          <a:p>
            <a:pPr eaLnBrk="1" hangingPunct="1"/>
            <a:endParaRPr lang="hu-HU" altLang="en-US" sz="2400" smtClean="0"/>
          </a:p>
          <a:p>
            <a:pPr eaLnBrk="1" hangingPunct="1"/>
            <a:r>
              <a:rPr lang="hu-HU" altLang="en-US" sz="2400" smtClean="0"/>
              <a:t>1945-1950 között a nagy gyarmati országok nyerték vissza a függetlenségüket, amik részt vettek a világháborúban, elsősorban ázsiai országok</a:t>
            </a:r>
          </a:p>
          <a:p>
            <a:pPr eaLnBrk="1" hangingPunct="1"/>
            <a:endParaRPr lang="hu-HU" altLang="en-US" sz="2400" smtClean="0"/>
          </a:p>
          <a:p>
            <a:pPr eaLnBrk="1" hangingPunct="1"/>
            <a:r>
              <a:rPr lang="hu-HU" altLang="en-US" sz="2400" smtClean="0"/>
              <a:t>1951-1966 között kisebb ázsiai államok és afrikai államok</a:t>
            </a:r>
          </a:p>
          <a:p>
            <a:pPr eaLnBrk="1" hangingPunct="1"/>
            <a:endParaRPr lang="hu-HU" altLang="en-US" sz="2400" smtClean="0"/>
          </a:p>
          <a:p>
            <a:pPr eaLnBrk="1" hangingPunct="1"/>
            <a:r>
              <a:rPr lang="hu-HU" altLang="en-US" sz="2400" smtClean="0"/>
              <a:t>Az 1970-es évek közepétől portugál és spanyol gyarmatterületek függetlenedése, polgárháborúk (Indonézia, Sri-lanka, kurdok küzdelme)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706016"/>
            <a:ext cx="8229600" cy="1066800"/>
          </a:xfrm>
        </p:spPr>
        <p:txBody>
          <a:bodyPr/>
          <a:lstStyle/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72816"/>
            <a:ext cx="4358804" cy="502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2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ánus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ánu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ánu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2395</TotalTime>
  <Words>1473</Words>
  <Application>Microsoft Office PowerPoint</Application>
  <PresentationFormat>Diavetítés a képernyőre (4:3 oldalarány)</PresentationFormat>
  <Paragraphs>173</Paragraphs>
  <Slides>33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Georgia</vt:lpstr>
      <vt:lpstr>Trebuchet MS</vt:lpstr>
      <vt:lpstr>Wingdings</vt:lpstr>
      <vt:lpstr>Wingdings 2</vt:lpstr>
      <vt:lpstr>Urbánus</vt:lpstr>
      <vt:lpstr>A gyarmatosítás folyamata</vt:lpstr>
      <vt:lpstr>A gyarmatosítás fogalma, jellemzői</vt:lpstr>
      <vt:lpstr>A gyarmatosítás célja:</vt:lpstr>
      <vt:lpstr>PowerPoint-bemutató</vt:lpstr>
      <vt:lpstr>A gyarmatosítás korszakai  (a piros szín erőssége az adott tényező jelentőségét mutatja) </vt:lpstr>
      <vt:lpstr>A brit gyarmatbirodalom</vt:lpstr>
      <vt:lpstr>PowerPoint-bemutató</vt:lpstr>
      <vt:lpstr>PowerPoint-bemutató</vt:lpstr>
      <vt:lpstr>A gyarmatosítás új vonásai</vt:lpstr>
      <vt:lpstr>A gyarmatosítás formái, fokozatai:</vt:lpstr>
      <vt:lpstr>Nagy-Britannia térnyerése </vt:lpstr>
      <vt:lpstr>India gyarmatosítása </vt:lpstr>
      <vt:lpstr>PowerPoint-bemutató</vt:lpstr>
      <vt:lpstr>A „szipojlázadás”</vt:lpstr>
      <vt:lpstr>Az elzárkózó Kína és Japán </vt:lpstr>
      <vt:lpstr>PowerPoint-bemutató</vt:lpstr>
      <vt:lpstr>Latin-Amerika felszabadulása</vt:lpstr>
      <vt:lpstr>USA terjeszkedése </vt:lpstr>
      <vt:lpstr>Afrika gyarmatosítása</vt:lpstr>
      <vt:lpstr>A gyarmatosítás 1750-1850 között </vt:lpstr>
      <vt:lpstr>Gyarmatosítás  a XIX. század második felében </vt:lpstr>
      <vt:lpstr>A brit gyarmatbirodalom </vt:lpstr>
      <vt:lpstr>A brit gyarmatbirodalom 2. (India és Afrika)</vt:lpstr>
      <vt:lpstr>PowerPoint-bemutató</vt:lpstr>
      <vt:lpstr>PowerPoint-bemutató</vt:lpstr>
      <vt:lpstr>A francia gyarmatok</vt:lpstr>
      <vt:lpstr>A francia külpolitika a XIX.sz 2.felében</vt:lpstr>
      <vt:lpstr>Az első és a második ipari forradalom </vt:lpstr>
      <vt:lpstr>Az USA „gyarmatai”</vt:lpstr>
      <vt:lpstr>Az USA rákényszeríti Kínára az ú.n. „nyitott kapuk“ elvét</vt:lpstr>
      <vt:lpstr>A német gyarmatok</vt:lpstr>
      <vt:lpstr>A gyarmati rendszer felbomlása</vt:lpstr>
      <vt:lpstr>Köszönöm a figyelmet!</vt:lpstr>
    </vt:vector>
  </TitlesOfParts>
  <Company>europa2000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gyarmatosítás folyamata</dc:title>
  <dc:creator>europa2000</dc:creator>
  <cp:lastModifiedBy>Ambruzs Attila Péter</cp:lastModifiedBy>
  <cp:revision>200</cp:revision>
  <dcterms:created xsi:type="dcterms:W3CDTF">2009-04-05T21:43:09Z</dcterms:created>
  <dcterms:modified xsi:type="dcterms:W3CDTF">2021-10-11T06:22:42Z</dcterms:modified>
</cp:coreProperties>
</file>