
<file path=[Content_Types].xml><?xml version="1.0" encoding="utf-8"?>
<Types xmlns="http://schemas.openxmlformats.org/package/2006/content-types">
  <Default Extension="png" ContentType="image/png"/>
  <Default Extension="jpeg" ContentType="image/jpeg"/>
  <Default Extension="webp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</p:sldMasterIdLst>
  <p:notesMasterIdLst>
    <p:notesMasterId r:id="rId15"/>
  </p:notesMasterIdLst>
  <p:handoutMasterIdLst>
    <p:handoutMasterId r:id="rId16"/>
  </p:handoutMasterIdLst>
  <p:sldIdLst>
    <p:sldId id="257" r:id="rId2"/>
    <p:sldId id="275" r:id="rId3"/>
    <p:sldId id="276" r:id="rId4"/>
    <p:sldId id="278" r:id="rId5"/>
    <p:sldId id="266" r:id="rId6"/>
    <p:sldId id="268" r:id="rId7"/>
    <p:sldId id="265" r:id="rId8"/>
    <p:sldId id="269" r:id="rId9"/>
    <p:sldId id="258" r:id="rId10"/>
    <p:sldId id="279" r:id="rId11"/>
    <p:sldId id="277" r:id="rId12"/>
    <p:sldId id="267" r:id="rId13"/>
    <p:sldId id="280" r:id="rId14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FF"/>
    <a:srgbClr val="FF3300"/>
    <a:srgbClr val="003399"/>
    <a:srgbClr val="336699"/>
    <a:srgbClr val="008080"/>
    <a:srgbClr val="009999"/>
    <a:srgbClr val="FF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91" autoAdjust="0"/>
    <p:restoredTop sz="94646" autoAdjust="0"/>
  </p:normalViewPr>
  <p:slideViewPr>
    <p:cSldViewPr>
      <p:cViewPr varScale="1">
        <p:scale>
          <a:sx n="101" d="100"/>
          <a:sy n="101" d="100"/>
        </p:scale>
        <p:origin x="300" y="1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hu-HU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endParaRPr lang="hu-HU"/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hu-HU"/>
          </a:p>
        </p:txBody>
      </p:sp>
      <p:sp>
        <p:nvSpPr>
          <p:cNvPr id="174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8C5607F1-0582-46B6-850E-089FAFF14CD0}" type="slidenum">
              <a:rPr lang="hu-HU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083539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hu-HU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endParaRPr lang="hu-HU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5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hu-HU"/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A2FDE0E2-DDF6-4CCE-884F-70CB402D6D33}" type="slidenum">
              <a:rPr lang="hu-HU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812588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342900" indent="-3429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342900" indent="1143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342900" indent="5715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342900" indent="10287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342900" indent="14859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1810358-48FA-4351-8987-505F9AB01180}" type="slidenum">
              <a:rPr lang="hu-HU"/>
              <a:pPr/>
              <a:t>1</a:t>
            </a:fld>
            <a:endParaRPr lang="hu-HU"/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D522587-B1FB-44A0-AE1E-23A8F42AC243}" type="slidenum">
              <a:rPr lang="hu-HU"/>
              <a:pPr/>
              <a:t>2</a:t>
            </a:fld>
            <a:endParaRPr lang="hu-HU"/>
          </a:p>
        </p:txBody>
      </p:sp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06ED871-9E39-40EE-8BA5-B218B8B37C4E}" type="slidenum">
              <a:rPr lang="hu-HU"/>
              <a:pPr/>
              <a:t>3</a:t>
            </a:fld>
            <a:endParaRPr lang="hu-HU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9A6F352-1F9D-4F9F-A3B4-C8F12C9D613A}" type="slidenum">
              <a:rPr lang="hu-HU"/>
              <a:pPr/>
              <a:t>4</a:t>
            </a:fld>
            <a:endParaRPr lang="hu-HU"/>
          </a:p>
        </p:txBody>
      </p:sp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FD18CE3-25A6-4BB8-A965-EACD3D347377}" type="slidenum">
              <a:rPr lang="hu-HU"/>
              <a:pPr/>
              <a:t>5</a:t>
            </a:fld>
            <a:endParaRPr lang="hu-HU"/>
          </a:p>
        </p:txBody>
      </p:sp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AA9FCE9-8BC7-43AA-B4AD-AA8B94CE9625}" type="slidenum">
              <a:rPr lang="hu-HU"/>
              <a:pPr/>
              <a:t>6</a:t>
            </a:fld>
            <a:endParaRPr lang="hu-HU"/>
          </a:p>
        </p:txBody>
      </p:sp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691ACD7-F4C8-45CD-BC49-2E53E93FDC8A}" type="slidenum">
              <a:rPr lang="hu-HU"/>
              <a:pPr/>
              <a:t>7</a:t>
            </a:fld>
            <a:endParaRPr lang="hu-HU"/>
          </a:p>
        </p:txBody>
      </p:sp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5AAF107-9464-46A1-87DE-2BB9D7C18E33}" type="slidenum">
              <a:rPr lang="hu-HU"/>
              <a:pPr/>
              <a:t>8</a:t>
            </a:fld>
            <a:endParaRPr lang="hu-HU"/>
          </a:p>
        </p:txBody>
      </p:sp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F3512DB-007E-42A0-B02E-F4143261C31E}" type="slidenum">
              <a:rPr lang="hu-HU"/>
              <a:pPr/>
              <a:t>9</a:t>
            </a:fld>
            <a:endParaRPr lang="hu-HU"/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DFE1338-37E1-4567-8D3B-012AA4A883B1}" type="slidenum">
              <a:rPr lang="hu-HU"/>
              <a:pPr/>
              <a:t>10</a:t>
            </a:fld>
            <a:endParaRPr lang="hu-HU"/>
          </a:p>
        </p:txBody>
      </p:sp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0452A52-8537-4CFF-B070-62F8FA9424DC}" type="slidenum">
              <a:rPr lang="hu-HU"/>
              <a:pPr/>
              <a:t>11</a:t>
            </a:fld>
            <a:endParaRPr lang="hu-HU"/>
          </a:p>
        </p:txBody>
      </p:sp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F730D45-C21C-4368-993D-084F3C432CE6}" type="slidenum">
              <a:rPr lang="hu-HU"/>
              <a:pPr/>
              <a:t>12</a:t>
            </a:fld>
            <a:endParaRPr lang="hu-HU"/>
          </a:p>
        </p:txBody>
      </p:sp>
      <p:sp>
        <p:nvSpPr>
          <p:cNvPr id="74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10A15-4A8B-4BC6-ACDA-884343A6A435}" type="datetime1">
              <a:rPr lang="hu-HU" smtClean="0"/>
              <a:pPr/>
              <a:t>2024.04.08.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10733E-2F4C-4EDF-A396-F51C56CB13B7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42153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5D3B0-BCEC-43B2-B45C-AAB070CDCBE0}" type="datetime1">
              <a:rPr lang="hu-HU" smtClean="0"/>
              <a:pPr/>
              <a:t>2024.04.08.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8FAE6-35AC-4BD0-AEA1-CACD599A530D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066206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6BC30-7714-44E8-9376-B3D013EBE623}" type="datetime1">
              <a:rPr lang="hu-HU" smtClean="0"/>
              <a:pPr/>
              <a:t>2024.04.08.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8D566-A043-438F-80A3-30E81CB3CCB8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130141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FDCFF-FE32-40C1-8C3F-A559A9A30491}" type="datetime1">
              <a:rPr lang="hu-HU" smtClean="0"/>
              <a:pPr/>
              <a:t>2024.04.08.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773BE9-2D5D-42AD-9B52-D60C78328716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887270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9200F-5B92-409B-AB76-B4B7B199F7B2}" type="datetime1">
              <a:rPr lang="hu-HU" smtClean="0"/>
              <a:pPr/>
              <a:t>2024.04.08.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224014-D1F0-4DA5-A6B9-D40E4B6BED3C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07487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717E4D-D969-4F86-A4B4-0A3B4C8E1045}" type="datetime1">
              <a:rPr lang="hu-HU" smtClean="0"/>
              <a:pPr/>
              <a:t>2024.04.08.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457943-FBAA-4514-BDB8-5CC5D3A2BF94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772460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DFEAF3-B477-4CA7-A9D3-3AA565910F5F}" type="datetime1">
              <a:rPr lang="hu-HU" smtClean="0"/>
              <a:pPr/>
              <a:t>2024.04.08.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7E78C-B03B-4EDD-8DA7-3CE2AE608691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886038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DB36D0-B991-4E43-B690-98740F214837}" type="datetime1">
              <a:rPr lang="hu-HU" smtClean="0"/>
              <a:pPr/>
              <a:t>2024.04.08.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16FD2-414D-4533-9ABE-CB61BC703C69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116881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7D8C4-7546-4A29-B181-327924634E12}" type="datetime1">
              <a:rPr lang="hu-HU" smtClean="0"/>
              <a:pPr/>
              <a:t>2024.04.08.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11B50C-4A82-4451-B961-2410FCCF27A6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265985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2D90C-7343-4289-A0FB-CB6EF36ED2D5}" type="datetime1">
              <a:rPr lang="hu-HU" smtClean="0"/>
              <a:pPr/>
              <a:t>2024.04.08.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93222-DE83-4997-84AF-DAF3BFCD54AE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374035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7DA7D-49FC-4C57-8DD2-38F40C75D4F0}" type="datetime1">
              <a:rPr lang="hu-HU" smtClean="0"/>
              <a:pPr/>
              <a:t>2024.04.08.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98EF32-0B61-48AD-8E23-1557300A3374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933586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/>
          </p:nvPr>
        </p:nvSpPr>
        <p:spPr>
          <a:xfrm>
            <a:off x="685800" y="457200"/>
            <a:ext cx="7772400" cy="56388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1D007062-8803-4A5E-844B-901B1E0ECAE1}" type="datetime1">
              <a:rPr lang="hu-HU"/>
              <a:pPr/>
              <a:t>2024.04.08.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77000776-68AB-40AB-8851-73BDFEB96BD5}" type="slidenum">
              <a:rPr lang="hu-HU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924087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509999-2C21-43F0-B11F-40FC6336F92F}" type="datetime1">
              <a:rPr lang="hu-HU" smtClean="0"/>
              <a:pPr/>
              <a:t>2024.04.08.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5BE638-98E5-4009-B0E7-E0526408A45A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42523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web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8" name="Text Box 4"/>
          <p:cNvSpPr txBox="1">
            <a:spLocks noChangeArrowheads="1"/>
          </p:cNvSpPr>
          <p:nvPr/>
        </p:nvSpPr>
        <p:spPr bwMode="auto">
          <a:xfrm>
            <a:off x="0" y="115888"/>
            <a:ext cx="9144000" cy="1298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lang="hu-HU" sz="4400" b="1" dirty="0">
                <a:latin typeface="+mj-lt"/>
              </a:rPr>
              <a:t>A világgazdasági válság hatása Magyarországon</a:t>
            </a: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840" y="1556792"/>
            <a:ext cx="7452320" cy="5181466"/>
          </a:xfrm>
          <a:prstGeom prst="rect">
            <a:avLst/>
          </a:prstGeom>
        </p:spPr>
      </p:pic>
    </p:spTree>
  </p:cSld>
  <p:clrMapOvr>
    <a:masterClrMapping/>
  </p:clrMapOvr>
  <p:transition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ext Box 2"/>
          <p:cNvSpPr txBox="1">
            <a:spLocks noChangeArrowheads="1"/>
          </p:cNvSpPr>
          <p:nvPr/>
        </p:nvSpPr>
        <p:spPr bwMode="auto">
          <a:xfrm>
            <a:off x="0" y="44450"/>
            <a:ext cx="9144000" cy="64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hu-HU" sz="4400" b="1" dirty="0">
                <a:latin typeface="+mj-lt"/>
              </a:rPr>
              <a:t>Hazánk és a világgazdaság</a:t>
            </a:r>
          </a:p>
        </p:txBody>
      </p:sp>
      <p:sp>
        <p:nvSpPr>
          <p:cNvPr id="54275" name="Text Box 3"/>
          <p:cNvSpPr txBox="1">
            <a:spLocks noChangeArrowheads="1"/>
          </p:cNvSpPr>
          <p:nvPr/>
        </p:nvSpPr>
        <p:spPr bwMode="auto">
          <a:xfrm>
            <a:off x="0" y="434968"/>
            <a:ext cx="9144000" cy="6666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hu-HU" dirty="0">
                <a:latin typeface="+mn-lt"/>
              </a:rPr>
              <a:t>- 1929-33 világgazdasági válság </a:t>
            </a:r>
            <a:r>
              <a:rPr kumimoji="1" lang="hu-HU" dirty="0">
                <a:latin typeface="+mn-lt"/>
                <a:sym typeface="Symbol" pitchFamily="18" charset="2"/>
              </a:rPr>
              <a:t></a:t>
            </a:r>
            <a:r>
              <a:rPr lang="hu-HU" dirty="0">
                <a:latin typeface="+mn-lt"/>
              </a:rPr>
              <a:t> külföldi hitelek </a:t>
            </a:r>
            <a:r>
              <a:rPr lang="en-US" dirty="0">
                <a:latin typeface="+mn-lt"/>
                <a:cs typeface="Times New Roman" pitchFamily="18" charset="0"/>
              </a:rPr>
              <a:t>&amp;</a:t>
            </a:r>
            <a:r>
              <a:rPr lang="hu-HU" dirty="0">
                <a:latin typeface="+mn-lt"/>
                <a:cs typeface="Times New Roman" pitchFamily="18" charset="0"/>
              </a:rPr>
              <a:t> külkereskedelem </a:t>
            </a:r>
          </a:p>
          <a:p>
            <a:pPr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dirty="0">
                <a:latin typeface="+mn-lt"/>
                <a:sym typeface="Symbol" pitchFamily="18" charset="2"/>
              </a:rPr>
              <a:t>			           		 	       </a:t>
            </a:r>
            <a:endParaRPr lang="hu-HU" dirty="0">
              <a:latin typeface="+mn-lt"/>
              <a:cs typeface="Times New Roman" pitchFamily="18" charset="0"/>
            </a:endParaRPr>
          </a:p>
          <a:p>
            <a:pPr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hu-HU" dirty="0">
                <a:latin typeface="+mn-lt"/>
                <a:cs typeface="Times New Roman" pitchFamily="18" charset="0"/>
              </a:rPr>
              <a:t>  A válság MO-n is közvetlenül érzékelhető</a:t>
            </a:r>
            <a:endParaRPr lang="en-US" dirty="0">
              <a:latin typeface="+mn-lt"/>
              <a:cs typeface="Times New Roman" pitchFamily="18" charset="0"/>
            </a:endParaRPr>
          </a:p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hu-HU" dirty="0">
                <a:latin typeface="+mn-lt"/>
              </a:rPr>
              <a:t>- 1928-tól agrárválság bontakozik ki (világ)</a:t>
            </a:r>
          </a:p>
          <a:p>
            <a:pPr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dirty="0">
                <a:latin typeface="+mn-lt"/>
                <a:sym typeface="Symbol" pitchFamily="18" charset="2"/>
              </a:rPr>
              <a:t>		</a:t>
            </a:r>
            <a:endParaRPr lang="hu-HU" dirty="0">
              <a:latin typeface="+mn-lt"/>
            </a:endParaRPr>
          </a:p>
          <a:p>
            <a:pPr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dirty="0">
                <a:latin typeface="+mn-lt"/>
                <a:sym typeface="Wingdings 2" pitchFamily="18" charset="2"/>
              </a:rPr>
              <a:t>     </a:t>
            </a:r>
            <a:r>
              <a:rPr lang="hu-HU" dirty="0">
                <a:latin typeface="+mn-lt"/>
              </a:rPr>
              <a:t> A ‘29-ben kibontakozó válság MO-n mindvégig a mezőgazdaságot sújtotta jobban    </a:t>
            </a:r>
            <a:r>
              <a:rPr kumimoji="1" lang="hu-HU" dirty="0">
                <a:latin typeface="+mn-lt"/>
                <a:sym typeface="Wingdings 2" pitchFamily="18" charset="2"/>
              </a:rPr>
              <a:t> </a:t>
            </a:r>
            <a:r>
              <a:rPr lang="hu-HU" dirty="0">
                <a:latin typeface="+mn-lt"/>
              </a:rPr>
              <a:t>oka: a magyar termények nem versenyképesek a világpiacon</a:t>
            </a:r>
          </a:p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hu-HU" dirty="0">
                <a:latin typeface="+mn-lt"/>
              </a:rPr>
              <a:t>- Lefolyása</a:t>
            </a:r>
          </a:p>
          <a:p>
            <a:pPr lvl="2"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dirty="0">
                <a:latin typeface="+mn-lt"/>
                <a:sym typeface="Wingdings 2" pitchFamily="18" charset="2"/>
              </a:rPr>
              <a:t> Agrárárak csökkennek</a:t>
            </a:r>
            <a:r>
              <a:rPr kumimoji="1" lang="hu-HU" dirty="0">
                <a:latin typeface="+mn-lt"/>
                <a:sym typeface="Symbol" pitchFamily="18" charset="2"/>
              </a:rPr>
              <a:t>  Termés mennyiségének </a:t>
            </a:r>
            <a:r>
              <a:rPr lang="hu-HU" dirty="0">
                <a:latin typeface="+mn-lt"/>
                <a:sym typeface="Symbol" pitchFamily="18" charset="2"/>
              </a:rPr>
              <a:t>növekedése</a:t>
            </a:r>
            <a:endParaRPr kumimoji="1" lang="hu-HU" dirty="0">
              <a:latin typeface="+mn-lt"/>
              <a:sym typeface="Wingdings 2" pitchFamily="18" charset="2"/>
            </a:endParaRPr>
          </a:p>
          <a:p>
            <a:pPr lvl="2"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dirty="0">
                <a:latin typeface="+mn-lt"/>
                <a:sym typeface="Wingdings 2" pitchFamily="18" charset="2"/>
              </a:rPr>
              <a:t> Agrárolló kinyílása </a:t>
            </a:r>
          </a:p>
          <a:p>
            <a:pPr lvl="2"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dirty="0">
                <a:latin typeface="+mn-lt"/>
                <a:sym typeface="Wingdings 2" pitchFamily="18" charset="2"/>
              </a:rPr>
              <a:t> Parasztgazdák eladósodása</a:t>
            </a:r>
          </a:p>
          <a:p>
            <a:pPr lvl="2"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dirty="0">
                <a:latin typeface="+mn-lt"/>
                <a:sym typeface="Wingdings 2" pitchFamily="18" charset="2"/>
              </a:rPr>
              <a:t> Nagybirtok exportja </a:t>
            </a:r>
            <a:r>
              <a:rPr kumimoji="1" lang="hu-HU" dirty="0">
                <a:latin typeface="+mn-lt"/>
                <a:sym typeface="Symbol" pitchFamily="18" charset="2"/>
              </a:rPr>
              <a:t>csökken</a:t>
            </a: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836712"/>
            <a:ext cx="3672408" cy="228505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1BEC8A6E-A3B1-4E10-811C-BCCA268302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5815" y="404664"/>
            <a:ext cx="3365750" cy="3887515"/>
          </a:xfrm>
          <a:prstGeom prst="rect">
            <a:avLst/>
          </a:prstGeom>
        </p:spPr>
      </p:pic>
      <p:sp>
        <p:nvSpPr>
          <p:cNvPr id="55300" name="Text Box 4"/>
          <p:cNvSpPr txBox="1">
            <a:spLocks noChangeArrowheads="1"/>
          </p:cNvSpPr>
          <p:nvPr/>
        </p:nvSpPr>
        <p:spPr bwMode="auto">
          <a:xfrm>
            <a:off x="-22523" y="150813"/>
            <a:ext cx="7848873" cy="57061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hu-HU" dirty="0">
                <a:latin typeface="+mj-lt"/>
              </a:rPr>
              <a:t>- Az ipari válság</a:t>
            </a:r>
          </a:p>
          <a:p>
            <a:pPr>
              <a:spcBef>
                <a:spcPct val="20000"/>
              </a:spcBef>
            </a:pPr>
            <a:r>
              <a:rPr kumimoji="1" lang="hu-HU" dirty="0">
                <a:latin typeface="+mj-lt"/>
                <a:sym typeface="Wingdings 2" pitchFamily="18" charset="2"/>
              </a:rPr>
              <a:t>     </a:t>
            </a:r>
            <a:r>
              <a:rPr lang="hu-HU" dirty="0">
                <a:latin typeface="+mj-lt"/>
              </a:rPr>
              <a:t> 1930-től ipar válsága, ezzel a belső </a:t>
            </a:r>
          </a:p>
          <a:p>
            <a:pPr>
              <a:spcBef>
                <a:spcPct val="20000"/>
              </a:spcBef>
            </a:pPr>
            <a:r>
              <a:rPr lang="hu-HU" dirty="0">
                <a:latin typeface="+mj-lt"/>
              </a:rPr>
              <a:t>           piac tovább szűkül</a:t>
            </a:r>
          </a:p>
          <a:p>
            <a:pPr>
              <a:spcBef>
                <a:spcPct val="20000"/>
              </a:spcBef>
            </a:pPr>
            <a:r>
              <a:rPr lang="hu-HU" dirty="0">
                <a:latin typeface="+mj-lt"/>
              </a:rPr>
              <a:t>        </a:t>
            </a:r>
            <a:r>
              <a:rPr kumimoji="1" lang="hu-HU" dirty="0">
                <a:latin typeface="+mj-lt"/>
                <a:sym typeface="Wingdings 2" pitchFamily="18" charset="2"/>
              </a:rPr>
              <a:t></a:t>
            </a:r>
            <a:r>
              <a:rPr lang="hu-HU" dirty="0">
                <a:latin typeface="+mj-lt"/>
              </a:rPr>
              <a:t> a termények ára jobban csökken, </a:t>
            </a:r>
          </a:p>
          <a:p>
            <a:pPr>
              <a:spcBef>
                <a:spcPct val="20000"/>
              </a:spcBef>
            </a:pPr>
            <a:r>
              <a:rPr lang="hu-HU" dirty="0">
                <a:latin typeface="+mj-lt"/>
              </a:rPr>
              <a:t>             mint az ipari áraké (agrárolló)</a:t>
            </a:r>
          </a:p>
          <a:p>
            <a:pPr>
              <a:spcBef>
                <a:spcPct val="20000"/>
              </a:spcBef>
            </a:pPr>
            <a:r>
              <a:rPr lang="hu-HU" dirty="0">
                <a:latin typeface="+mj-lt"/>
              </a:rPr>
              <a:t>        </a:t>
            </a:r>
            <a:r>
              <a:rPr kumimoji="1" lang="hu-HU" dirty="0">
                <a:latin typeface="+mj-lt"/>
                <a:sym typeface="Wingdings 2" pitchFamily="18" charset="2"/>
              </a:rPr>
              <a:t></a:t>
            </a:r>
            <a:r>
              <a:rPr lang="hu-HU" dirty="0">
                <a:latin typeface="+mj-lt"/>
              </a:rPr>
              <a:t> hitelek felvétele a gazdaság fenntartására, </a:t>
            </a:r>
          </a:p>
          <a:p>
            <a:pPr>
              <a:spcBef>
                <a:spcPct val="20000"/>
              </a:spcBef>
            </a:pPr>
            <a:r>
              <a:rPr kumimoji="1" lang="hu-HU" dirty="0">
                <a:latin typeface="+mj-lt"/>
                <a:sym typeface="Symbol" pitchFamily="18" charset="2"/>
              </a:rPr>
              <a:t>			     </a:t>
            </a:r>
            <a:endParaRPr lang="hu-HU" dirty="0">
              <a:latin typeface="+mj-lt"/>
            </a:endParaRPr>
          </a:p>
          <a:p>
            <a:pPr>
              <a:spcBef>
                <a:spcPct val="20000"/>
              </a:spcBef>
            </a:pPr>
            <a:r>
              <a:rPr lang="hu-HU" dirty="0">
                <a:latin typeface="+mj-lt"/>
              </a:rPr>
              <a:t>		</a:t>
            </a:r>
            <a:r>
              <a:rPr lang="hu-HU" b="1" dirty="0">
                <a:latin typeface="+mj-lt"/>
              </a:rPr>
              <a:t>ezzel nő az eladósodás</a:t>
            </a:r>
          </a:p>
          <a:p>
            <a:pPr>
              <a:spcBef>
                <a:spcPct val="20000"/>
              </a:spcBef>
            </a:pPr>
            <a:r>
              <a:rPr lang="hu-HU" dirty="0">
                <a:latin typeface="+mj-lt"/>
              </a:rPr>
              <a:t>        </a:t>
            </a:r>
            <a:r>
              <a:rPr kumimoji="1" lang="hu-HU" dirty="0">
                <a:latin typeface="+mj-lt"/>
                <a:sym typeface="Wingdings 2" pitchFamily="18" charset="2"/>
              </a:rPr>
              <a:t></a:t>
            </a:r>
            <a:r>
              <a:rPr lang="hu-HU" dirty="0">
                <a:latin typeface="+mj-lt"/>
              </a:rPr>
              <a:t> iparban a vas- és fémgyártást, építő- </a:t>
            </a:r>
          </a:p>
          <a:p>
            <a:pPr>
              <a:spcBef>
                <a:spcPct val="20000"/>
              </a:spcBef>
            </a:pPr>
            <a:r>
              <a:rPr lang="hu-HU" dirty="0">
                <a:latin typeface="+mj-lt"/>
              </a:rPr>
              <a:t>             és élelmiszeripart érinti </a:t>
            </a:r>
            <a:r>
              <a:rPr lang="hu-HU" dirty="0" err="1">
                <a:latin typeface="+mj-lt"/>
              </a:rPr>
              <a:t>legj</a:t>
            </a:r>
            <a:r>
              <a:rPr lang="hu-HU" dirty="0">
                <a:latin typeface="+mj-lt"/>
              </a:rPr>
              <a:t>.</a:t>
            </a:r>
          </a:p>
          <a:p>
            <a:pPr>
              <a:spcBef>
                <a:spcPct val="20000"/>
              </a:spcBef>
            </a:pPr>
            <a:r>
              <a:rPr kumimoji="1" lang="hu-HU" dirty="0">
                <a:latin typeface="+mj-lt"/>
                <a:sym typeface="Wingdings 2" pitchFamily="18" charset="2"/>
              </a:rPr>
              <a:t>        </a:t>
            </a:r>
            <a:r>
              <a:rPr lang="hu-HU" dirty="0">
                <a:latin typeface="+mj-lt"/>
              </a:rPr>
              <a:t> kis és középüzemek tönkrementek</a:t>
            </a:r>
          </a:p>
          <a:p>
            <a:pPr>
              <a:spcBef>
                <a:spcPct val="20000"/>
              </a:spcBef>
            </a:pPr>
            <a:r>
              <a:rPr lang="hu-HU" dirty="0">
                <a:latin typeface="+mj-lt"/>
                <a:sym typeface="Symbol" pitchFamily="18" charset="2"/>
              </a:rPr>
              <a:t>- Tovább súlyosbítja a válságot: </a:t>
            </a:r>
            <a:r>
              <a:rPr lang="hu-HU" dirty="0">
                <a:latin typeface="+mj-lt"/>
              </a:rPr>
              <a:t>1931 - a nemzetközi-pénzügyi hitelrendszer összeomlása elérte Magyarországot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Text Box 3"/>
          <p:cNvSpPr txBox="1">
            <a:spLocks noChangeArrowheads="1"/>
          </p:cNvSpPr>
          <p:nvPr/>
        </p:nvSpPr>
        <p:spPr bwMode="auto">
          <a:xfrm>
            <a:off x="1429" y="4005064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dirty="0">
                <a:solidFill>
                  <a:srgbClr val="FF3300"/>
                </a:solidFill>
                <a:latin typeface="+mj-lt"/>
              </a:rPr>
              <a:t>Bezárt bank előtt várakozó tömeg</a:t>
            </a:r>
            <a:r>
              <a:rPr lang="hu-HU" dirty="0">
                <a:latin typeface="+mj-lt"/>
              </a:rPr>
              <a:t> </a:t>
            </a:r>
          </a:p>
        </p:txBody>
      </p:sp>
      <p:pic>
        <p:nvPicPr>
          <p:cNvPr id="62468" name="Picture 4"/>
          <p:cNvPicPr>
            <a:picLocks noGrp="1" noChangeAspect="1" noChangeArrowheads="1"/>
          </p:cNvPicPr>
          <p:nvPr>
            <p:ph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71"/>
          <a:stretch>
            <a:fillRect/>
          </a:stretch>
        </p:blipFill>
        <p:spPr>
          <a:xfrm>
            <a:off x="179512" y="332656"/>
            <a:ext cx="8745995" cy="3528392"/>
          </a:xfrm>
          <a:noFill/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Text Box 4"/>
          <p:cNvSpPr txBox="1">
            <a:spLocks noChangeArrowheads="1"/>
          </p:cNvSpPr>
          <p:nvPr/>
        </p:nvSpPr>
        <p:spPr bwMode="auto">
          <a:xfrm>
            <a:off x="0" y="115888"/>
            <a:ext cx="9144000" cy="64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hu-HU" sz="4400" b="1" dirty="0">
                <a:latin typeface="+mn-lt"/>
              </a:rPr>
              <a:t>A válság társadalmi következménye</a:t>
            </a:r>
          </a:p>
        </p:txBody>
      </p:sp>
      <p:sp>
        <p:nvSpPr>
          <p:cNvPr id="41989" name="Text Box 5"/>
          <p:cNvSpPr txBox="1">
            <a:spLocks noChangeArrowheads="1"/>
          </p:cNvSpPr>
          <p:nvPr/>
        </p:nvSpPr>
        <p:spPr bwMode="auto">
          <a:xfrm>
            <a:off x="0" y="549275"/>
            <a:ext cx="9144000" cy="36379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hu-HU" dirty="0">
                <a:latin typeface="+mn-lt"/>
              </a:rPr>
              <a:t>-  Gazdasági válság következményei: </a:t>
            </a:r>
            <a:r>
              <a:rPr kumimoji="1" lang="hu-HU" dirty="0">
                <a:latin typeface="+mn-lt"/>
                <a:sym typeface="Symbol" pitchFamily="18" charset="2"/>
              </a:rPr>
              <a:t>		 </a:t>
            </a:r>
            <a:endParaRPr lang="hu-HU" dirty="0">
              <a:latin typeface="+mn-lt"/>
            </a:endParaRPr>
          </a:p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hu-HU" dirty="0">
                <a:latin typeface="+mn-lt"/>
                <a:sym typeface="Wingdings 2" pitchFamily="18" charset="2"/>
              </a:rPr>
              <a:t>      </a:t>
            </a:r>
            <a:r>
              <a:rPr lang="hu-HU" dirty="0">
                <a:latin typeface="+mn-lt"/>
              </a:rPr>
              <a:t>munkanélküliség (széles néptömegek létbizonytalansága) </a:t>
            </a:r>
          </a:p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hu-HU" dirty="0">
                <a:latin typeface="+mn-lt"/>
                <a:sym typeface="Wingdings 2" pitchFamily="18" charset="2"/>
              </a:rPr>
              <a:t>      bércsökkenés</a:t>
            </a:r>
            <a:r>
              <a:rPr lang="hu-HU" dirty="0">
                <a:latin typeface="+mn-lt"/>
              </a:rPr>
              <a:t> </a:t>
            </a:r>
          </a:p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hu-HU" dirty="0">
                <a:latin typeface="+mn-lt"/>
              </a:rPr>
              <a:t>     </a:t>
            </a:r>
            <a:r>
              <a:rPr lang="hu-HU" dirty="0">
                <a:latin typeface="+mn-lt"/>
                <a:sym typeface="Wingdings 2" pitchFamily="18" charset="2"/>
              </a:rPr>
              <a:t> </a:t>
            </a:r>
            <a:r>
              <a:rPr lang="hu-HU" dirty="0">
                <a:latin typeface="+mn-lt"/>
              </a:rPr>
              <a:t>kis és középüzemek tönkremenetele</a:t>
            </a:r>
          </a:p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hu-HU" dirty="0">
                <a:latin typeface="+mn-lt"/>
              </a:rPr>
              <a:t>     </a:t>
            </a:r>
            <a:r>
              <a:rPr lang="hu-HU" dirty="0">
                <a:latin typeface="+mn-lt"/>
                <a:sym typeface="Wingdings 2" pitchFamily="18" charset="2"/>
              </a:rPr>
              <a:t> </a:t>
            </a:r>
            <a:r>
              <a:rPr lang="hu-HU" dirty="0">
                <a:latin typeface="+mn-lt"/>
              </a:rPr>
              <a:t>munkanélküliség</a:t>
            </a:r>
            <a:r>
              <a:rPr lang="hu-HU" dirty="0">
                <a:latin typeface="+mn-lt"/>
                <a:sym typeface="Wingdings 2" pitchFamily="18" charset="2"/>
              </a:rPr>
              <a:t> az</a:t>
            </a:r>
            <a:r>
              <a:rPr lang="hu-HU" dirty="0">
                <a:latin typeface="+mn-lt"/>
              </a:rPr>
              <a:t> értelmiség körében is</a:t>
            </a:r>
            <a:endParaRPr lang="hu-HU" dirty="0">
              <a:latin typeface="+mn-lt"/>
              <a:sym typeface="Symbol" pitchFamily="18" charset="2"/>
            </a:endParaRPr>
          </a:p>
          <a:p>
            <a:pPr>
              <a:lnSpc>
                <a:spcPct val="120000"/>
              </a:lnSpc>
              <a:spcBef>
                <a:spcPct val="20000"/>
              </a:spcBef>
            </a:pPr>
            <a:r>
              <a:rPr kumimoji="1" lang="hu-HU" dirty="0">
                <a:latin typeface="+mn-lt"/>
                <a:sym typeface="Symbol" pitchFamily="18" charset="2"/>
              </a:rPr>
              <a:t>	          </a:t>
            </a:r>
            <a:r>
              <a:rPr lang="hu-HU" dirty="0">
                <a:latin typeface="+mn-lt"/>
                <a:sym typeface="Symbol" pitchFamily="18" charset="2"/>
              </a:rPr>
              <a:t></a:t>
            </a:r>
            <a:endParaRPr lang="hu-HU" dirty="0">
              <a:latin typeface="+mn-lt"/>
            </a:endParaRPr>
          </a:p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hu-HU" dirty="0">
                <a:latin typeface="+mn-lt"/>
              </a:rPr>
              <a:t>         n</a:t>
            </a:r>
            <a:r>
              <a:rPr lang="hu-HU" dirty="0">
                <a:latin typeface="+mn-lt"/>
                <a:sym typeface="Wingdings 2" pitchFamily="18" charset="2"/>
              </a:rPr>
              <a:t>yomorenyhítő akciók</a:t>
            </a:r>
          </a:p>
        </p:txBody>
      </p:sp>
      <p:sp>
        <p:nvSpPr>
          <p:cNvPr id="42001" name="Text Box 17"/>
          <p:cNvSpPr txBox="1">
            <a:spLocks noChangeArrowheads="1"/>
          </p:cNvSpPr>
          <p:nvPr/>
        </p:nvSpPr>
        <p:spPr bwMode="auto">
          <a:xfrm>
            <a:off x="5508104" y="3428628"/>
            <a:ext cx="2519363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i="1" dirty="0">
                <a:latin typeface="+mj-lt"/>
              </a:rPr>
              <a:t>Ingyen étel osztása</a:t>
            </a: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150878"/>
            <a:ext cx="3603856" cy="2707122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342EDB9F-7C05-417D-B398-25B431E43D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0415" y="4150878"/>
            <a:ext cx="4953585" cy="242954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-20462"/>
            <a:ext cx="4309368" cy="5951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037" name="Text Box 5"/>
          <p:cNvSpPr txBox="1">
            <a:spLocks noChangeArrowheads="1"/>
          </p:cNvSpPr>
          <p:nvPr/>
        </p:nvSpPr>
        <p:spPr bwMode="auto">
          <a:xfrm>
            <a:off x="971550" y="5949950"/>
            <a:ext cx="3240088" cy="895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110000"/>
              </a:lnSpc>
              <a:spcBef>
                <a:spcPct val="10000"/>
              </a:spcBef>
            </a:pPr>
            <a:r>
              <a:rPr lang="hu-HU" dirty="0">
                <a:latin typeface="+mj-lt"/>
              </a:rPr>
              <a:t>Állástalan értelmiségi fizikai munkán </a:t>
            </a:r>
          </a:p>
        </p:txBody>
      </p:sp>
      <p:pic>
        <p:nvPicPr>
          <p:cNvPr id="4403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5" y="0"/>
            <a:ext cx="3858494" cy="594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4039" name="Text Box 7"/>
          <p:cNvSpPr txBox="1">
            <a:spLocks noChangeArrowheads="1"/>
          </p:cNvSpPr>
          <p:nvPr/>
        </p:nvSpPr>
        <p:spPr bwMode="auto">
          <a:xfrm>
            <a:off x="5148263" y="5949950"/>
            <a:ext cx="3455987" cy="895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110000"/>
              </a:lnSpc>
              <a:spcBef>
                <a:spcPct val="10000"/>
              </a:spcBef>
            </a:pPr>
            <a:r>
              <a:rPr lang="hu-HU" dirty="0">
                <a:latin typeface="+mj-lt"/>
              </a:rPr>
              <a:t>Magántisztviselő állást keres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4" name="Text Box 4"/>
          <p:cNvSpPr txBox="1">
            <a:spLocks noChangeArrowheads="1"/>
          </p:cNvSpPr>
          <p:nvPr/>
        </p:nvSpPr>
        <p:spPr bwMode="auto">
          <a:xfrm>
            <a:off x="36513" y="-26988"/>
            <a:ext cx="9144000" cy="4007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10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lang="hu-HU" dirty="0">
                <a:latin typeface="+mn-lt"/>
              </a:rPr>
              <a:t> A gazdasági válság </a:t>
            </a:r>
            <a:r>
              <a:rPr kumimoji="1" lang="hu-HU" dirty="0">
                <a:latin typeface="+mn-lt"/>
                <a:sym typeface="Symbol" pitchFamily="18" charset="2"/>
              </a:rPr>
              <a:t></a:t>
            </a:r>
            <a:r>
              <a:rPr lang="hu-HU" dirty="0">
                <a:latin typeface="+mn-lt"/>
              </a:rPr>
              <a:t> Bethlen rendszere megrendül</a:t>
            </a:r>
          </a:p>
          <a:p>
            <a:pPr>
              <a:lnSpc>
                <a:spcPct val="11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dirty="0">
                <a:latin typeface="+mn-lt"/>
                <a:sym typeface="Symbol" pitchFamily="18" charset="2"/>
              </a:rPr>
              <a:t>			          </a:t>
            </a:r>
            <a:endParaRPr lang="hu-HU" dirty="0">
              <a:latin typeface="+mn-lt"/>
              <a:sym typeface="Wingdings 2" pitchFamily="18" charset="2"/>
            </a:endParaRPr>
          </a:p>
          <a:p>
            <a:pPr>
              <a:lnSpc>
                <a:spcPct val="11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hu-HU" dirty="0">
                <a:latin typeface="+mn-lt"/>
              </a:rPr>
              <a:t>	       </a:t>
            </a:r>
            <a:r>
              <a:rPr lang="hu-HU" b="1" u="sng" dirty="0">
                <a:solidFill>
                  <a:srgbClr val="FF0000"/>
                </a:solidFill>
                <a:latin typeface="+mn-lt"/>
              </a:rPr>
              <a:t>szélsőséges mozgalmak erősödése</a:t>
            </a:r>
          </a:p>
          <a:p>
            <a:pPr>
              <a:lnSpc>
                <a:spcPct val="11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hu-HU" b="1" dirty="0">
                <a:latin typeface="+mn-lt"/>
              </a:rPr>
              <a:t>1. Baloldali mozgalmak</a:t>
            </a:r>
          </a:p>
          <a:p>
            <a:pPr lvl="1">
              <a:lnSpc>
                <a:spcPct val="120000"/>
              </a:lnSpc>
              <a:spcBef>
                <a:spcPct val="20000"/>
              </a:spcBef>
            </a:pPr>
            <a:r>
              <a:rPr lang="hu-HU" dirty="0">
                <a:latin typeface="+mn-lt"/>
                <a:sym typeface="Wingdings 2" pitchFamily="18" charset="2"/>
              </a:rPr>
              <a:t>    </a:t>
            </a:r>
            <a:r>
              <a:rPr lang="hu-HU" dirty="0">
                <a:latin typeface="+mn-lt"/>
              </a:rPr>
              <a:t>KMP kommunista hatalomátvétel – nincs </a:t>
            </a:r>
            <a:r>
              <a:rPr kumimoji="1" lang="hu-HU" dirty="0">
                <a:latin typeface="+mn-lt"/>
                <a:sym typeface="Symbol" pitchFamily="18" charset="2"/>
              </a:rPr>
              <a:t>visszhang</a:t>
            </a:r>
            <a:endParaRPr lang="hu-HU" dirty="0">
              <a:latin typeface="+mn-lt"/>
            </a:endParaRPr>
          </a:p>
          <a:p>
            <a:pPr lvl="1">
              <a:lnSpc>
                <a:spcPct val="120000"/>
              </a:lnSpc>
              <a:spcBef>
                <a:spcPct val="20000"/>
              </a:spcBef>
            </a:pPr>
            <a:r>
              <a:rPr lang="hu-HU" dirty="0">
                <a:latin typeface="+mn-lt"/>
                <a:sym typeface="Wingdings 2" pitchFamily="18" charset="2"/>
              </a:rPr>
              <a:t>    MSZDP </a:t>
            </a:r>
            <a:r>
              <a:rPr lang="hu-HU" dirty="0">
                <a:latin typeface="+mn-lt"/>
              </a:rPr>
              <a:t>vidéki szervezkedése sikertelen - a hatalom meghiúsítja</a:t>
            </a:r>
          </a:p>
          <a:p>
            <a:pPr lvl="2"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hu-HU" dirty="0">
                <a:latin typeface="+mn-lt"/>
              </a:rPr>
              <a:t>  sztrájkok szervezése </a:t>
            </a:r>
            <a:r>
              <a:rPr kumimoji="1" lang="hu-HU" dirty="0">
                <a:latin typeface="+mn-lt"/>
                <a:sym typeface="Symbol" pitchFamily="18" charset="2"/>
              </a:rPr>
              <a:t></a:t>
            </a:r>
            <a:r>
              <a:rPr lang="hu-HU" dirty="0">
                <a:latin typeface="+mn-lt"/>
              </a:rPr>
              <a:t>1930 szept. 1. Bp.-i munkásság tüntetése</a:t>
            </a:r>
          </a:p>
          <a:p>
            <a:pPr lvl="2"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hu-HU" dirty="0">
                <a:latin typeface="+mn-lt"/>
              </a:rPr>
              <a:t>  tömegbefolyás szereznek, de parlamenti mandátumot nem</a:t>
            </a:r>
            <a:endParaRPr lang="hu-HU" dirty="0">
              <a:latin typeface="+mn-lt"/>
              <a:sym typeface="Symbol" pitchFamily="18" charset="2"/>
            </a:endParaRPr>
          </a:p>
        </p:txBody>
      </p:sp>
      <p:sp>
        <p:nvSpPr>
          <p:cNvPr id="40966" name="Text Box 6"/>
          <p:cNvSpPr txBox="1">
            <a:spLocks noChangeArrowheads="1"/>
          </p:cNvSpPr>
          <p:nvPr/>
        </p:nvSpPr>
        <p:spPr bwMode="auto">
          <a:xfrm>
            <a:off x="4932363" y="392113"/>
            <a:ext cx="4211637" cy="1189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hu-HU" sz="4400" b="1" dirty="0">
                <a:latin typeface="+mj-lt"/>
              </a:rPr>
              <a:t>A válság politikai hatása</a:t>
            </a:r>
          </a:p>
        </p:txBody>
      </p:sp>
      <p:sp>
        <p:nvSpPr>
          <p:cNvPr id="2" name="Lefelé nyíl 1"/>
          <p:cNvSpPr/>
          <p:nvPr/>
        </p:nvSpPr>
        <p:spPr>
          <a:xfrm>
            <a:off x="3707904" y="476672"/>
            <a:ext cx="288032" cy="3600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zövegdoboz 2"/>
          <p:cNvSpPr txBox="1"/>
          <p:nvPr/>
        </p:nvSpPr>
        <p:spPr>
          <a:xfrm>
            <a:off x="36513" y="4051078"/>
            <a:ext cx="8640960" cy="2806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hu-HU" b="1" dirty="0">
                <a:latin typeface="+mn-lt"/>
              </a:rPr>
              <a:t>2. Szélsőjobboldali mozgalmak</a:t>
            </a:r>
          </a:p>
          <a:p>
            <a:pPr lvl="1">
              <a:lnSpc>
                <a:spcPct val="105000"/>
              </a:lnSpc>
              <a:spcBef>
                <a:spcPct val="20000"/>
              </a:spcBef>
            </a:pPr>
            <a:r>
              <a:rPr lang="hu-HU" dirty="0">
                <a:latin typeface="+mn-lt"/>
                <a:sym typeface="Wingdings 2" pitchFamily="18" charset="2"/>
              </a:rPr>
              <a:t>   </a:t>
            </a:r>
            <a:r>
              <a:rPr lang="hu-HU" dirty="0">
                <a:latin typeface="+mn-lt"/>
              </a:rPr>
              <a:t> 1930 Böszörmény Zoltán </a:t>
            </a:r>
            <a:r>
              <a:rPr kumimoji="1" lang="hu-HU" dirty="0">
                <a:latin typeface="+mn-lt"/>
                <a:sym typeface="Symbol" pitchFamily="18" charset="2"/>
              </a:rPr>
              <a:t></a:t>
            </a:r>
            <a:r>
              <a:rPr lang="hu-HU" dirty="0">
                <a:latin typeface="+mn-lt"/>
              </a:rPr>
              <a:t> kaszáskereszt</a:t>
            </a:r>
          </a:p>
          <a:p>
            <a:pPr lvl="1">
              <a:lnSpc>
                <a:spcPct val="105000"/>
              </a:lnSpc>
              <a:spcBef>
                <a:spcPct val="20000"/>
              </a:spcBef>
            </a:pPr>
            <a:r>
              <a:rPr kumimoji="1" lang="hu-HU" dirty="0">
                <a:latin typeface="+mn-lt"/>
                <a:sym typeface="Symbol" pitchFamily="18" charset="2"/>
              </a:rPr>
              <a:t>			</a:t>
            </a:r>
            <a:endParaRPr lang="hu-HU" dirty="0">
              <a:latin typeface="+mn-lt"/>
            </a:endParaRPr>
          </a:p>
          <a:p>
            <a:pPr lvl="1">
              <a:lnSpc>
                <a:spcPct val="105000"/>
              </a:lnSpc>
              <a:spcBef>
                <a:spcPct val="20000"/>
              </a:spcBef>
            </a:pPr>
            <a:r>
              <a:rPr lang="hu-HU" dirty="0">
                <a:latin typeface="+mn-lt"/>
              </a:rPr>
              <a:t>   </a:t>
            </a:r>
            <a:r>
              <a:rPr lang="hu-HU" b="1" dirty="0">
                <a:latin typeface="+mn-lt"/>
              </a:rPr>
              <a:t>Nemzeti Szocialista Magyar Munkáspárt</a:t>
            </a:r>
          </a:p>
          <a:p>
            <a:pPr lvl="1">
              <a:lnSpc>
                <a:spcPct val="120000"/>
              </a:lnSpc>
              <a:spcBef>
                <a:spcPct val="20000"/>
              </a:spcBef>
            </a:pPr>
            <a:r>
              <a:rPr lang="hu-HU" dirty="0">
                <a:latin typeface="+mn-lt"/>
                <a:sym typeface="Wingdings 2" pitchFamily="18" charset="2"/>
              </a:rPr>
              <a:t>     Meskó Zoltán </a:t>
            </a:r>
            <a:r>
              <a:rPr kumimoji="1" lang="hu-HU" dirty="0">
                <a:latin typeface="+mn-lt"/>
                <a:sym typeface="Symbol" pitchFamily="18" charset="2"/>
              </a:rPr>
              <a:t></a:t>
            </a:r>
            <a:r>
              <a:rPr lang="hu-HU" dirty="0">
                <a:latin typeface="+mn-lt"/>
                <a:sym typeface="Wingdings 2" pitchFamily="18" charset="2"/>
              </a:rPr>
              <a:t> horogkereszt és zöld ing</a:t>
            </a:r>
          </a:p>
          <a:p>
            <a:endParaRPr lang="en-US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9995" y="3980263"/>
            <a:ext cx="2771800" cy="207343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0" y="63500"/>
            <a:ext cx="9144000" cy="64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hu-HU" sz="4400" b="1" dirty="0">
                <a:latin typeface="+mj-lt"/>
              </a:rPr>
              <a:t>A kormánypárt válsága</a:t>
            </a:r>
          </a:p>
        </p:txBody>
      </p:sp>
      <p:sp>
        <p:nvSpPr>
          <p:cNvPr id="45062" name="Text Box 6"/>
          <p:cNvSpPr txBox="1">
            <a:spLocks noChangeArrowheads="1"/>
          </p:cNvSpPr>
          <p:nvPr/>
        </p:nvSpPr>
        <p:spPr bwMode="auto">
          <a:xfrm>
            <a:off x="0" y="620713"/>
            <a:ext cx="9144000" cy="467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hu-HU" dirty="0">
                <a:latin typeface="+mn-lt"/>
              </a:rPr>
              <a:t>- Egységes Párt </a:t>
            </a:r>
            <a:r>
              <a:rPr kumimoji="1" lang="hu-HU" dirty="0">
                <a:latin typeface="+mn-lt"/>
                <a:sym typeface="Symbol" pitchFamily="18" charset="2"/>
              </a:rPr>
              <a:t> </a:t>
            </a:r>
            <a:r>
              <a:rPr lang="hu-HU" dirty="0">
                <a:latin typeface="+mn-lt"/>
              </a:rPr>
              <a:t>Szakadás:</a:t>
            </a:r>
            <a:r>
              <a:rPr kumimoji="1" lang="hu-HU" dirty="0">
                <a:latin typeface="+mn-lt"/>
                <a:sym typeface="Symbol" pitchFamily="18" charset="2"/>
              </a:rPr>
              <a:t> újjáalakul a Független Kisgazdapárt (1930)</a:t>
            </a:r>
            <a:endParaRPr lang="hu-HU" dirty="0">
              <a:latin typeface="+mn-lt"/>
            </a:endParaRPr>
          </a:p>
          <a:p>
            <a:pPr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dirty="0">
                <a:latin typeface="+mn-lt"/>
                <a:sym typeface="Symbol" pitchFamily="18" charset="2"/>
              </a:rPr>
              <a:t>		        Vezetői: </a:t>
            </a:r>
            <a:r>
              <a:rPr lang="hu-HU" dirty="0">
                <a:latin typeface="+mn-lt"/>
              </a:rPr>
              <a:t>Nagy Ferenc, Tildy Zoltán </a:t>
            </a:r>
          </a:p>
          <a:p>
            <a:pPr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dirty="0">
                <a:latin typeface="+mn-lt"/>
                <a:sym typeface="Symbol" pitchFamily="18" charset="2"/>
              </a:rPr>
              <a:t>     </a:t>
            </a:r>
            <a:r>
              <a:rPr kumimoji="1" lang="hu-HU" dirty="0">
                <a:latin typeface="+mn-lt"/>
                <a:sym typeface="Wingdings 2" pitchFamily="18" charset="2"/>
              </a:rPr>
              <a:t></a:t>
            </a:r>
            <a:r>
              <a:rPr kumimoji="1" lang="hu-HU" dirty="0">
                <a:latin typeface="+mn-lt"/>
                <a:sym typeface="Symbol" pitchFamily="18" charset="2"/>
              </a:rPr>
              <a:t> új program</a:t>
            </a:r>
          </a:p>
          <a:p>
            <a:pPr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dirty="0">
                <a:latin typeface="+mn-lt"/>
                <a:sym typeface="Symbol" pitchFamily="18" charset="2"/>
              </a:rPr>
              <a:t>	      </a:t>
            </a:r>
          </a:p>
          <a:p>
            <a:pPr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dirty="0">
                <a:latin typeface="+mn-lt"/>
                <a:sym typeface="Symbol" pitchFamily="18" charset="2"/>
              </a:rPr>
              <a:t>        </a:t>
            </a:r>
            <a:r>
              <a:rPr lang="hu-HU" dirty="0">
                <a:latin typeface="+mn-lt"/>
                <a:sym typeface="Wingdings 2" pitchFamily="18" charset="2"/>
              </a:rPr>
              <a:t></a:t>
            </a:r>
            <a:r>
              <a:rPr kumimoji="1" lang="hu-HU" dirty="0">
                <a:latin typeface="+mn-lt"/>
                <a:sym typeface="Symbol" pitchFamily="18" charset="2"/>
              </a:rPr>
              <a:t> politikai szabadságjogok biztosítása</a:t>
            </a:r>
          </a:p>
          <a:p>
            <a:pPr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dirty="0">
                <a:latin typeface="+mn-lt"/>
                <a:sym typeface="Symbol" pitchFamily="18" charset="2"/>
              </a:rPr>
              <a:t>        </a:t>
            </a:r>
            <a:r>
              <a:rPr lang="hu-HU" dirty="0">
                <a:latin typeface="+mn-lt"/>
                <a:sym typeface="Wingdings 2" pitchFamily="18" charset="2"/>
              </a:rPr>
              <a:t></a:t>
            </a:r>
            <a:r>
              <a:rPr kumimoji="1" lang="hu-HU" dirty="0">
                <a:latin typeface="+mn-lt"/>
                <a:sym typeface="Symbol" pitchFamily="18" charset="2"/>
              </a:rPr>
              <a:t> Titkos választás</a:t>
            </a:r>
          </a:p>
          <a:p>
            <a:pPr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dirty="0">
                <a:latin typeface="+mn-lt"/>
                <a:sym typeface="Symbol" pitchFamily="18" charset="2"/>
              </a:rPr>
              <a:t>        </a:t>
            </a:r>
            <a:r>
              <a:rPr lang="hu-HU" dirty="0">
                <a:latin typeface="+mn-lt"/>
                <a:sym typeface="Wingdings 2" pitchFamily="18" charset="2"/>
              </a:rPr>
              <a:t></a:t>
            </a:r>
            <a:r>
              <a:rPr kumimoji="1" lang="hu-HU" dirty="0">
                <a:latin typeface="+mn-lt"/>
                <a:sym typeface="Symbol" pitchFamily="18" charset="2"/>
              </a:rPr>
              <a:t> Nagybirtok egy részének felosztása</a:t>
            </a:r>
          </a:p>
          <a:p>
            <a:pPr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hu-HU" dirty="0">
                <a:latin typeface="+mn-lt"/>
                <a:sym typeface="Symbol" pitchFamily="18" charset="2"/>
              </a:rPr>
              <a:t>			</a:t>
            </a:r>
            <a:endParaRPr kumimoji="1" lang="hu-HU" dirty="0">
              <a:latin typeface="+mn-lt"/>
              <a:sym typeface="Symbol" pitchFamily="18" charset="2"/>
            </a:endParaRPr>
          </a:p>
          <a:p>
            <a:pPr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dirty="0">
                <a:latin typeface="+mn-lt"/>
                <a:sym typeface="Symbol" pitchFamily="18" charset="2"/>
              </a:rPr>
              <a:t>	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Text Box 4"/>
          <p:cNvSpPr txBox="1">
            <a:spLocks noChangeArrowheads="1"/>
          </p:cNvSpPr>
          <p:nvPr/>
        </p:nvSpPr>
        <p:spPr bwMode="auto">
          <a:xfrm>
            <a:off x="5701244" y="260648"/>
            <a:ext cx="3851275" cy="1189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hu-HU" sz="4400" b="1" dirty="0">
                <a:latin typeface="+mn-lt"/>
              </a:rPr>
              <a:t>A kormány intézkedései</a:t>
            </a:r>
          </a:p>
        </p:txBody>
      </p:sp>
      <p:sp>
        <p:nvSpPr>
          <p:cNvPr id="33797" name="Text Box 5"/>
          <p:cNvSpPr txBox="1">
            <a:spLocks noChangeArrowheads="1"/>
          </p:cNvSpPr>
          <p:nvPr/>
        </p:nvSpPr>
        <p:spPr bwMode="auto">
          <a:xfrm>
            <a:off x="0" y="-27384"/>
            <a:ext cx="9144000" cy="7331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lang="hu-HU" b="1" dirty="0">
                <a:latin typeface="+mn-lt"/>
              </a:rPr>
              <a:t> </a:t>
            </a:r>
            <a:r>
              <a:rPr lang="hu-HU" dirty="0">
                <a:latin typeface="+mn-lt"/>
              </a:rPr>
              <a:t>A rendszer alapjain nem változtat</a:t>
            </a:r>
          </a:p>
          <a:p>
            <a:pPr>
              <a:lnSpc>
                <a:spcPct val="11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dirty="0">
                <a:latin typeface="+mn-lt"/>
                <a:sym typeface="Symbol" pitchFamily="18" charset="2"/>
              </a:rPr>
              <a:t>	      </a:t>
            </a:r>
            <a:endParaRPr lang="hu-HU" dirty="0">
              <a:latin typeface="+mn-lt"/>
            </a:endParaRPr>
          </a:p>
          <a:p>
            <a:pPr lvl="2">
              <a:lnSpc>
                <a:spcPct val="11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hu-HU" dirty="0">
                <a:latin typeface="+mn-lt"/>
                <a:sym typeface="Wingdings 2" pitchFamily="18" charset="2"/>
              </a:rPr>
              <a:t> Adó </a:t>
            </a:r>
            <a:r>
              <a:rPr lang="hu-HU" dirty="0">
                <a:latin typeface="+mn-lt"/>
                <a:sym typeface="Symbol" pitchFamily="18" charset="2"/>
              </a:rPr>
              <a:t></a:t>
            </a:r>
            <a:endParaRPr lang="hu-HU" dirty="0">
              <a:latin typeface="+mn-lt"/>
              <a:sym typeface="Wingdings 2" pitchFamily="18" charset="2"/>
            </a:endParaRPr>
          </a:p>
          <a:p>
            <a:pPr lvl="2"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hu-HU" dirty="0">
                <a:latin typeface="+mn-lt"/>
                <a:sym typeface="Wingdings 2" pitchFamily="18" charset="2"/>
              </a:rPr>
              <a:t> Költségvetés </a:t>
            </a:r>
            <a:r>
              <a:rPr kumimoji="1" lang="hu-HU" dirty="0">
                <a:latin typeface="+mn-lt"/>
                <a:sym typeface="Symbol" pitchFamily="18" charset="2"/>
              </a:rPr>
              <a:t></a:t>
            </a:r>
            <a:endParaRPr lang="hu-HU" dirty="0">
              <a:latin typeface="+mn-lt"/>
              <a:sym typeface="Wingdings 2" pitchFamily="18" charset="2"/>
            </a:endParaRPr>
          </a:p>
          <a:p>
            <a:pPr lvl="2">
              <a:lnSpc>
                <a:spcPct val="11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hu-HU" dirty="0">
                <a:latin typeface="+mn-lt"/>
                <a:sym typeface="Wingdings 2" pitchFamily="18" charset="2"/>
              </a:rPr>
              <a:t> mg. export támogatás érdekében</a:t>
            </a:r>
          </a:p>
          <a:p>
            <a:pPr lvl="2">
              <a:lnSpc>
                <a:spcPct val="11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dirty="0">
                <a:latin typeface="+mn-lt"/>
                <a:sym typeface="Symbol" pitchFamily="18" charset="2"/>
              </a:rPr>
              <a:t>	        </a:t>
            </a:r>
            <a:endParaRPr lang="hu-HU" dirty="0">
              <a:latin typeface="+mn-lt"/>
            </a:endParaRPr>
          </a:p>
          <a:p>
            <a:pPr>
              <a:lnSpc>
                <a:spcPct val="110000"/>
              </a:lnSpc>
              <a:spcBef>
                <a:spcPct val="20000"/>
              </a:spcBef>
            </a:pPr>
            <a:r>
              <a:rPr lang="hu-HU" dirty="0">
                <a:latin typeface="+mn-lt"/>
                <a:sym typeface="Wingdings 2" pitchFamily="18" charset="2"/>
              </a:rPr>
              <a:t>    kereskedelmi egyezmények </a:t>
            </a:r>
            <a:r>
              <a:rPr lang="hu-HU" dirty="0" err="1">
                <a:latin typeface="+mn-lt"/>
                <a:sym typeface="Wingdings 2" pitchFamily="18" charset="2"/>
              </a:rPr>
              <a:t>Olaszo</a:t>
            </a:r>
            <a:r>
              <a:rPr lang="hu-HU" dirty="0">
                <a:latin typeface="+mn-lt"/>
                <a:sym typeface="Wingdings 2" pitchFamily="18" charset="2"/>
              </a:rPr>
              <a:t>., Ausztria, </a:t>
            </a:r>
            <a:r>
              <a:rPr lang="hu-HU" dirty="0" err="1">
                <a:latin typeface="+mn-lt"/>
                <a:sym typeface="Wingdings 2" pitchFamily="18" charset="2"/>
              </a:rPr>
              <a:t>Németo</a:t>
            </a:r>
            <a:r>
              <a:rPr lang="hu-HU" dirty="0">
                <a:latin typeface="+mn-lt"/>
                <a:sym typeface="Wingdings 2" pitchFamily="18" charset="2"/>
              </a:rPr>
              <a:t>.</a:t>
            </a:r>
            <a:endParaRPr lang="hu-HU" dirty="0">
              <a:latin typeface="+mn-lt"/>
            </a:endParaRPr>
          </a:p>
          <a:p>
            <a:pPr>
              <a:lnSpc>
                <a:spcPct val="120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lang="hu-HU" dirty="0">
                <a:latin typeface="+mn-lt"/>
              </a:rPr>
              <a:t> Megbomlik a Bethlent támogató stabil szövetség</a:t>
            </a:r>
          </a:p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hu-HU" dirty="0">
                <a:latin typeface="+mn-lt"/>
              </a:rPr>
              <a:t>	 </a:t>
            </a:r>
            <a:r>
              <a:rPr lang="hu-HU" dirty="0">
                <a:latin typeface="+mn-lt"/>
                <a:sym typeface="Wingdings 2" pitchFamily="18" charset="2"/>
              </a:rPr>
              <a:t></a:t>
            </a:r>
            <a:r>
              <a:rPr lang="hu-HU" dirty="0">
                <a:latin typeface="+mn-lt"/>
              </a:rPr>
              <a:t> finánctőke: mérsékelt földreform, belső piac szélesítése</a:t>
            </a:r>
          </a:p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hu-HU" dirty="0">
                <a:latin typeface="+mn-lt"/>
              </a:rPr>
              <a:t>	 </a:t>
            </a:r>
            <a:r>
              <a:rPr lang="hu-HU" dirty="0">
                <a:latin typeface="+mn-lt"/>
                <a:sym typeface="Wingdings 2" pitchFamily="18" charset="2"/>
              </a:rPr>
              <a:t></a:t>
            </a:r>
            <a:r>
              <a:rPr lang="hu-HU" dirty="0">
                <a:latin typeface="+mn-lt"/>
              </a:rPr>
              <a:t> nagybirtok: a finánctőke nagy befolyását teszi felelőssé</a:t>
            </a:r>
          </a:p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hu-HU" dirty="0">
                <a:latin typeface="+mn-lt"/>
              </a:rPr>
              <a:t>	 </a:t>
            </a:r>
            <a:r>
              <a:rPr lang="hu-HU" dirty="0">
                <a:latin typeface="+mn-lt"/>
                <a:sym typeface="Wingdings 2" pitchFamily="18" charset="2"/>
              </a:rPr>
              <a:t></a:t>
            </a:r>
            <a:r>
              <a:rPr lang="hu-HU" dirty="0">
                <a:latin typeface="+mn-lt"/>
              </a:rPr>
              <a:t> középparasztság: 1930 FKGP (</a:t>
            </a:r>
            <a:r>
              <a:rPr lang="hu-HU" dirty="0" err="1">
                <a:latin typeface="+mn-lt"/>
              </a:rPr>
              <a:t>Eckhardt</a:t>
            </a:r>
            <a:r>
              <a:rPr lang="hu-HU" dirty="0">
                <a:latin typeface="+mn-lt"/>
              </a:rPr>
              <a:t> Tibor)</a:t>
            </a:r>
          </a:p>
          <a:p>
            <a:pPr>
              <a:lnSpc>
                <a:spcPct val="110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lang="hu-HU" dirty="0">
                <a:latin typeface="+mn-lt"/>
              </a:rPr>
              <a:t> A hitelválság – bankzárlat </a:t>
            </a:r>
            <a:r>
              <a:rPr kumimoji="1" lang="hu-HU" dirty="0">
                <a:latin typeface="+mn-lt"/>
                <a:sym typeface="Symbol" pitchFamily="18" charset="2"/>
              </a:rPr>
              <a:t></a:t>
            </a:r>
            <a:r>
              <a:rPr lang="hu-HU" dirty="0">
                <a:latin typeface="+mn-lt"/>
              </a:rPr>
              <a:t> </a:t>
            </a:r>
            <a:r>
              <a:rPr kumimoji="1" lang="hu-HU" dirty="0">
                <a:latin typeface="+mn-lt"/>
                <a:sym typeface="Symbol" pitchFamily="18" charset="2"/>
              </a:rPr>
              <a:t>átmeneti eredmények</a:t>
            </a:r>
            <a:endParaRPr lang="hu-HU" dirty="0">
              <a:latin typeface="+mn-lt"/>
            </a:endParaRPr>
          </a:p>
          <a:p>
            <a:pPr>
              <a:lnSpc>
                <a:spcPct val="11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dirty="0">
                <a:latin typeface="+mn-lt"/>
                <a:sym typeface="Symbol" pitchFamily="18" charset="2"/>
              </a:rPr>
              <a:t>		   </a:t>
            </a:r>
          </a:p>
          <a:p>
            <a:pPr>
              <a:lnSpc>
                <a:spcPct val="11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dirty="0">
                <a:latin typeface="+mn-lt"/>
                <a:sym typeface="Symbol" pitchFamily="18" charset="2"/>
              </a:rPr>
              <a:t>        népszerűségvesztés </a:t>
            </a:r>
            <a:r>
              <a:rPr lang="hu-HU" dirty="0">
                <a:latin typeface="+mn-lt"/>
              </a:rPr>
              <a:t> </a:t>
            </a:r>
            <a:r>
              <a:rPr lang="hu-HU" b="1" dirty="0">
                <a:latin typeface="+mn-lt"/>
              </a:rPr>
              <a:t>a Bethlen kormány lemond (1931 aug.)</a:t>
            </a:r>
            <a:r>
              <a:rPr lang="hu-HU" dirty="0">
                <a:latin typeface="+mn-lt"/>
              </a:rPr>
              <a:t>	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ext Box 2"/>
          <p:cNvSpPr txBox="1">
            <a:spLocks noChangeArrowheads="1"/>
          </p:cNvSpPr>
          <p:nvPr/>
        </p:nvSpPr>
        <p:spPr bwMode="auto">
          <a:xfrm>
            <a:off x="0" y="660400"/>
            <a:ext cx="9144000" cy="61198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lang="hu-HU" b="1" dirty="0">
                <a:latin typeface="+mj-lt"/>
              </a:rPr>
              <a:t> </a:t>
            </a:r>
            <a:r>
              <a:rPr lang="hu-HU" dirty="0">
                <a:latin typeface="+mj-lt"/>
              </a:rPr>
              <a:t>1931. aug. 24. gr. Károlyi Gyula lett a miniszterelnök (1931-32)</a:t>
            </a:r>
          </a:p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hu-HU" dirty="0">
                <a:latin typeface="+mj-lt"/>
              </a:rPr>
              <a:t>       </a:t>
            </a:r>
            <a:r>
              <a:rPr lang="hu-HU" dirty="0">
                <a:latin typeface="+mj-lt"/>
                <a:sym typeface="Wingdings 2" pitchFamily="18" charset="2"/>
              </a:rPr>
              <a:t></a:t>
            </a:r>
            <a:r>
              <a:rPr lang="hu-HU" dirty="0">
                <a:latin typeface="+mj-lt"/>
              </a:rPr>
              <a:t> takarékossági intézkedés (fizetés csökken, adó nő)</a:t>
            </a:r>
          </a:p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hu-HU" dirty="0">
                <a:latin typeface="+mj-lt"/>
              </a:rPr>
              <a:t>       </a:t>
            </a:r>
            <a:r>
              <a:rPr lang="hu-HU" dirty="0">
                <a:latin typeface="+mj-lt"/>
                <a:sym typeface="Wingdings 2" pitchFamily="18" charset="2"/>
              </a:rPr>
              <a:t></a:t>
            </a:r>
            <a:r>
              <a:rPr lang="hu-HU" dirty="0">
                <a:latin typeface="+mj-lt"/>
              </a:rPr>
              <a:t> hitelek szerezése</a:t>
            </a:r>
          </a:p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hu-HU" dirty="0">
                <a:latin typeface="+mj-lt"/>
              </a:rPr>
              <a:t>       </a:t>
            </a:r>
            <a:r>
              <a:rPr lang="hu-HU" dirty="0">
                <a:latin typeface="+mj-lt"/>
                <a:sym typeface="Wingdings 2" pitchFamily="18" charset="2"/>
              </a:rPr>
              <a:t></a:t>
            </a:r>
            <a:r>
              <a:rPr lang="hu-HU" dirty="0">
                <a:latin typeface="+mj-lt"/>
              </a:rPr>
              <a:t> 1931 bevezeti a statáriumot (kivételes állapot, rögtönítélő bíróságok)</a:t>
            </a:r>
          </a:p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hu-HU" dirty="0">
                <a:latin typeface="+mj-lt"/>
                <a:sym typeface="Symbol" pitchFamily="18" charset="2"/>
              </a:rPr>
              <a:t>			        </a:t>
            </a:r>
            <a:endParaRPr lang="hu-HU" dirty="0">
              <a:latin typeface="+mj-lt"/>
            </a:endParaRPr>
          </a:p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hu-HU" dirty="0">
                <a:latin typeface="+mj-lt"/>
              </a:rPr>
              <a:t>		    (1931 szept. 13. Biatorbágy)</a:t>
            </a:r>
          </a:p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hu-HU" dirty="0">
                <a:latin typeface="+mj-lt"/>
                <a:sym typeface="Wingdings 2" pitchFamily="18" charset="2"/>
              </a:rPr>
              <a:t>       </a:t>
            </a:r>
            <a:r>
              <a:rPr lang="hu-HU" dirty="0">
                <a:latin typeface="+mj-lt"/>
              </a:rPr>
              <a:t> korlátozza a gyülekezési jogot</a:t>
            </a:r>
          </a:p>
          <a:p>
            <a:pPr>
              <a:lnSpc>
                <a:spcPct val="120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lang="hu-HU" dirty="0">
                <a:latin typeface="+mj-lt"/>
              </a:rPr>
              <a:t> Az új, felnövekvő generáció nem kap munkát </a:t>
            </a:r>
          </a:p>
          <a:p>
            <a:pPr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dirty="0">
                <a:latin typeface="+mj-lt"/>
                <a:sym typeface="Symbol" pitchFamily="18" charset="2"/>
              </a:rPr>
              <a:t>			</a:t>
            </a:r>
            <a:endParaRPr lang="hu-HU" dirty="0">
              <a:latin typeface="+mj-lt"/>
            </a:endParaRPr>
          </a:p>
          <a:p>
            <a:pPr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hu-HU" dirty="0">
                <a:latin typeface="+mj-lt"/>
              </a:rPr>
              <a:t>       vevők a jobboldali radikális nézetekre </a:t>
            </a:r>
          </a:p>
          <a:p>
            <a:pPr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hu-HU" dirty="0">
                <a:latin typeface="+mj-lt"/>
              </a:rPr>
              <a:t>(faji alapokra helyezkedő, szélsőséges nacionalista mozgalom)</a:t>
            </a:r>
          </a:p>
        </p:txBody>
      </p:sp>
      <p:sp>
        <p:nvSpPr>
          <p:cNvPr id="63491" name="Text Box 3"/>
          <p:cNvSpPr txBox="1">
            <a:spLocks noChangeArrowheads="1"/>
          </p:cNvSpPr>
          <p:nvPr/>
        </p:nvSpPr>
        <p:spPr bwMode="auto">
          <a:xfrm>
            <a:off x="0" y="63500"/>
            <a:ext cx="9144000" cy="64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hu-HU" sz="4400" b="1" dirty="0">
                <a:latin typeface="+mj-lt"/>
              </a:rPr>
              <a:t>Gr. Károlyi Gyula a miniszterelnök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7" name="Picture 5" descr="Forrás: www.rev.hu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9109" y="4221088"/>
            <a:ext cx="4404891" cy="2630349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401" name="Picture 9" descr="matus1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925" y="115888"/>
            <a:ext cx="6048375" cy="398621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399" name="Text Box 7"/>
          <p:cNvSpPr txBox="1">
            <a:spLocks noChangeArrowheads="1"/>
          </p:cNvSpPr>
          <p:nvPr/>
        </p:nvSpPr>
        <p:spPr bwMode="auto">
          <a:xfrm>
            <a:off x="107950" y="5780088"/>
            <a:ext cx="46085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dirty="0">
                <a:latin typeface="+mn-lt"/>
              </a:rPr>
              <a:t>Matuska Szilveszter a bíróság előtt </a:t>
            </a:r>
          </a:p>
        </p:txBody>
      </p:sp>
      <p:sp>
        <p:nvSpPr>
          <p:cNvPr id="59404" name="Text Box 12"/>
          <p:cNvSpPr txBox="1">
            <a:spLocks noChangeArrowheads="1"/>
          </p:cNvSpPr>
          <p:nvPr/>
        </p:nvSpPr>
        <p:spPr bwMode="auto">
          <a:xfrm>
            <a:off x="4211638" y="636588"/>
            <a:ext cx="4932362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hu-HU" dirty="0">
                <a:latin typeface="+mj-lt"/>
              </a:rPr>
              <a:t>1931. 09. 13-án éjszaka robbant fel a </a:t>
            </a:r>
            <a:r>
              <a:rPr lang="hu-HU" dirty="0" err="1">
                <a:latin typeface="+mj-lt"/>
              </a:rPr>
              <a:t>biatorbágyi</a:t>
            </a:r>
            <a:r>
              <a:rPr lang="hu-HU" dirty="0">
                <a:latin typeface="+mj-lt"/>
              </a:rPr>
              <a:t> viadukt, éppen amikor a Bécsbe tartó nemzetközi gyorsvonat áthaladt rajta. A szerelvény </a:t>
            </a:r>
            <a:r>
              <a:rPr lang="hu-HU" dirty="0" err="1">
                <a:latin typeface="+mj-lt"/>
              </a:rPr>
              <a:t>mozdo-nya</a:t>
            </a:r>
            <a:r>
              <a:rPr lang="hu-HU" dirty="0">
                <a:latin typeface="+mj-lt"/>
              </a:rPr>
              <a:t> és a tizenegy kocsi közül az első hat a mélybe zuhant, 22 ember meghalt, 17 súlyosan megsebesült.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36513" y="44450"/>
            <a:ext cx="9144000" cy="4260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25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lang="hu-HU" dirty="0">
                <a:latin typeface="+mn-lt"/>
              </a:rPr>
              <a:t> Faji alapú, szélsőséges nacionalista, jobboldali radikális mozgalmak</a:t>
            </a:r>
          </a:p>
          <a:p>
            <a:pPr>
              <a:lnSpc>
                <a:spcPct val="125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dirty="0">
                <a:latin typeface="+mn-lt"/>
                <a:sym typeface="Symbol" pitchFamily="18" charset="2"/>
              </a:rPr>
              <a:t>			</a:t>
            </a:r>
            <a:endParaRPr lang="hu-HU" dirty="0">
              <a:latin typeface="+mn-lt"/>
            </a:endParaRPr>
          </a:p>
          <a:p>
            <a:pPr>
              <a:lnSpc>
                <a:spcPct val="125000"/>
              </a:lnSpc>
              <a:spcBef>
                <a:spcPct val="20000"/>
              </a:spcBef>
            </a:pPr>
            <a:r>
              <a:rPr lang="hu-HU" dirty="0">
                <a:latin typeface="+mn-lt"/>
              </a:rPr>
              <a:t>         parasztság: kaszáskeresztes mozgalom</a:t>
            </a:r>
          </a:p>
          <a:p>
            <a:pPr>
              <a:lnSpc>
                <a:spcPct val="125000"/>
              </a:lnSpc>
              <a:spcBef>
                <a:spcPct val="20000"/>
              </a:spcBef>
            </a:pPr>
            <a:r>
              <a:rPr lang="hu-HU" dirty="0">
                <a:latin typeface="+mn-lt"/>
              </a:rPr>
              <a:t>         úri szélsőjobb: Gömbös Gyula (honvédelmi miniszter)</a:t>
            </a:r>
          </a:p>
          <a:p>
            <a:pPr>
              <a:lnSpc>
                <a:spcPct val="125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lang="hu-HU" dirty="0">
                <a:latin typeface="+mn-lt"/>
              </a:rPr>
              <a:t> 1932. szept. Bethlen felszólítja Károlyit a lemondásra</a:t>
            </a:r>
          </a:p>
          <a:p>
            <a:pPr>
              <a:lnSpc>
                <a:spcPct val="125000"/>
              </a:lnSpc>
              <a:spcBef>
                <a:spcPct val="20000"/>
              </a:spcBef>
            </a:pPr>
            <a:r>
              <a:rPr lang="hu-HU" dirty="0">
                <a:latin typeface="+mn-lt"/>
                <a:sym typeface="Wingdings 2" pitchFamily="18" charset="2"/>
              </a:rPr>
              <a:t>      </a:t>
            </a:r>
            <a:r>
              <a:rPr kumimoji="1" lang="hu-HU" dirty="0">
                <a:latin typeface="+mn-lt"/>
                <a:sym typeface="Symbol" pitchFamily="18" charset="2"/>
              </a:rPr>
              <a:t> új kihívás, új ember, új eszme kell</a:t>
            </a:r>
            <a:r>
              <a:rPr lang="hu-HU" dirty="0">
                <a:latin typeface="+mn-lt"/>
              </a:rPr>
              <a:t> </a:t>
            </a:r>
          </a:p>
          <a:p>
            <a:pPr>
              <a:lnSpc>
                <a:spcPct val="125000"/>
              </a:lnSpc>
              <a:spcBef>
                <a:spcPct val="20000"/>
              </a:spcBef>
            </a:pPr>
            <a:r>
              <a:rPr kumimoji="1" lang="hu-HU" dirty="0">
                <a:latin typeface="+mn-lt"/>
                <a:sym typeface="Symbol" pitchFamily="18" charset="2"/>
              </a:rPr>
              <a:t>			 </a:t>
            </a:r>
            <a:r>
              <a:rPr lang="hu-HU" dirty="0">
                <a:latin typeface="+mn-lt"/>
              </a:rPr>
              <a:t>			           </a:t>
            </a:r>
          </a:p>
          <a:p>
            <a:pPr>
              <a:lnSpc>
                <a:spcPct val="125000"/>
              </a:lnSpc>
              <a:spcBef>
                <a:spcPct val="20000"/>
              </a:spcBef>
            </a:pPr>
            <a:r>
              <a:rPr lang="hu-HU" dirty="0">
                <a:latin typeface="+mn-lt"/>
              </a:rPr>
              <a:t>Gömbös Gyula a „szegediek” képviselője </a:t>
            </a:r>
            <a:r>
              <a:rPr kumimoji="1" lang="hu-HU" dirty="0">
                <a:latin typeface="+mn-lt"/>
                <a:sym typeface="Symbol" pitchFamily="18" charset="2"/>
              </a:rPr>
              <a:t> </a:t>
            </a:r>
            <a:r>
              <a:rPr lang="hu-HU" dirty="0">
                <a:latin typeface="+mn-lt"/>
              </a:rPr>
              <a:t> </a:t>
            </a:r>
          </a:p>
        </p:txBody>
      </p:sp>
      <p:pic>
        <p:nvPicPr>
          <p:cNvPr id="43014" name="Picture 6"/>
          <p:cNvPicPr>
            <a:picLocks noGrp="1" noChangeAspect="1" noChangeArrowheads="1"/>
          </p:cNvPicPr>
          <p:nvPr>
            <p:ph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2711362"/>
            <a:ext cx="2390787" cy="4052182"/>
          </a:xfrm>
          <a:noFill/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30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30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30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30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/>
          </p:nvPr>
        </p:nvSpPr>
        <p:spPr>
          <a:xfrm>
            <a:off x="685800" y="2492896"/>
            <a:ext cx="7772400" cy="115212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hu-HU" sz="5500" dirty="0"/>
              <a:t>Köszönöm a figyelmet!</a:t>
            </a:r>
          </a:p>
        </p:txBody>
      </p:sp>
    </p:spTree>
    <p:extLst>
      <p:ext uri="{BB962C8B-B14F-4D97-AF65-F5344CB8AC3E}">
        <p14:creationId xmlns:p14="http://schemas.microsoft.com/office/powerpoint/2010/main" val="7367116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é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712</Words>
  <Application>Microsoft Office PowerPoint</Application>
  <PresentationFormat>Diavetítés a képernyőre (4:3 oldalarány)</PresentationFormat>
  <Paragraphs>111</Paragraphs>
  <Slides>13</Slides>
  <Notes>12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6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13</vt:i4>
      </vt:variant>
    </vt:vector>
  </HeadingPairs>
  <TitlesOfParts>
    <vt:vector size="20" baseType="lpstr">
      <vt:lpstr>Arial</vt:lpstr>
      <vt:lpstr>Calibri</vt:lpstr>
      <vt:lpstr>Symbol</vt:lpstr>
      <vt:lpstr>Times New Roman</vt:lpstr>
      <vt:lpstr>Wingdings</vt:lpstr>
      <vt:lpstr>Wingdings 2</vt:lpstr>
      <vt:lpstr>Office-téma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bemutató</dc:title>
  <dc:creator>OS</dc:creator>
  <cp:lastModifiedBy>Oláh Sándor</cp:lastModifiedBy>
  <cp:revision>40</cp:revision>
  <cp:lastPrinted>1601-01-01T00:00:00Z</cp:lastPrinted>
  <dcterms:created xsi:type="dcterms:W3CDTF">1601-01-01T00:00:00Z</dcterms:created>
  <dcterms:modified xsi:type="dcterms:W3CDTF">2024-04-08T07:35:17Z</dcterms:modified>
</cp:coreProperties>
</file>