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ppt/charts/chart4.xml" ContentType="application/vnd.openxmlformats-officedocument.drawingml.chart+xml"/>
  <Override PartName="/ppt/drawings/drawing3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8" r:id="rId11"/>
    <p:sldId id="267" r:id="rId12"/>
    <p:sldId id="266" r:id="rId13"/>
    <p:sldId id="257" r:id="rId14"/>
    <p:sldId id="269" r:id="rId15"/>
    <p:sldId id="270" r:id="rId16"/>
    <p:sldId id="271" r:id="rId17"/>
    <p:sldId id="279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122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SJE_2016-2017\DMSV_SZARKA\Budapest001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D:\SJE_2016-2017\DMSV_SZARKA\Budapest001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D:\SJE_2016-2017\DMSV_SZARKA\Budapest001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D:\SJE_2016-2017\DMSV_SZARKA\Budapest00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3000"/>
            </a:pPr>
            <a:r>
              <a:rPr lang="sk-SK" sz="3000"/>
              <a:t>Budapest lakosságának növekedése</a:t>
            </a:r>
            <a:endParaRPr lang="en-US" sz="3000"/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Munka1!$B$1:$B$2</c:f>
              <c:strCache>
                <c:ptCount val="1"/>
                <c:pt idx="0">
                  <c:v>y 151 016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00B050"/>
              </a:solidFill>
            </c:spPr>
            <c:extLst>
              <c:ext xmlns:c16="http://schemas.microsoft.com/office/drawing/2014/chart" uri="{C3380CC4-5D6E-409C-BE32-E72D297353CC}">
                <c16:uniqueId val="{00000001-11C3-4528-9CF9-7AF65BAF5D0A}"/>
              </c:ext>
            </c:extLst>
          </c:dPt>
          <c:dPt>
            <c:idx val="1"/>
            <c:invertIfNegative val="0"/>
            <c:bubble3D val="0"/>
            <c:spPr>
              <a:solidFill>
                <a:srgbClr val="00B050"/>
              </a:solidFill>
            </c:spPr>
            <c:extLst>
              <c:ext xmlns:c16="http://schemas.microsoft.com/office/drawing/2014/chart" uri="{C3380CC4-5D6E-409C-BE32-E72D297353CC}">
                <c16:uniqueId val="{00000003-11C3-4528-9CF9-7AF65BAF5D0A}"/>
              </c:ext>
            </c:extLst>
          </c:dPt>
          <c:dPt>
            <c:idx val="2"/>
            <c:invertIfNegative val="0"/>
            <c:bubble3D val="0"/>
            <c:spPr>
              <a:solidFill>
                <a:srgbClr val="00B050"/>
              </a:solidFill>
            </c:spPr>
            <c:extLst>
              <c:ext xmlns:c16="http://schemas.microsoft.com/office/drawing/2014/chart" uri="{C3380CC4-5D6E-409C-BE32-E72D297353CC}">
                <c16:uniqueId val="{00000005-11C3-4528-9CF9-7AF65BAF5D0A}"/>
              </c:ext>
            </c:extLst>
          </c:dPt>
          <c:dPt>
            <c:idx val="3"/>
            <c:invertIfNegative val="0"/>
            <c:bubble3D val="0"/>
            <c:spPr>
              <a:solidFill>
                <a:srgbClr val="FFFF00"/>
              </a:solidFill>
            </c:spPr>
            <c:extLst>
              <c:ext xmlns:c16="http://schemas.microsoft.com/office/drawing/2014/chart" uri="{C3380CC4-5D6E-409C-BE32-E72D297353CC}">
                <c16:uniqueId val="{00000007-11C3-4528-9CF9-7AF65BAF5D0A}"/>
              </c:ext>
            </c:extLst>
          </c:dPt>
          <c:cat>
            <c:numRef>
              <c:f>Munka1!$A$2:$A$11</c:f>
              <c:numCache>
                <c:formatCode>General</c:formatCode>
                <c:ptCount val="10"/>
                <c:pt idx="0">
                  <c:v>1848</c:v>
                </c:pt>
                <c:pt idx="1">
                  <c:v>1851</c:v>
                </c:pt>
                <c:pt idx="2">
                  <c:v>1869</c:v>
                </c:pt>
                <c:pt idx="3">
                  <c:v>1873</c:v>
                </c:pt>
                <c:pt idx="4">
                  <c:v>1881</c:v>
                </c:pt>
                <c:pt idx="5">
                  <c:v>1886</c:v>
                </c:pt>
                <c:pt idx="6">
                  <c:v>1891</c:v>
                </c:pt>
                <c:pt idx="7">
                  <c:v>1900</c:v>
                </c:pt>
                <c:pt idx="8">
                  <c:v>1910</c:v>
                </c:pt>
                <c:pt idx="9">
                  <c:v>1920</c:v>
                </c:pt>
              </c:numCache>
            </c:numRef>
          </c:cat>
          <c:val>
            <c:numRef>
              <c:f>Munka1!$B$3:$B$11</c:f>
              <c:numCache>
                <c:formatCode>#\ ##0</c:formatCode>
                <c:ptCount val="9"/>
                <c:pt idx="0">
                  <c:v>178062</c:v>
                </c:pt>
                <c:pt idx="1">
                  <c:v>280349</c:v>
                </c:pt>
                <c:pt idx="2">
                  <c:v>296867</c:v>
                </c:pt>
                <c:pt idx="3">
                  <c:v>370767</c:v>
                </c:pt>
                <c:pt idx="4">
                  <c:v>422557</c:v>
                </c:pt>
                <c:pt idx="5">
                  <c:v>506384</c:v>
                </c:pt>
                <c:pt idx="6">
                  <c:v>703448</c:v>
                </c:pt>
                <c:pt idx="7">
                  <c:v>880371</c:v>
                </c:pt>
                <c:pt idx="8">
                  <c:v>928996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1C3-4528-9CF9-7AF65BAF5D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9511040"/>
        <c:axId val="89512576"/>
      </c:barChart>
      <c:catAx>
        <c:axId val="895110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 b="1"/>
            </a:pPr>
            <a:endParaRPr lang="en-US"/>
          </a:p>
        </c:txPr>
        <c:crossAx val="89512576"/>
        <c:crosses val="autoZero"/>
        <c:auto val="1"/>
        <c:lblAlgn val="ctr"/>
        <c:lblOffset val="100"/>
        <c:noMultiLvlLbl val="0"/>
      </c:catAx>
      <c:valAx>
        <c:axId val="89512576"/>
        <c:scaling>
          <c:orientation val="minMax"/>
        </c:scaling>
        <c:delete val="0"/>
        <c:axPos val="l"/>
        <c:majorGridlines/>
        <c:numFmt formatCode="#\ ##0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8951104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Munka2!$A$2:$A$5</c:f>
              <c:strCache>
                <c:ptCount val="4"/>
                <c:pt idx="0">
                  <c:v>magyar</c:v>
                </c:pt>
                <c:pt idx="1">
                  <c:v>német</c:v>
                </c:pt>
                <c:pt idx="2">
                  <c:v>szlovák</c:v>
                </c:pt>
                <c:pt idx="3">
                  <c:v>egyéb</c:v>
                </c:pt>
              </c:strCache>
            </c:strRef>
          </c:cat>
          <c:val>
            <c:numRef>
              <c:f>Munka2!$B$2:$B$5</c:f>
              <c:numCache>
                <c:formatCode>#\ ##0</c:formatCode>
                <c:ptCount val="4"/>
                <c:pt idx="0">
                  <c:v>65171</c:v>
                </c:pt>
                <c:pt idx="1">
                  <c:v>100427</c:v>
                </c:pt>
                <c:pt idx="2">
                  <c:v>8903</c:v>
                </c:pt>
                <c:pt idx="3" formatCode="General">
                  <c:v>3560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CB6-4406-97A3-D881D1C3E3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  <c:txPr>
        <a:bodyPr/>
        <a:lstStyle/>
        <a:p>
          <a:pPr>
            <a:defRPr sz="20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Munka2!$A$2:$A$5</c:f>
              <c:strCache>
                <c:ptCount val="4"/>
                <c:pt idx="0">
                  <c:v>magyar</c:v>
                </c:pt>
                <c:pt idx="1">
                  <c:v>német</c:v>
                </c:pt>
                <c:pt idx="2">
                  <c:v>szlovák</c:v>
                </c:pt>
                <c:pt idx="3">
                  <c:v>egyéb</c:v>
                </c:pt>
              </c:strCache>
            </c:strRef>
          </c:cat>
          <c:val>
            <c:numRef>
              <c:f>Munka2!$C$2:$C$5</c:f>
              <c:numCache>
                <c:formatCode>#\ ##0</c:formatCode>
                <c:ptCount val="4"/>
                <c:pt idx="0">
                  <c:v>201776</c:v>
                </c:pt>
                <c:pt idx="1">
                  <c:v>122155</c:v>
                </c:pt>
                <c:pt idx="2">
                  <c:v>21871</c:v>
                </c:pt>
                <c:pt idx="3" formatCode="General">
                  <c:v>9880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40-404D-A139-0B5AAAD9A7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  <c:txPr>
        <a:bodyPr/>
        <a:lstStyle/>
        <a:p>
          <a:pPr>
            <a:defRPr sz="20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9687211809347291E-2"/>
          <c:y val="8.9824722135725135E-2"/>
          <c:w val="0.75493362074493986"/>
          <c:h val="0.85264352474138239"/>
        </c:manualLayout>
      </c:layout>
      <c:pie3DChart>
        <c:varyColors val="1"/>
        <c:ser>
          <c:idx val="0"/>
          <c:order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Munka2!$A$2:$A$5</c:f>
              <c:strCache>
                <c:ptCount val="4"/>
                <c:pt idx="0">
                  <c:v>magyar</c:v>
                </c:pt>
                <c:pt idx="1">
                  <c:v>német</c:v>
                </c:pt>
                <c:pt idx="2">
                  <c:v>szlovák</c:v>
                </c:pt>
                <c:pt idx="3">
                  <c:v>egyéb</c:v>
                </c:pt>
              </c:strCache>
            </c:strRef>
          </c:cat>
          <c:val>
            <c:numRef>
              <c:f>Munka2!$F$2:$F$5</c:f>
              <c:numCache>
                <c:formatCode>#\ ##0</c:formatCode>
                <c:ptCount val="4"/>
                <c:pt idx="0">
                  <c:v>756070</c:v>
                </c:pt>
                <c:pt idx="1">
                  <c:v>78882</c:v>
                </c:pt>
                <c:pt idx="2">
                  <c:v>20359</c:v>
                </c:pt>
                <c:pt idx="3">
                  <c:v>25060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994-40C7-83D0-9D87A75D19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  <c:txPr>
        <a:bodyPr/>
        <a:lstStyle/>
        <a:p>
          <a:pPr rtl="0">
            <a:defRPr sz="20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0.54237</cdr:x>
      <cdr:y>0.79167</cdr:y>
    </cdr:from>
    <cdr:to>
      <cdr:x>1</cdr:x>
      <cdr:y>1</cdr:y>
    </cdr:to>
    <cdr:sp macro="" textlink="">
      <cdr:nvSpPr>
        <cdr:cNvPr id="2" name="Szövegdoboz 1"/>
        <cdr:cNvSpPr txBox="1"/>
      </cdr:nvSpPr>
      <cdr:spPr>
        <a:xfrm xmlns:a="http://schemas.openxmlformats.org/drawingml/2006/main">
          <a:off x="4608513" y="4104456"/>
          <a:ext cx="3888431" cy="10801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hu-HU" sz="3000" b="1" i="1" dirty="0"/>
            <a:t>Pest </a:t>
          </a:r>
          <a:r>
            <a:rPr lang="hu-HU" sz="3000" b="1" i="1" dirty="0" smtClean="0"/>
            <a:t>– Buda 1850-ben</a:t>
          </a:r>
        </a:p>
        <a:p xmlns:a="http://schemas.openxmlformats.org/drawingml/2006/main">
          <a:pPr algn="ctr"/>
          <a:r>
            <a:rPr lang="sk-SK" sz="3000" b="1" i="1" dirty="0" smtClean="0"/>
            <a:t>Összlakosság: 178 062</a:t>
          </a:r>
        </a:p>
        <a:p xmlns:a="http://schemas.openxmlformats.org/drawingml/2006/main">
          <a:pPr algn="ctr"/>
          <a:endParaRPr lang="hu-HU" sz="3000" b="1" i="1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0.52419</cdr:x>
      <cdr:y>0.81424</cdr:y>
    </cdr:from>
    <cdr:to>
      <cdr:x>0.99375</cdr:x>
      <cdr:y>1</cdr:y>
    </cdr:to>
    <cdr:sp macro="" textlink="">
      <cdr:nvSpPr>
        <cdr:cNvPr id="2" name="Szövegdoboz 1"/>
        <cdr:cNvSpPr txBox="1"/>
      </cdr:nvSpPr>
      <cdr:spPr>
        <a:xfrm xmlns:a="http://schemas.openxmlformats.org/drawingml/2006/main">
          <a:off x="4680521" y="4456016"/>
          <a:ext cx="4192666" cy="101659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hu-HU" sz="3000" b="1" i="1" dirty="0"/>
            <a:t>Budapest </a:t>
          </a:r>
          <a:r>
            <a:rPr lang="hu-HU" sz="3000" b="1" i="1" dirty="0" smtClean="0"/>
            <a:t>1880-ban</a:t>
          </a:r>
          <a:endParaRPr lang="hu-HU" sz="3000" b="1" i="1" dirty="0"/>
        </a:p>
        <a:p xmlns:a="http://schemas.openxmlformats.org/drawingml/2006/main">
          <a:pPr algn="ctr"/>
          <a:r>
            <a:rPr lang="hu-HU" sz="3000" b="1" i="1" dirty="0"/>
            <a:t>Összlakosság: 355 682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0.52543</cdr:x>
      <cdr:y>0.80282</cdr:y>
    </cdr:from>
    <cdr:to>
      <cdr:x>1</cdr:x>
      <cdr:y>1</cdr:y>
    </cdr:to>
    <cdr:sp macro="" textlink="">
      <cdr:nvSpPr>
        <cdr:cNvPr id="2" name="Szövegdoboz 1"/>
        <cdr:cNvSpPr txBox="1"/>
      </cdr:nvSpPr>
      <cdr:spPr>
        <a:xfrm xmlns:a="http://schemas.openxmlformats.org/drawingml/2006/main">
          <a:off x="4653683" y="4104456"/>
          <a:ext cx="4203301" cy="10081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hu-HU" sz="2800" b="1" i="1" dirty="0"/>
            <a:t>Budapest </a:t>
          </a:r>
          <a:r>
            <a:rPr lang="hu-HU" sz="2800" b="1" i="1" dirty="0" smtClean="0"/>
            <a:t>1910-ben</a:t>
          </a:r>
          <a:endParaRPr lang="hu-HU" sz="2800" b="1" i="1" dirty="0"/>
        </a:p>
        <a:p xmlns:a="http://schemas.openxmlformats.org/drawingml/2006/main">
          <a:pPr algn="ctr"/>
          <a:r>
            <a:rPr lang="hu-HU" sz="2800" b="1" i="1" dirty="0"/>
            <a:t>Összlakosság: 880 371</a:t>
          </a: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9D64B-0D9D-4948-A2FA-B3A85FEFDD3A}" type="datetimeFigureOut">
              <a:rPr lang="hu-HU" smtClean="0"/>
              <a:t>2018.12.02.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25509-7DDD-4213-ADB4-846B1496A01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62693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9D64B-0D9D-4948-A2FA-B3A85FEFDD3A}" type="datetimeFigureOut">
              <a:rPr lang="hu-HU" smtClean="0"/>
              <a:t>2018.12.02.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25509-7DDD-4213-ADB4-846B1496A01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954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9D64B-0D9D-4948-A2FA-B3A85FEFDD3A}" type="datetimeFigureOut">
              <a:rPr lang="hu-HU" smtClean="0"/>
              <a:t>2018.12.02.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25509-7DDD-4213-ADB4-846B1496A01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153077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9D64B-0D9D-4948-A2FA-B3A85FEFDD3A}" type="datetimeFigureOut">
              <a:rPr lang="hu-HU" smtClean="0"/>
              <a:t>2018.12.02.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25509-7DDD-4213-ADB4-846B1496A01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925087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9D64B-0D9D-4948-A2FA-B3A85FEFDD3A}" type="datetimeFigureOut">
              <a:rPr lang="hu-HU" smtClean="0"/>
              <a:t>2018.12.02.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25509-7DDD-4213-ADB4-846B1496A01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875200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9D64B-0D9D-4948-A2FA-B3A85FEFDD3A}" type="datetimeFigureOut">
              <a:rPr lang="hu-HU" smtClean="0"/>
              <a:t>2018.12.02.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25509-7DDD-4213-ADB4-846B1496A01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279740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9D64B-0D9D-4948-A2FA-B3A85FEFDD3A}" type="datetimeFigureOut">
              <a:rPr lang="hu-HU" smtClean="0"/>
              <a:t>2018.12.02.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25509-7DDD-4213-ADB4-846B1496A01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21861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9D64B-0D9D-4948-A2FA-B3A85FEFDD3A}" type="datetimeFigureOut">
              <a:rPr lang="hu-HU" smtClean="0"/>
              <a:t>2018.12.02.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25509-7DDD-4213-ADB4-846B1496A01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1647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9D64B-0D9D-4948-A2FA-B3A85FEFDD3A}" type="datetimeFigureOut">
              <a:rPr lang="hu-HU" smtClean="0"/>
              <a:t>2018.12.02.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25509-7DDD-4213-ADB4-846B1496A01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958642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9D64B-0D9D-4948-A2FA-B3A85FEFDD3A}" type="datetimeFigureOut">
              <a:rPr lang="hu-HU" smtClean="0"/>
              <a:t>2018.12.02.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25509-7DDD-4213-ADB4-846B1496A01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09921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9D64B-0D9D-4948-A2FA-B3A85FEFDD3A}" type="datetimeFigureOut">
              <a:rPr lang="hu-HU" smtClean="0"/>
              <a:t>2018.12.02.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25509-7DDD-4213-ADB4-846B1496A01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94358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59D64B-0D9D-4948-A2FA-B3A85FEFDD3A}" type="datetimeFigureOut">
              <a:rPr lang="hu-HU" smtClean="0"/>
              <a:t>2018.12.02.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925509-7DDD-4213-ADB4-846B1496A01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3744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udapesti.eoldal.hu/cikkek/tortenete.html" TargetMode="External"/><Relationship Id="rId2" Type="http://schemas.openxmlformats.org/officeDocument/2006/relationships/hyperlink" Target="http://tudasbazis.sulinet.hu/hu/tarsadalomtudomanyok/tortenelem/az-ujkor-1492-1914/tarsadalom-a-dualizmus-kori-magyarorszagon/a-fiatal-fovaros-a-gyorsan-epulo-budapest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facebook.com/groups/339696266160518/?fref=ts" TargetMode="External"/><Relationship Id="rId4" Type="http://schemas.openxmlformats.org/officeDocument/2006/relationships/hyperlink" Target="http://budapest.hu/Lapok/Fovaros/Budapest-tortenete.asp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0728"/>
            <a:ext cx="9144000" cy="5876544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755576" y="1196752"/>
            <a:ext cx="7772400" cy="4090400"/>
          </a:xfrm>
        </p:spPr>
        <p:txBody>
          <a:bodyPr>
            <a:noAutofit/>
          </a:bodyPr>
          <a:lstStyle/>
          <a:p>
            <a:r>
              <a:rPr lang="sk-SK" sz="600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63500" dir="2700000" algn="tl">
                    <a:srgbClr val="000000"/>
                  </a:outerShdw>
                </a:effectLst>
                <a:latin typeface="Impact" pitchFamily="34" charset="0"/>
              </a:rPr>
              <a:t>A fiatal főváros </a:t>
            </a:r>
            <a:r>
              <a:rPr lang="sk-SK" sz="400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63500" dir="2700000" algn="tl">
                    <a:srgbClr val="000000"/>
                  </a:outerShdw>
                </a:effectLst>
                <a:latin typeface="Impact" pitchFamily="34" charset="0"/>
              </a:rPr>
              <a:t> </a:t>
            </a:r>
            <a:br>
              <a:rPr lang="sk-SK" sz="400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63500" dir="2700000" algn="tl">
                    <a:srgbClr val="000000"/>
                  </a:outerShdw>
                </a:effectLst>
                <a:latin typeface="Impact" pitchFamily="34" charset="0"/>
              </a:rPr>
            </a:br>
            <a:r>
              <a:rPr lang="sk-SK" sz="400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63500" dir="2700000" algn="tl">
                    <a:srgbClr val="000000"/>
                  </a:outerShdw>
                </a:effectLst>
                <a:latin typeface="Impact" pitchFamily="34" charset="0"/>
              </a:rPr>
              <a:t>a gyorsan épülő Budapest</a:t>
            </a:r>
            <a:br>
              <a:rPr lang="sk-SK" sz="400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63500" dir="2700000" algn="tl">
                    <a:srgbClr val="000000"/>
                  </a:outerShdw>
                </a:effectLst>
                <a:latin typeface="Impact" pitchFamily="34" charset="0"/>
              </a:rPr>
            </a:br>
            <a:r>
              <a:rPr lang="sk-SK" sz="400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63500" dir="2700000" algn="tl">
                    <a:srgbClr val="000000"/>
                  </a:outerShdw>
                </a:effectLst>
                <a:latin typeface="Impact" pitchFamily="34" charset="0"/>
              </a:rPr>
              <a:t>1873 – 1910</a:t>
            </a:r>
            <a:br>
              <a:rPr lang="sk-SK" sz="400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63500" dir="2700000" algn="tl">
                    <a:srgbClr val="000000"/>
                  </a:outerShdw>
                </a:effectLst>
                <a:latin typeface="Impact" pitchFamily="34" charset="0"/>
              </a:rPr>
            </a:br>
            <a:r>
              <a:rPr lang="sk-SK" sz="400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63500" dir="2700000" algn="tl">
                    <a:srgbClr val="000000"/>
                  </a:outerShdw>
                </a:effectLst>
                <a:latin typeface="Impact" pitchFamily="34" charset="0"/>
              </a:rPr>
              <a:t>******************************************</a:t>
            </a:r>
            <a:br>
              <a:rPr lang="sk-SK" sz="400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63500" dir="2700000" algn="tl">
                    <a:srgbClr val="000000"/>
                  </a:outerShdw>
                </a:effectLst>
                <a:latin typeface="Impact" pitchFamily="34" charset="0"/>
              </a:rPr>
            </a:br>
            <a:r>
              <a:rPr lang="sk-SK" sz="400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63500" dir="2700000" algn="tl">
                    <a:srgbClr val="000000"/>
                  </a:outerShdw>
                </a:effectLst>
                <a:latin typeface="Impact" pitchFamily="34" charset="0"/>
              </a:rPr>
              <a:t>TORLÓDÓ TÁRSADALOM</a:t>
            </a:r>
            <a:br>
              <a:rPr lang="sk-SK" sz="400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63500" dir="2700000" algn="tl">
                    <a:srgbClr val="000000"/>
                  </a:outerShdw>
                </a:effectLst>
                <a:latin typeface="Impact" pitchFamily="34" charset="0"/>
              </a:rPr>
            </a:br>
            <a:r>
              <a:rPr lang="sk-SK" sz="4000" dirty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63500" dir="2700000" algn="tl">
                    <a:srgbClr val="000000"/>
                  </a:outerShdw>
                </a:effectLst>
                <a:latin typeface="Impact" pitchFamily="34" charset="0"/>
              </a:rPr>
              <a:t/>
            </a:r>
            <a:br>
              <a:rPr lang="sk-SK" sz="4000" dirty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63500" dir="2700000" algn="tl">
                    <a:srgbClr val="000000"/>
                  </a:outerShdw>
                </a:effectLst>
                <a:latin typeface="Impact" pitchFamily="34" charset="0"/>
              </a:rPr>
            </a:br>
            <a:r>
              <a:rPr lang="sk-SK" sz="2300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63500" dir="2700000" algn="tl">
                    <a:srgbClr val="000000"/>
                  </a:outerShdw>
                </a:effectLst>
                <a:latin typeface="Impact" pitchFamily="34" charset="0"/>
              </a:rPr>
              <a:t>Készítette: Oláh Sándor</a:t>
            </a:r>
            <a:endParaRPr lang="hu-HU" sz="2300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  <a:effectLst>
                <a:outerShdw blurRad="38100" dist="63500" dir="2700000" algn="tl">
                  <a:srgbClr val="000000"/>
                </a:outerShdw>
              </a:effectLst>
              <a:latin typeface="Impac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1427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46856" y="116632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sk-SK" dirty="0" smtClean="0"/>
              <a:t>Budapest létrejötte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46856" y="916117"/>
            <a:ext cx="8229600" cy="2520279"/>
          </a:xfrm>
        </p:spPr>
        <p:txBody>
          <a:bodyPr>
            <a:normAutofit fontScale="92500" lnSpcReduction="10000"/>
          </a:bodyPr>
          <a:lstStyle/>
          <a:p>
            <a:r>
              <a:rPr lang="sk-SK" dirty="0" smtClean="0"/>
              <a:t>1873-ban </a:t>
            </a:r>
          </a:p>
          <a:p>
            <a:r>
              <a:rPr lang="sk-SK" dirty="0" smtClean="0"/>
              <a:t>Pest, Buda, Óbuda és a Margitsziget egyesítése</a:t>
            </a:r>
          </a:p>
          <a:p>
            <a:r>
              <a:rPr lang="sk-SK" dirty="0" smtClean="0"/>
              <a:t>1914-ig kb. 20 000 új épület, többsége az egyesítés után épült ki</a:t>
            </a:r>
          </a:p>
          <a:p>
            <a:r>
              <a:rPr lang="sk-SK" dirty="0" smtClean="0"/>
              <a:t>Pest – sugaras, körkörös szerkezet</a:t>
            </a:r>
          </a:p>
          <a:p>
            <a:endParaRPr lang="sk-SK" dirty="0" smtClean="0"/>
          </a:p>
          <a:p>
            <a:endParaRPr lang="sk-SK" dirty="0" smtClean="0"/>
          </a:p>
          <a:p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056" y="3416722"/>
            <a:ext cx="8172400" cy="3396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358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sk-SK" dirty="0" smtClean="0"/>
              <a:t>Pest kiépülése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4525963"/>
          </a:xfrm>
        </p:spPr>
        <p:txBody>
          <a:bodyPr/>
          <a:lstStyle/>
          <a:p>
            <a:r>
              <a:rPr lang="sk-SK" dirty="0" smtClean="0"/>
              <a:t>Nagyszabású építkezések főleg a milleniumi ünnepségek kapcsán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829" y="2132856"/>
            <a:ext cx="7635213" cy="4581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8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Földalatti vasút</a:t>
            </a:r>
          </a:p>
          <a:p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10" y="2571750"/>
            <a:ext cx="5715000" cy="4286250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500" y="692696"/>
            <a:ext cx="4762500" cy="3324225"/>
          </a:xfrm>
          <a:prstGeom prst="rect">
            <a:avLst/>
          </a:prstGeom>
        </p:spPr>
      </p:pic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sk-SK" dirty="0" smtClean="0"/>
              <a:t>Pest kiépülése</a:t>
            </a:r>
            <a:endParaRPr lang="hu-HU" dirty="0"/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4149582"/>
            <a:ext cx="2809385" cy="2691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292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95536" y="836712"/>
            <a:ext cx="8229600" cy="4525963"/>
          </a:xfrm>
        </p:spPr>
        <p:txBody>
          <a:bodyPr/>
          <a:lstStyle/>
          <a:p>
            <a:r>
              <a:rPr lang="sk-SK" dirty="0" smtClean="0"/>
              <a:t>Andrássy út – főúri paloták, a környék – 4-5 emeletes bérpaloták</a:t>
            </a:r>
            <a:endParaRPr lang="hu-HU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sk-SK" dirty="0" smtClean="0"/>
              <a:t>Pest kiépülése</a:t>
            </a:r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31558"/>
            <a:ext cx="6228184" cy="3826441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052" y="1484784"/>
            <a:ext cx="4648948" cy="381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896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r>
              <a:rPr lang="sk-SK" dirty="0" smtClean="0"/>
              <a:t>hősök tere </a:t>
            </a:r>
          </a:p>
          <a:p>
            <a:r>
              <a:rPr lang="sk-SK" dirty="0" smtClean="0"/>
              <a:t>Vajdahunyad vára</a:t>
            </a:r>
            <a:endParaRPr lang="hu-HU" dirty="0" smtClean="0"/>
          </a:p>
          <a:p>
            <a:endParaRPr lang="hu-HU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sk-SK" dirty="0" smtClean="0"/>
              <a:t>Pest kiépülése</a:t>
            </a:r>
            <a:endParaRPr lang="hu-HU" dirty="0"/>
          </a:p>
        </p:txBody>
      </p:sp>
      <p:pic>
        <p:nvPicPr>
          <p:cNvPr id="9" name="Kép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2660" y="1052736"/>
            <a:ext cx="5151340" cy="3456384"/>
          </a:xfrm>
          <a:prstGeom prst="rect">
            <a:avLst/>
          </a:prstGeom>
        </p:spPr>
      </p:pic>
      <p:pic>
        <p:nvPicPr>
          <p:cNvPr id="11" name="Kép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10694"/>
            <a:ext cx="4840970" cy="3647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817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Omnibusz</a:t>
            </a:r>
          </a:p>
          <a:p>
            <a:r>
              <a:rPr lang="sk-SK" dirty="0" smtClean="0"/>
              <a:t>Lóvasút (1866)</a:t>
            </a:r>
          </a:p>
          <a:p>
            <a:endParaRPr lang="hu-HU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sk-SK" dirty="0" smtClean="0"/>
              <a:t>Pest kiépülése</a:t>
            </a:r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43018"/>
            <a:ext cx="4664156" cy="3591453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889" y="3348426"/>
            <a:ext cx="4362111" cy="3380636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6051" y="931558"/>
            <a:ext cx="3893785" cy="2314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31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764704"/>
            <a:ext cx="5605806" cy="2957500"/>
          </a:xfrm>
          <a:prstGeom prst="rect">
            <a:avLst/>
          </a:prstGeom>
        </p:spPr>
      </p:pic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1052736"/>
            <a:ext cx="8229600" cy="4525963"/>
          </a:xfrm>
        </p:spPr>
        <p:txBody>
          <a:bodyPr/>
          <a:lstStyle/>
          <a:p>
            <a:r>
              <a:rPr lang="sk-SK" dirty="0" smtClean="0"/>
              <a:t>Villamos (1887)</a:t>
            </a:r>
          </a:p>
          <a:p>
            <a:r>
              <a:rPr lang="sk-SK" dirty="0" smtClean="0"/>
              <a:t>Fogaskerekű</a:t>
            </a:r>
          </a:p>
          <a:p>
            <a:r>
              <a:rPr lang="sk-SK" dirty="0" smtClean="0"/>
              <a:t>Autóbusz (1915)</a:t>
            </a:r>
            <a:endParaRPr lang="hu-HU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sk-SK" dirty="0" smtClean="0"/>
              <a:t>Pest kiépülése</a:t>
            </a:r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30308"/>
            <a:ext cx="5004048" cy="3327691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3837573"/>
            <a:ext cx="3995936" cy="3001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15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9512" y="764704"/>
            <a:ext cx="8229600" cy="4525963"/>
          </a:xfrm>
        </p:spPr>
        <p:txBody>
          <a:bodyPr/>
          <a:lstStyle/>
          <a:p>
            <a:r>
              <a:rPr lang="hu-HU" dirty="0" smtClean="0"/>
              <a:t>kiépült a csatornahálózat</a:t>
            </a:r>
          </a:p>
          <a:p>
            <a:r>
              <a:rPr lang="hu-HU" dirty="0" smtClean="0"/>
              <a:t>kibővült a vízvezeték hálózat</a:t>
            </a:r>
          </a:p>
          <a:p>
            <a:r>
              <a:rPr lang="hu-HU" dirty="0" smtClean="0"/>
              <a:t>bővültek a gázvezetékek</a:t>
            </a:r>
          </a:p>
          <a:p>
            <a:r>
              <a:rPr lang="hu-HU" dirty="0" smtClean="0"/>
              <a:t>megjelent a villanyszolgáltatás</a:t>
            </a:r>
            <a:endParaRPr lang="hu-HU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sk-SK" dirty="0" smtClean="0"/>
              <a:t>Pest kiépülése</a:t>
            </a:r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908720"/>
            <a:ext cx="3387247" cy="2413414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68960"/>
            <a:ext cx="5937770" cy="3789040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3429000"/>
            <a:ext cx="2540000" cy="339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41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9512" y="836712"/>
            <a:ext cx="8229600" cy="4525963"/>
          </a:xfrm>
        </p:spPr>
        <p:txBody>
          <a:bodyPr/>
          <a:lstStyle/>
          <a:p>
            <a:r>
              <a:rPr lang="sk-SK" dirty="0" smtClean="0"/>
              <a:t>Országház</a:t>
            </a:r>
          </a:p>
          <a:p>
            <a:r>
              <a:rPr lang="sk-SK" dirty="0" smtClean="0"/>
              <a:t>Tőzsdepalota</a:t>
            </a:r>
          </a:p>
          <a:p>
            <a:r>
              <a:rPr lang="sk-SK" dirty="0" smtClean="0"/>
              <a:t>Hivatalok, bíróságok, </a:t>
            </a:r>
          </a:p>
          <a:p>
            <a:pPr marL="0" indent="0">
              <a:buNone/>
            </a:pPr>
            <a:r>
              <a:rPr lang="sk-SK" dirty="0"/>
              <a:t> </a:t>
            </a:r>
            <a:r>
              <a:rPr lang="sk-SK" dirty="0" smtClean="0"/>
              <a:t>   postahivatalok</a:t>
            </a:r>
          </a:p>
          <a:p>
            <a:pPr marL="0" indent="0">
              <a:buNone/>
            </a:pPr>
            <a:endParaRPr lang="hu-HU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sk-SK" dirty="0" smtClean="0"/>
              <a:t>Pest kiépülése</a:t>
            </a:r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689" y="692696"/>
            <a:ext cx="5040560" cy="2704289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76814"/>
            <a:ext cx="5747792" cy="2873896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7582" y="3492580"/>
            <a:ext cx="3634586" cy="3242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909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2373" y="691099"/>
            <a:ext cx="4512501" cy="3384376"/>
          </a:xfrm>
          <a:prstGeom prst="rect">
            <a:avLst/>
          </a:prstGeom>
        </p:spPr>
      </p:pic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51520" y="1124744"/>
            <a:ext cx="8229600" cy="4525963"/>
          </a:xfrm>
        </p:spPr>
        <p:txBody>
          <a:bodyPr/>
          <a:lstStyle/>
          <a:p>
            <a:r>
              <a:rPr lang="sk-SK" dirty="0" smtClean="0"/>
              <a:t>Telefonközpont (1882)</a:t>
            </a:r>
          </a:p>
          <a:p>
            <a:r>
              <a:rPr lang="sk-SK" dirty="0" smtClean="0"/>
              <a:t>Pályaudvarok</a:t>
            </a:r>
          </a:p>
          <a:p>
            <a:r>
              <a:rPr lang="sk-SK" dirty="0" smtClean="0"/>
              <a:t>HÉV</a:t>
            </a:r>
            <a:endParaRPr lang="hu-HU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sk-SK" dirty="0" smtClean="0"/>
              <a:t>Pest kiépülése</a:t>
            </a:r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307" y="3645024"/>
            <a:ext cx="4962510" cy="3062486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3502" y="4075475"/>
            <a:ext cx="3956671" cy="2581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441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692696"/>
            <a:ext cx="4871592" cy="3120864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30622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sk-SK" dirty="0" smtClean="0"/>
              <a:t>Buda fejlődése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5152" y="980728"/>
            <a:ext cx="8229600" cy="4525963"/>
          </a:xfrm>
        </p:spPr>
        <p:txBody>
          <a:bodyPr/>
          <a:lstStyle/>
          <a:p>
            <a:r>
              <a:rPr lang="sk-SK" dirty="0" smtClean="0"/>
              <a:t>Régi stílus</a:t>
            </a:r>
          </a:p>
          <a:p>
            <a:r>
              <a:rPr lang="sk-SK" dirty="0" smtClean="0"/>
              <a:t>Halász bástya</a:t>
            </a:r>
          </a:p>
          <a:p>
            <a:r>
              <a:rPr lang="sk-SK" dirty="0" smtClean="0"/>
              <a:t>Mátyás templom </a:t>
            </a:r>
          </a:p>
          <a:p>
            <a:pPr marL="0" indent="0">
              <a:buNone/>
            </a:pPr>
            <a:r>
              <a:rPr lang="sk-SK" dirty="0" smtClean="0"/>
              <a:t>    átépítése</a:t>
            </a:r>
          </a:p>
          <a:p>
            <a:pPr marL="0" indent="0">
              <a:buNone/>
            </a:pPr>
            <a:endParaRPr lang="sk-SK" dirty="0" smtClean="0"/>
          </a:p>
          <a:p>
            <a:pPr marL="0" indent="0">
              <a:buNone/>
            </a:pP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22" y="3246867"/>
            <a:ext cx="5739950" cy="3569531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246867"/>
            <a:ext cx="2549820" cy="357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966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89483567"/>
              </p:ext>
            </p:extLst>
          </p:nvPr>
        </p:nvGraphicFramePr>
        <p:xfrm>
          <a:off x="0" y="0"/>
          <a:ext cx="9142851" cy="68368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67201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sk-SK" dirty="0" smtClean="0"/>
              <a:t>Anyanyelvi megoszlás</a:t>
            </a:r>
            <a:endParaRPr lang="hu-HU" dirty="0"/>
          </a:p>
        </p:txBody>
      </p:sp>
      <p:graphicFrame>
        <p:nvGraphicFramePr>
          <p:cNvPr id="4" name="Diagram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23570497"/>
              </p:ext>
            </p:extLst>
          </p:nvPr>
        </p:nvGraphicFramePr>
        <p:xfrm>
          <a:off x="107504" y="1268760"/>
          <a:ext cx="8712968" cy="54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26326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sk-SK" dirty="0" smtClean="0"/>
              <a:t>Anyanyelvi megoszlás</a:t>
            </a:r>
            <a:endParaRPr lang="hu-HU" dirty="0"/>
          </a:p>
        </p:txBody>
      </p:sp>
      <p:graphicFrame>
        <p:nvGraphicFramePr>
          <p:cNvPr id="5" name="Diagram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78571466"/>
              </p:ext>
            </p:extLst>
          </p:nvPr>
        </p:nvGraphicFramePr>
        <p:xfrm>
          <a:off x="107504" y="1268760"/>
          <a:ext cx="8928992" cy="5472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75025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11315671"/>
              </p:ext>
            </p:extLst>
          </p:nvPr>
        </p:nvGraphicFramePr>
        <p:xfrm>
          <a:off x="179512" y="1412776"/>
          <a:ext cx="8856984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sk-SK" dirty="0" smtClean="0"/>
              <a:t>Anyanyelvi megoszlás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262468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46856" y="44624"/>
            <a:ext cx="8229600" cy="792088"/>
          </a:xfrm>
        </p:spPr>
        <p:txBody>
          <a:bodyPr>
            <a:noAutofit/>
          </a:bodyPr>
          <a:lstStyle/>
          <a:p>
            <a:r>
              <a:rPr lang="sk-SK" sz="3200" dirty="0" smtClean="0"/>
              <a:t>Társadalmi átalakulás és rétegződés Magyarországon a kiegyezés után</a:t>
            </a:r>
            <a:endParaRPr lang="en-US" sz="32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980728"/>
            <a:ext cx="9036496" cy="6048672"/>
          </a:xfrm>
        </p:spPr>
        <p:txBody>
          <a:bodyPr>
            <a:normAutofit fontScale="62500" lnSpcReduction="20000"/>
          </a:bodyPr>
          <a:lstStyle/>
          <a:p>
            <a:r>
              <a:rPr lang="sk-SK" b="1" dirty="0" smtClean="0"/>
              <a:t>Vezető réteg (az államhatalom a kezükben van)</a:t>
            </a:r>
          </a:p>
          <a:p>
            <a:pPr lvl="1"/>
            <a:r>
              <a:rPr lang="sk-SK" dirty="0" smtClean="0"/>
              <a:t>Arisztokraták, Nemesi nagybitokosok (főrendi ház/felső tábla </a:t>
            </a:r>
            <a:r>
              <a:rPr lang="en-US" dirty="0" smtClean="0"/>
              <a:t>= feud</a:t>
            </a:r>
            <a:r>
              <a:rPr lang="sk-SK" dirty="0" smtClean="0"/>
              <a:t>ális előjog)</a:t>
            </a:r>
          </a:p>
          <a:p>
            <a:pPr lvl="1"/>
            <a:r>
              <a:rPr lang="sk-SK" dirty="0" smtClean="0"/>
              <a:t>„Dzsentri“ – elszegényedő (200-1000 hold földbirtok) volt nemesi nagybirtokosok, megyei állami tisztviselők, erős kapcsolati rendszer, „úri külsőség“ vs. rossz anyagi helyzet</a:t>
            </a:r>
            <a:endParaRPr lang="sk-SK" dirty="0"/>
          </a:p>
          <a:p>
            <a:r>
              <a:rPr lang="sk-SK" b="1" dirty="0" smtClean="0"/>
              <a:t>Nagypolgárság (tőkés vállalkozók)</a:t>
            </a:r>
          </a:p>
          <a:p>
            <a:pPr lvl="1"/>
            <a:r>
              <a:rPr lang="sk-SK" dirty="0" smtClean="0"/>
              <a:t>100-150 család, vékony réteg, befektetők, banki szektor, nehézipar, élelmiszeripar</a:t>
            </a:r>
          </a:p>
          <a:p>
            <a:pPr lvl="1"/>
            <a:r>
              <a:rPr lang="sk-SK" dirty="0" smtClean="0"/>
              <a:t>Gazdasági befolyás</a:t>
            </a:r>
          </a:p>
          <a:p>
            <a:r>
              <a:rPr lang="sk-SK" b="1" dirty="0" smtClean="0"/>
              <a:t>Kispolgárság (az anyagi lét peremén)</a:t>
            </a:r>
          </a:p>
          <a:p>
            <a:pPr lvl="1"/>
            <a:r>
              <a:rPr lang="sk-SK" dirty="0" smtClean="0"/>
              <a:t>Kisiparos, kiskereskedő, rendőr, postás, vasutas, altiszt, „lecsúszott“ kisnemesek</a:t>
            </a:r>
          </a:p>
          <a:p>
            <a:r>
              <a:rPr lang="sk-SK" b="1" dirty="0" smtClean="0"/>
              <a:t>Parasztság (a legnagyobb társadalmi osztály, nincs kitörési lehetőség, „egykézés“ - a telekaprózódás ellen)</a:t>
            </a:r>
          </a:p>
          <a:p>
            <a:pPr lvl="1"/>
            <a:r>
              <a:rPr lang="sk-SK" dirty="0" smtClean="0"/>
              <a:t>Gazdag parasztság – a polgárosodás útjára lép</a:t>
            </a:r>
          </a:p>
          <a:p>
            <a:pPr lvl="1"/>
            <a:r>
              <a:rPr lang="sk-SK" dirty="0" smtClean="0"/>
              <a:t>Középparasztság (11-40 hold föld) </a:t>
            </a:r>
          </a:p>
          <a:p>
            <a:pPr lvl="1"/>
            <a:r>
              <a:rPr lang="sk-SK" dirty="0" smtClean="0"/>
              <a:t>Szegényparasztság – bérmunkára kényszerül</a:t>
            </a:r>
          </a:p>
          <a:p>
            <a:pPr lvl="1"/>
            <a:r>
              <a:rPr lang="sk-SK" dirty="0" smtClean="0"/>
              <a:t>Földnélküli parasztság – uradalmi, majorsági cselédek, idénymunkások, mezőg. bérmunkások</a:t>
            </a:r>
          </a:p>
          <a:p>
            <a:r>
              <a:rPr lang="sk-SK" b="1" dirty="0" smtClean="0"/>
              <a:t>Munkásság (jelentős társadalmi erő, az ipari forradalom teremti meg ezt a réteget)</a:t>
            </a:r>
          </a:p>
          <a:p>
            <a:pPr lvl="1"/>
            <a:r>
              <a:rPr lang="sk-SK" dirty="0" smtClean="0"/>
              <a:t>Szakmunkások (többnyire külföldiek)</a:t>
            </a:r>
          </a:p>
          <a:p>
            <a:pPr lvl="1"/>
            <a:r>
              <a:rPr lang="sk-SK" dirty="0" smtClean="0"/>
              <a:t>Szakképzetlen munkások (nagy többség)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0006269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44624"/>
            <a:ext cx="8229600" cy="720080"/>
          </a:xfrm>
        </p:spPr>
        <p:txBody>
          <a:bodyPr>
            <a:normAutofit fontScale="90000"/>
          </a:bodyPr>
          <a:lstStyle/>
          <a:p>
            <a:r>
              <a:rPr lang="sk-SK" dirty="0" smtClean="0"/>
              <a:t>Az arisztokrácia és a polgárság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496" y="646713"/>
            <a:ext cx="8229600" cy="4525963"/>
          </a:xfrm>
        </p:spPr>
        <p:txBody>
          <a:bodyPr>
            <a:normAutofit/>
          </a:bodyPr>
          <a:lstStyle/>
          <a:p>
            <a:r>
              <a:rPr lang="sk-SK" sz="2800" dirty="0" smtClean="0"/>
              <a:t>Arisztokraták – Nemzeti Kaszinó</a:t>
            </a:r>
          </a:p>
          <a:p>
            <a:r>
              <a:rPr lang="sk-SK" sz="2800" dirty="0" smtClean="0"/>
              <a:t>Nagypolgárok – Lipótvárosi kaszinó</a:t>
            </a:r>
          </a:p>
          <a:p>
            <a:r>
              <a:rPr lang="sk-SK" sz="2800" dirty="0" smtClean="0"/>
              <a:t>Sok új egyesület, 30 szabadkőműves páholy</a:t>
            </a:r>
          </a:p>
          <a:p>
            <a:r>
              <a:rPr lang="sk-SK" sz="2800" dirty="0" smtClean="0"/>
              <a:t>Polgárság mindennapos tartózkodási helye - 700 kávéház, benne olvahsató újságok </a:t>
            </a:r>
            <a:r>
              <a:rPr lang="sk-SK" sz="2800" dirty="0" smtClean="0"/>
              <a:t>(országszerte 2000 </a:t>
            </a:r>
            <a:r>
              <a:rPr lang="sk-SK" sz="2800" dirty="0" smtClean="0"/>
              <a:t>sajtótermék, ebből 40% Bp.-n) </a:t>
            </a:r>
            <a:endParaRPr lang="hu-HU" sz="2800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3628746"/>
            <a:ext cx="4784080" cy="3040614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107" y="3212976"/>
            <a:ext cx="4161587" cy="3564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9648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856984" cy="706090"/>
          </a:xfrm>
        </p:spPr>
        <p:txBody>
          <a:bodyPr>
            <a:noAutofit/>
          </a:bodyPr>
          <a:lstStyle/>
          <a:p>
            <a:r>
              <a:rPr lang="sk-SK" sz="3500" b="1" dirty="0" smtClean="0"/>
              <a:t>A polgárság kultúrális és gasztronómiai  igényei</a:t>
            </a:r>
            <a:endParaRPr lang="hu-HU" sz="3500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23528" y="1124744"/>
            <a:ext cx="8786734" cy="4525963"/>
          </a:xfrm>
        </p:spPr>
        <p:txBody>
          <a:bodyPr/>
          <a:lstStyle/>
          <a:p>
            <a:r>
              <a:rPr lang="sk-SK" dirty="0" smtClean="0"/>
              <a:t>Múzeumok, Opera, Nemzeti Színház, Vígszínház</a:t>
            </a:r>
          </a:p>
          <a:p>
            <a:r>
              <a:rPr lang="sk-SK" dirty="0" smtClean="0"/>
              <a:t>Cukrászdák, vendéglők, cigányzene, Bp.-sör</a:t>
            </a: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92" y="3334329"/>
            <a:ext cx="5152256" cy="3494192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8953" y="2852936"/>
            <a:ext cx="4621309" cy="3381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0977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784976" cy="1143000"/>
          </a:xfrm>
        </p:spPr>
        <p:txBody>
          <a:bodyPr>
            <a:normAutofit fontScale="90000"/>
          </a:bodyPr>
          <a:lstStyle/>
          <a:p>
            <a:r>
              <a:rPr lang="sk-SK" dirty="0" smtClean="0"/>
              <a:t>Kettős társadalom és felemás polgárosodás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9512" y="1196752"/>
            <a:ext cx="8229600" cy="4525963"/>
          </a:xfrm>
        </p:spPr>
        <p:txBody>
          <a:bodyPr>
            <a:normAutofit/>
          </a:bodyPr>
          <a:lstStyle/>
          <a:p>
            <a:r>
              <a:rPr lang="sk-SK" sz="2800" dirty="0" smtClean="0"/>
              <a:t>Az úri középosztályon belül – a nemesség és a dzsentrik hatására - a polgárok meghasonulása</a:t>
            </a:r>
          </a:p>
          <a:p>
            <a:r>
              <a:rPr lang="sk-SK" sz="2800" dirty="0" smtClean="0"/>
              <a:t>A közéletben a nemesi szokások, viseletek, illem átvétele</a:t>
            </a:r>
            <a:r>
              <a:rPr lang="en-US" sz="2800" dirty="0" smtClean="0"/>
              <a:t>; a </a:t>
            </a:r>
            <a:r>
              <a:rPr lang="sk-SK" sz="2800" dirty="0" smtClean="0"/>
              <a:t>magánéletben takarékosság, szorgalom, a munkahelyen szakszerűség is erény volt</a:t>
            </a:r>
            <a:endParaRPr lang="hu-HU" sz="2800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3564784"/>
            <a:ext cx="4353137" cy="3287266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3068960"/>
            <a:ext cx="2048258" cy="37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4867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10" y="3429000"/>
            <a:ext cx="5040559" cy="3017298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850106"/>
          </a:xfrm>
        </p:spPr>
        <p:txBody>
          <a:bodyPr/>
          <a:lstStyle/>
          <a:p>
            <a:r>
              <a:rPr lang="sk-SK" dirty="0" smtClean="0"/>
              <a:t>A Bp.-i alsó társadalom rétegei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7544" y="908720"/>
            <a:ext cx="8229600" cy="4525963"/>
          </a:xfrm>
        </p:spPr>
        <p:txBody>
          <a:bodyPr/>
          <a:lstStyle/>
          <a:p>
            <a:r>
              <a:rPr lang="hu-HU" dirty="0"/>
              <a:t>kézművesek, </a:t>
            </a:r>
            <a:r>
              <a:rPr lang="hu-HU" dirty="0" smtClean="0"/>
              <a:t>kereskedők</a:t>
            </a:r>
            <a:r>
              <a:rPr lang="hu-HU" dirty="0"/>
              <a:t>, szatócsok, csendőrök, rendőrök, vasutasok, postások, hivatali </a:t>
            </a:r>
            <a:r>
              <a:rPr lang="hu-HU" dirty="0" smtClean="0"/>
              <a:t>altisztek</a:t>
            </a:r>
          </a:p>
          <a:p>
            <a:r>
              <a:rPr lang="sk-SK" dirty="0" smtClean="0"/>
              <a:t>Életmódjukban a középpolgárokat próbálták követni</a:t>
            </a:r>
          </a:p>
          <a:p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1472" y="3636077"/>
            <a:ext cx="4752528" cy="3221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9287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7544" y="908720"/>
            <a:ext cx="8229600" cy="4525963"/>
          </a:xfrm>
        </p:spPr>
        <p:txBody>
          <a:bodyPr>
            <a:normAutofit/>
          </a:bodyPr>
          <a:lstStyle/>
          <a:p>
            <a:r>
              <a:rPr lang="hu-HU" sz="2800" dirty="0"/>
              <a:t>gyárnegyedek </a:t>
            </a:r>
            <a:r>
              <a:rPr lang="hu-HU" sz="2800" dirty="0" smtClean="0"/>
              <a:t>(Angyalföld, Ferencváros, Kőbánya, Csepel, Pesterzsébet)</a:t>
            </a:r>
          </a:p>
          <a:p>
            <a:r>
              <a:rPr lang="hu-HU" sz="2800" dirty="0" smtClean="0"/>
              <a:t>szakmunkások – zöme az OMM nyugati feléből </a:t>
            </a:r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850106"/>
          </a:xfrm>
        </p:spPr>
        <p:txBody>
          <a:bodyPr/>
          <a:lstStyle/>
          <a:p>
            <a:r>
              <a:rPr lang="sk-SK" dirty="0" smtClean="0"/>
              <a:t>A Bp.-i alsó társadalom rétegei</a:t>
            </a:r>
            <a:endParaRPr lang="hu-HU" dirty="0"/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28" y="2420888"/>
            <a:ext cx="5667108" cy="4365104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2558054"/>
            <a:ext cx="3103133" cy="4090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2005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7544" y="980728"/>
            <a:ext cx="8229600" cy="4525963"/>
          </a:xfrm>
        </p:spPr>
        <p:txBody>
          <a:bodyPr/>
          <a:lstStyle/>
          <a:p>
            <a:r>
              <a:rPr lang="sk-SK" dirty="0"/>
              <a:t>segéd- és betanított munkások a magyar vidékről ---</a:t>
            </a:r>
            <a:r>
              <a:rPr lang="en-US" dirty="0"/>
              <a:t>&gt; </a:t>
            </a:r>
            <a:r>
              <a:rPr lang="en-US" dirty="0" err="1"/>
              <a:t>nyomor</a:t>
            </a:r>
            <a:r>
              <a:rPr lang="en-US" dirty="0"/>
              <a:t> </a:t>
            </a:r>
            <a:r>
              <a:rPr lang="sk-SK" dirty="0"/>
              <a:t>(12-15 fős munkásszobák, betegségek-TBC, ingyenkonyha)</a:t>
            </a:r>
            <a:endParaRPr lang="hu-HU" dirty="0"/>
          </a:p>
          <a:p>
            <a:r>
              <a:rPr lang="sk-SK" dirty="0" smtClean="0"/>
              <a:t>Cselédség – nők és gyermekek, kiszolgáltatott munkaerő</a:t>
            </a:r>
            <a:endParaRPr lang="hu-HU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850106"/>
          </a:xfrm>
        </p:spPr>
        <p:txBody>
          <a:bodyPr/>
          <a:lstStyle/>
          <a:p>
            <a:r>
              <a:rPr lang="sk-SK" dirty="0" smtClean="0"/>
              <a:t>A Bp.-i alsó társadalom rétegei</a:t>
            </a:r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19" y="3531605"/>
            <a:ext cx="4597305" cy="3284983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5815" y="3531605"/>
            <a:ext cx="4433040" cy="2807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0094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95536" y="260648"/>
            <a:ext cx="8229600" cy="6408712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sk-SK" sz="6000" dirty="0" smtClean="0"/>
              <a:t>Köszönöm a figyelmet!</a:t>
            </a:r>
          </a:p>
          <a:p>
            <a:pPr marL="0" indent="0">
              <a:buNone/>
            </a:pPr>
            <a:endParaRPr lang="sk-SK" dirty="0"/>
          </a:p>
          <a:p>
            <a:pPr marL="0" indent="0">
              <a:buNone/>
            </a:pPr>
            <a:r>
              <a:rPr lang="sk-SK" sz="2200" dirty="0" smtClean="0"/>
              <a:t>Források: </a:t>
            </a:r>
          </a:p>
          <a:p>
            <a:pPr marL="457200" indent="-457200">
              <a:buAutoNum type="arabicPeriod"/>
            </a:pPr>
            <a:r>
              <a:rPr lang="sk-SK" sz="2200" dirty="0" smtClean="0"/>
              <a:t>Sulinet.hu: A fiatal főváros – a gyorsan épülő Budapest. Link (2017-03-30): </a:t>
            </a:r>
            <a:r>
              <a:rPr lang="sk-SK" sz="2200" dirty="0" smtClean="0">
                <a:hlinkClick r:id="rId2"/>
              </a:rPr>
              <a:t>http</a:t>
            </a:r>
            <a:r>
              <a:rPr lang="sk-SK" sz="2200" dirty="0">
                <a:hlinkClick r:id="rId2"/>
              </a:rPr>
              <a:t>://</a:t>
            </a:r>
            <a:r>
              <a:rPr lang="sk-SK" sz="2200" dirty="0" smtClean="0">
                <a:hlinkClick r:id="rId2"/>
              </a:rPr>
              <a:t>tudasbazis.sulinet.hu/hu/tarsadalomtudomanyok/tortenelem/az-ujkor-1492-1914/tarsadalom-a-dualizmus-kori-magyarorszagon/a-fiatal-fovaros-a-gyorsan-epulo-budapest</a:t>
            </a:r>
            <a:endParaRPr lang="sk-SK" sz="2200" dirty="0" smtClean="0"/>
          </a:p>
          <a:p>
            <a:pPr marL="457200" indent="-457200">
              <a:buAutoNum type="arabicPeriod"/>
            </a:pPr>
            <a:r>
              <a:rPr lang="hu-HU" sz="2000" dirty="0" smtClean="0"/>
              <a:t>Buza Péter, </a:t>
            </a:r>
            <a:r>
              <a:rPr lang="hu-HU" sz="2000" dirty="0"/>
              <a:t>Sajdik Ferenc: Kószálunk a régi </a:t>
            </a:r>
            <a:r>
              <a:rPr lang="hu-HU" sz="2000" dirty="0" smtClean="0"/>
              <a:t>Pesten. Budapest, Panoráma Kiadó, 1986, 226.</a:t>
            </a:r>
          </a:p>
          <a:p>
            <a:pPr marL="457200" indent="-457200">
              <a:buAutoNum type="arabicPeriod"/>
            </a:pPr>
            <a:r>
              <a:rPr lang="hu-HU" sz="2000" dirty="0" smtClean="0"/>
              <a:t>Budapest </a:t>
            </a:r>
            <a:r>
              <a:rPr lang="hu-HU" sz="2000" dirty="0"/>
              <a:t>története online: link (2017-03-30): </a:t>
            </a:r>
            <a:r>
              <a:rPr lang="hu-HU" sz="2000" dirty="0">
                <a:hlinkClick r:id="rId3"/>
              </a:rPr>
              <a:t>http://</a:t>
            </a:r>
            <a:r>
              <a:rPr lang="hu-HU" sz="2000" dirty="0" smtClean="0">
                <a:hlinkClick r:id="rId3"/>
              </a:rPr>
              <a:t>www.budapesti.eoldal.hu/cikkek/tortenete.html</a:t>
            </a:r>
            <a:endParaRPr lang="hu-HU" sz="2000" dirty="0" smtClean="0"/>
          </a:p>
          <a:p>
            <a:pPr marL="457200" indent="-457200">
              <a:buAutoNum type="arabicPeriod"/>
            </a:pPr>
            <a:r>
              <a:rPr lang="hu-HU" sz="2000" dirty="0" smtClean="0"/>
              <a:t>Budapest.hu: Budapest története. Link (2017-03-30):</a:t>
            </a:r>
          </a:p>
          <a:p>
            <a:pPr marL="0" indent="0">
              <a:buNone/>
            </a:pPr>
            <a:r>
              <a:rPr lang="hu-HU" sz="2000" dirty="0" smtClean="0"/>
              <a:t>        </a:t>
            </a:r>
            <a:r>
              <a:rPr lang="hu-HU" sz="2000" dirty="0" smtClean="0">
                <a:hlinkClick r:id="rId4"/>
              </a:rPr>
              <a:t>http</a:t>
            </a:r>
            <a:r>
              <a:rPr lang="hu-HU" sz="2000" dirty="0">
                <a:hlinkClick r:id="rId4"/>
              </a:rPr>
              <a:t>://</a:t>
            </a:r>
            <a:r>
              <a:rPr lang="hu-HU" sz="2000" dirty="0" smtClean="0">
                <a:hlinkClick r:id="rId4"/>
              </a:rPr>
              <a:t>budapest.hu/Lapok/Fovaros/Budapest-tortenete.aspx</a:t>
            </a:r>
            <a:endParaRPr lang="hu-HU" sz="2000" dirty="0" smtClean="0"/>
          </a:p>
          <a:p>
            <a:pPr marL="457200" indent="-457200">
              <a:buAutoNum type="arabicPeriod" startAt="5"/>
            </a:pPr>
            <a:r>
              <a:rPr lang="hu-HU" sz="2000" dirty="0" smtClean="0"/>
              <a:t>Budapest </a:t>
            </a:r>
            <a:r>
              <a:rPr lang="hu-HU" sz="2000" dirty="0"/>
              <a:t>régi képeken (FORTEPAN): </a:t>
            </a:r>
            <a:r>
              <a:rPr lang="hu-HU" sz="2000" dirty="0">
                <a:hlinkClick r:id="rId5"/>
              </a:rPr>
              <a:t>https://www.facebook.com/groups/339696266160518/?</a:t>
            </a:r>
            <a:r>
              <a:rPr lang="hu-HU" sz="2000" dirty="0" smtClean="0">
                <a:hlinkClick r:id="rId5"/>
              </a:rPr>
              <a:t>fref=ts</a:t>
            </a:r>
            <a:endParaRPr lang="hu-HU" sz="2000" dirty="0" smtClean="0"/>
          </a:p>
          <a:p>
            <a:pPr marL="0" indent="0">
              <a:buNone/>
            </a:pPr>
            <a:endParaRPr lang="hu-HU" sz="2000" dirty="0" smtClean="0"/>
          </a:p>
          <a:p>
            <a:pPr marL="457200" indent="-457200">
              <a:buAutoNum type="arabicPeriod"/>
            </a:pPr>
            <a:endParaRPr lang="hu-HU" sz="2000" dirty="0" smtClean="0"/>
          </a:p>
          <a:p>
            <a:pPr marL="457200" indent="-457200">
              <a:buAutoNum type="arabicPeriod"/>
            </a:pPr>
            <a:endParaRPr lang="hu-HU" sz="2000" dirty="0" smtClean="0"/>
          </a:p>
          <a:p>
            <a:pPr marL="457200" indent="-457200">
              <a:buAutoNum type="arabicPeriod"/>
            </a:pPr>
            <a:endParaRPr lang="sk-SK" sz="2000" dirty="0" smtClean="0"/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8450731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516</TotalTime>
  <Words>614</Words>
  <Application>Microsoft Office PowerPoint</Application>
  <PresentationFormat>Diavetítés a képernyőre (4:3 oldalarány)</PresentationFormat>
  <Paragraphs>101</Paragraphs>
  <Slides>24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24</vt:i4>
      </vt:variant>
    </vt:vector>
  </HeadingPairs>
  <TitlesOfParts>
    <vt:vector size="28" baseType="lpstr">
      <vt:lpstr>Arial</vt:lpstr>
      <vt:lpstr>Calibri</vt:lpstr>
      <vt:lpstr>Impact</vt:lpstr>
      <vt:lpstr>Office-téma</vt:lpstr>
      <vt:lpstr>A fiatal főváros   a gyorsan épülő Budapest 1873 – 1910 ****************************************** TORLÓDÓ TÁRSADALOM  Készítette: Oláh Sándor</vt:lpstr>
      <vt:lpstr>Budapest létrejötte</vt:lpstr>
      <vt:lpstr>Pest kiépülése</vt:lpstr>
      <vt:lpstr>Pest kiépülése</vt:lpstr>
      <vt:lpstr>Pest kiépülése</vt:lpstr>
      <vt:lpstr>Pest kiépülése</vt:lpstr>
      <vt:lpstr>Pest kiépülése</vt:lpstr>
      <vt:lpstr>Pest kiépülése</vt:lpstr>
      <vt:lpstr>Pest kiépülése</vt:lpstr>
      <vt:lpstr>Pest kiépülése</vt:lpstr>
      <vt:lpstr>Pest kiépülése</vt:lpstr>
      <vt:lpstr>Buda fejlődése</vt:lpstr>
      <vt:lpstr>PowerPoint-bemutató</vt:lpstr>
      <vt:lpstr>Anyanyelvi megoszlás</vt:lpstr>
      <vt:lpstr>Anyanyelvi megoszlás</vt:lpstr>
      <vt:lpstr>Anyanyelvi megoszlás</vt:lpstr>
      <vt:lpstr>Társadalmi átalakulás és rétegződés Magyarországon a kiegyezés után</vt:lpstr>
      <vt:lpstr>Az arisztokrácia és a polgárság</vt:lpstr>
      <vt:lpstr>A polgárság kultúrális és gasztronómiai  igényei</vt:lpstr>
      <vt:lpstr>Kettős társadalom és felemás polgárosodás</vt:lpstr>
      <vt:lpstr>A Bp.-i alsó társadalom rétegei</vt:lpstr>
      <vt:lpstr>A Bp.-i alsó társadalom rétegei</vt:lpstr>
      <vt:lpstr>A Bp.-i alsó társadalom rétegei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fiatal főváros   a gyorsan épülő Budapest 1873 - 1910</dc:title>
  <dc:creator>OS</dc:creator>
  <cp:lastModifiedBy>OS</cp:lastModifiedBy>
  <cp:revision>33</cp:revision>
  <dcterms:created xsi:type="dcterms:W3CDTF">2017-03-05T12:46:05Z</dcterms:created>
  <dcterms:modified xsi:type="dcterms:W3CDTF">2018-12-02T19:13:34Z</dcterms:modified>
</cp:coreProperties>
</file>