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9" r:id="rId3"/>
    <p:sldId id="291" r:id="rId4"/>
    <p:sldId id="293" r:id="rId5"/>
    <p:sldId id="292" r:id="rId6"/>
    <p:sldId id="295" r:id="rId7"/>
    <p:sldId id="296" r:id="rId8"/>
    <p:sldId id="297" r:id="rId9"/>
    <p:sldId id="298" r:id="rId10"/>
    <p:sldId id="299" r:id="rId11"/>
    <p:sldId id="300" r:id="rId12"/>
    <p:sldId id="294" r:id="rId13"/>
    <p:sldId id="301" r:id="rId14"/>
    <p:sldId id="302" r:id="rId15"/>
    <p:sldId id="303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6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5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2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9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5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6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1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0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99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6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FBCBE-E8B7-48AD-9D0D-39E36852E33C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8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61670" y="0"/>
            <a:ext cx="7772400" cy="1084809"/>
          </a:xfrm>
        </p:spPr>
        <p:txBody>
          <a:bodyPr/>
          <a:lstStyle/>
          <a:p>
            <a:r>
              <a:rPr lang="sk-SK" dirty="0" smtClean="0"/>
              <a:t>A II. világháború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50995" y="994997"/>
            <a:ext cx="8772104" cy="1655762"/>
          </a:xfrm>
        </p:spPr>
        <p:txBody>
          <a:bodyPr>
            <a:normAutofit/>
          </a:bodyPr>
          <a:lstStyle/>
          <a:p>
            <a:r>
              <a:rPr lang="sk-SK" sz="3600" dirty="0" smtClean="0"/>
              <a:t>1939 – 1945    Magyarország a </a:t>
            </a:r>
            <a:r>
              <a:rPr lang="sk-SK" sz="3600" dirty="0" smtClean="0"/>
              <a:t>II.VH-ban</a:t>
            </a:r>
            <a:endParaRPr lang="en-US" sz="36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215" y="1582471"/>
            <a:ext cx="4744975" cy="266245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9" y="1582471"/>
            <a:ext cx="3690890" cy="279590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880" y="4478329"/>
            <a:ext cx="4712219" cy="2379671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9" y="4478329"/>
            <a:ext cx="3805948" cy="237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9506" y="0"/>
            <a:ext cx="7886700" cy="768730"/>
          </a:xfrm>
        </p:spPr>
        <p:txBody>
          <a:bodyPr>
            <a:normAutofit/>
          </a:bodyPr>
          <a:lstStyle/>
          <a:p>
            <a:pPr algn="ctr"/>
            <a:r>
              <a:rPr lang="hu-HU" sz="3800" dirty="0" smtClean="0"/>
              <a:t>Magyarország helyzete a II.VH kezdetén</a:t>
            </a:r>
            <a:endParaRPr lang="hu-HU" sz="3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50328"/>
            <a:ext cx="9144000" cy="3053921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/>
              <a:t>I. bécsi döntés – 1938. november 2. (Felvidék magyarlakta </a:t>
            </a:r>
            <a:r>
              <a:rPr lang="hu-HU" dirty="0" err="1" smtClean="0"/>
              <a:t>ter</a:t>
            </a:r>
            <a:r>
              <a:rPr lang="hu-HU" dirty="0" smtClean="0"/>
              <a:t>.)</a:t>
            </a:r>
          </a:p>
          <a:p>
            <a:r>
              <a:rPr lang="hu-HU" dirty="0" smtClean="0"/>
              <a:t>„Kis háború” – 1939. márc. 23. - ápr. 4. (Kárpátalja, katonai győzelem a </a:t>
            </a:r>
            <a:r>
              <a:rPr lang="hu-HU" dirty="0" err="1" smtClean="0"/>
              <a:t>Csehszl</a:t>
            </a:r>
            <a:r>
              <a:rPr lang="hu-HU" dirty="0" smtClean="0"/>
              <a:t>. </a:t>
            </a:r>
            <a:r>
              <a:rPr lang="hu-HU" dirty="0" err="1" smtClean="0"/>
              <a:t>Hads</a:t>
            </a:r>
            <a:r>
              <a:rPr lang="hu-HU" dirty="0" smtClean="0"/>
              <a:t>. felett)</a:t>
            </a:r>
            <a:endParaRPr lang="hu-HU" dirty="0" smtClean="0"/>
          </a:p>
          <a:p>
            <a:r>
              <a:rPr lang="hu-HU" dirty="0" smtClean="0"/>
              <a:t>II</a:t>
            </a:r>
            <a:r>
              <a:rPr lang="hu-HU" dirty="0" smtClean="0"/>
              <a:t>. bécsi döntés – 1940. augusztus 30. (Erdély része és Székelyföld)</a:t>
            </a:r>
          </a:p>
          <a:p>
            <a:r>
              <a:rPr lang="hu-HU" dirty="0" smtClean="0"/>
              <a:t>MO </a:t>
            </a:r>
            <a:r>
              <a:rPr lang="hu-HU" b="1" dirty="0" smtClean="0"/>
              <a:t>1940. november 20-án</a:t>
            </a:r>
            <a:r>
              <a:rPr lang="hu-HU" dirty="0" smtClean="0"/>
              <a:t> csatlakozik a </a:t>
            </a:r>
            <a:r>
              <a:rPr lang="hu-HU" b="1" dirty="0" smtClean="0"/>
              <a:t>háromhatalmi szerződéshez</a:t>
            </a:r>
          </a:p>
          <a:p>
            <a:r>
              <a:rPr lang="hu-HU" dirty="0" smtClean="0"/>
              <a:t>Jugoszlávia szintén csatlakozik a háromhatalmi szerződéshez</a:t>
            </a:r>
          </a:p>
          <a:p>
            <a:r>
              <a:rPr lang="hu-HU" dirty="0" smtClean="0"/>
              <a:t>MO – Jugoszlávia, „örök barátsági szerződés”, 1940. december 12.</a:t>
            </a:r>
          </a:p>
          <a:p>
            <a:r>
              <a:rPr lang="hu-HU" dirty="0" smtClean="0"/>
              <a:t>Eközben NO-</a:t>
            </a:r>
            <a:r>
              <a:rPr lang="hu-HU" dirty="0" err="1" smtClean="0"/>
              <a:t>ban</a:t>
            </a:r>
            <a:r>
              <a:rPr lang="hu-HU" dirty="0" smtClean="0"/>
              <a:t>: 1940. december – Hitler jóvá hagyja a „Barbarossa” tervet. Tervezett kezdete: 1941 április</a:t>
            </a:r>
          </a:p>
          <a:p>
            <a:endParaRPr lang="hu-HU" b="1" dirty="0" smtClean="0"/>
          </a:p>
          <a:p>
            <a:endParaRPr lang="hu-HU" dirty="0" smtClean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332" y="3711520"/>
            <a:ext cx="5223642" cy="368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57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75398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>A balkáni hadjárat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7651"/>
            <a:ext cx="6045420" cy="6020349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Előzmény: Olaszország a már korábban megszállt Albániából 1940 megtámadja Görögországot - sikertelen</a:t>
            </a:r>
          </a:p>
          <a:p>
            <a:r>
              <a:rPr lang="sk-SK" b="1" dirty="0" smtClean="0"/>
              <a:t>1941. március – Belgrádban katonai puccs</a:t>
            </a:r>
          </a:p>
          <a:p>
            <a:r>
              <a:rPr lang="sk-SK" dirty="0" smtClean="0"/>
              <a:t>Az új kormány elutasítja az együttműködést NO-val, Jugoszlávia megszegi csatlakozását a háromhatalmi szerződéshez</a:t>
            </a:r>
          </a:p>
          <a:p>
            <a:r>
              <a:rPr lang="sk-SK" b="1" dirty="0" smtClean="0"/>
              <a:t>1941. március 27. </a:t>
            </a:r>
            <a:r>
              <a:rPr lang="sk-SK" dirty="0" smtClean="0"/>
              <a:t>– Hitler felszólítja MO-t, hogy vegyen részt Jugoszlávia és a Balkán elleni támadásban</a:t>
            </a:r>
          </a:p>
          <a:p>
            <a:r>
              <a:rPr lang="sk-SK" dirty="0" smtClean="0"/>
              <a:t>MO kényszerpályán - Teleki Pál miniszterelnök nem akar beleegyezni – </a:t>
            </a:r>
            <a:r>
              <a:rPr lang="sk-SK" b="1" dirty="0" smtClean="0"/>
              <a:t>rejtélyes öngyilkosság </a:t>
            </a:r>
            <a:r>
              <a:rPr lang="sk-SK" dirty="0" smtClean="0"/>
              <a:t>(az örök baráti szerz. miatt – </a:t>
            </a:r>
            <a:r>
              <a:rPr lang="sk-SK" dirty="0" smtClean="0"/>
              <a:t>„szószegők </a:t>
            </a:r>
            <a:r>
              <a:rPr lang="sk-SK" dirty="0" smtClean="0"/>
              <a:t>lettünk“)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699" y="2946072"/>
            <a:ext cx="2875267" cy="391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3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" y="430923"/>
            <a:ext cx="9140497" cy="599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51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6336"/>
            <a:ext cx="9144000" cy="531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46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8830"/>
            <a:ext cx="6781801" cy="255917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12033"/>
          </a:xfrm>
        </p:spPr>
        <p:txBody>
          <a:bodyPr>
            <a:normAutofit/>
          </a:bodyPr>
          <a:lstStyle/>
          <a:p>
            <a:r>
              <a:rPr lang="sk-SK" sz="3500" dirty="0" smtClean="0"/>
              <a:t>Magyar hadbalépés NO oldalán a SZU ellen</a:t>
            </a:r>
            <a:endParaRPr lang="en-US" sz="35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" y="812033"/>
            <a:ext cx="6207617" cy="3576691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1941. június 27. – ürügy: Kassa Szovjet bombázása</a:t>
            </a:r>
          </a:p>
          <a:p>
            <a:r>
              <a:rPr lang="sk-SK" dirty="0" smtClean="0"/>
              <a:t>A magyar hadsereg 1941-ben megszálló feladatokat lát el a Szovjetektől elfoglalt területeken</a:t>
            </a:r>
          </a:p>
          <a:p>
            <a:r>
              <a:rPr lang="sk-SK" dirty="0" smtClean="0"/>
              <a:t>1942 nyarától részt vesz a „kék“ hadműveletben, a Don folyó partján </a:t>
            </a:r>
            <a:r>
              <a:rPr lang="sk-SK" b="1" dirty="0" smtClean="0"/>
              <a:t>200 km-es frontszakaszt </a:t>
            </a:r>
            <a:r>
              <a:rPr lang="sk-SK" dirty="0" smtClean="0"/>
              <a:t>biztosítanak</a:t>
            </a:r>
          </a:p>
          <a:p>
            <a:r>
              <a:rPr lang="sk-SK" dirty="0" smtClean="0"/>
              <a:t>Hiányos felszerelés, 1942/43 telén katasztrófális veszteségek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379" y="695460"/>
            <a:ext cx="2746621" cy="3783225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781800" y="4478685"/>
            <a:ext cx="23621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b="1" dirty="0" smtClean="0"/>
              <a:t>JÁNY GUSZTÁV </a:t>
            </a:r>
            <a:r>
              <a:rPr lang="sk-SK" dirty="0" smtClean="0"/>
              <a:t>- </a:t>
            </a:r>
            <a:r>
              <a:rPr lang="en-US" dirty="0" err="1" smtClean="0"/>
              <a:t>magyar</a:t>
            </a:r>
            <a:r>
              <a:rPr lang="en-US" dirty="0" smtClean="0"/>
              <a:t> </a:t>
            </a:r>
            <a:r>
              <a:rPr lang="en-US" dirty="0" err="1"/>
              <a:t>királyi</a:t>
            </a:r>
            <a:r>
              <a:rPr lang="en-US" dirty="0"/>
              <a:t> </a:t>
            </a:r>
            <a:r>
              <a:rPr lang="en-US" dirty="0" err="1"/>
              <a:t>honvéd</a:t>
            </a:r>
            <a:r>
              <a:rPr lang="en-US" dirty="0"/>
              <a:t> </a:t>
            </a:r>
            <a:r>
              <a:rPr lang="en-US" dirty="0" err="1" smtClean="0"/>
              <a:t>tábornok</a:t>
            </a:r>
            <a:r>
              <a:rPr lang="sk-SK" dirty="0" smtClean="0"/>
              <a:t>, a Sztálingrádnál harcoló II. magy. hads. parancsnoka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606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" y="0"/>
            <a:ext cx="9052560" cy="83661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MO a II. </a:t>
            </a:r>
            <a:r>
              <a:rPr lang="hu-HU" sz="3600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VH-ban</a:t>
            </a:r>
            <a: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 A korszak magyar miniszterelnökei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" y="995807"/>
            <a:ext cx="8964612" cy="5661025"/>
          </a:xfrm>
        </p:spPr>
        <p:txBody>
          <a:bodyPr>
            <a:normAutofit/>
          </a:bodyPr>
          <a:lstStyle/>
          <a:p>
            <a:pPr eaLnBrk="1" hangingPunct="1"/>
            <a:r>
              <a:rPr lang="hu-HU" altLang="hu-HU" sz="3000" b="1" dirty="0" smtClean="0"/>
              <a:t>Teleki Pál </a:t>
            </a:r>
            <a:r>
              <a:rPr lang="hu-HU" altLang="hu-HU" sz="3000" dirty="0" smtClean="0"/>
              <a:t>(1939.febr.-1941.ápr.) – fegyveres semlegesség</a:t>
            </a:r>
          </a:p>
          <a:p>
            <a:pPr eaLnBrk="1" hangingPunct="1"/>
            <a:r>
              <a:rPr lang="hu-HU" altLang="hu-HU" sz="3000" b="1" dirty="0" smtClean="0"/>
              <a:t>Bárdossy László </a:t>
            </a:r>
            <a:r>
              <a:rPr lang="hu-HU" altLang="hu-HU" sz="3000" dirty="0" smtClean="0"/>
              <a:t>(1941.ápr.-1942.márc.) – fegyveres részvétel</a:t>
            </a:r>
          </a:p>
          <a:p>
            <a:pPr eaLnBrk="1" hangingPunct="1"/>
            <a:r>
              <a:rPr lang="hu-HU" altLang="hu-HU" sz="3000" b="1" dirty="0" smtClean="0"/>
              <a:t>Kállay Miklós </a:t>
            </a:r>
            <a:r>
              <a:rPr lang="hu-HU" altLang="hu-HU" sz="3000" dirty="0" smtClean="0"/>
              <a:t>(1942.márc.-1944.márc.) - hintapolitika</a:t>
            </a:r>
          </a:p>
          <a:p>
            <a:pPr eaLnBrk="1" hangingPunct="1"/>
            <a:r>
              <a:rPr lang="hu-HU" altLang="hu-HU" sz="3000" b="1" dirty="0" smtClean="0"/>
              <a:t>Sztójay Döme </a:t>
            </a:r>
            <a:r>
              <a:rPr lang="hu-HU" altLang="hu-HU" sz="3000" dirty="0" smtClean="0"/>
              <a:t>(1944.márc.-1944.aug.) – német megszállás „báb”</a:t>
            </a:r>
          </a:p>
          <a:p>
            <a:pPr eaLnBrk="1" hangingPunct="1"/>
            <a:r>
              <a:rPr lang="hu-HU" altLang="hu-HU" sz="3000" b="1" dirty="0" smtClean="0"/>
              <a:t>Lakatos Géza </a:t>
            </a:r>
            <a:r>
              <a:rPr lang="hu-HU" altLang="hu-HU" sz="3000" dirty="0" smtClean="0"/>
              <a:t>(1944.aug.-1944.okt.) – kiugrási kísérlet</a:t>
            </a:r>
          </a:p>
          <a:p>
            <a:pPr eaLnBrk="1" hangingPunct="1"/>
            <a:r>
              <a:rPr lang="hu-HU" altLang="hu-HU" sz="3000" b="1" dirty="0" smtClean="0"/>
              <a:t>Szálasi Ferenc </a:t>
            </a:r>
            <a:r>
              <a:rPr lang="hu-HU" altLang="hu-HU" sz="3000" dirty="0" smtClean="0"/>
              <a:t>(1944.okt.-1945.ápr.) – nyilasuralom</a:t>
            </a:r>
          </a:p>
          <a:p>
            <a:pPr marL="0" indent="0" eaLnBrk="1" hangingPunct="1">
              <a:buNone/>
            </a:pPr>
            <a:endParaRPr lang="hu-HU" altLang="hu-HU" sz="3000" dirty="0" smtClean="0"/>
          </a:p>
        </p:txBody>
      </p:sp>
    </p:spTree>
    <p:extLst>
      <p:ext uri="{BB962C8B-B14F-4D97-AF65-F5344CB8AC3E}">
        <p14:creationId xmlns:p14="http://schemas.microsoft.com/office/powerpoint/2010/main" val="156185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115062"/>
            <a:ext cx="2128138" cy="316687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522" y="115062"/>
            <a:ext cx="2298456" cy="316687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031" y="115062"/>
            <a:ext cx="2216810" cy="316687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8" y="3416534"/>
            <a:ext cx="2431542" cy="337498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522" y="3418330"/>
            <a:ext cx="2357679" cy="337318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031" y="3416535"/>
            <a:ext cx="2293751" cy="337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0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7502" y="-54230"/>
            <a:ext cx="7886700" cy="860170"/>
          </a:xfrm>
        </p:spPr>
        <p:txBody>
          <a:bodyPr/>
          <a:lstStyle/>
          <a:p>
            <a:pPr algn="ctr"/>
            <a:r>
              <a:rPr lang="hu-HU" dirty="0" smtClean="0"/>
              <a:t>Magyarország a II. </a:t>
            </a:r>
            <a:r>
              <a:rPr lang="hu-HU" dirty="0" err="1" smtClean="0"/>
              <a:t>VH-ban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" y="682625"/>
            <a:ext cx="8842248" cy="4351338"/>
          </a:xfrm>
        </p:spPr>
        <p:txBody>
          <a:bodyPr/>
          <a:lstStyle/>
          <a:p>
            <a:r>
              <a:rPr lang="hu-HU" dirty="0" smtClean="0"/>
              <a:t>Kállay Miklós kormánya </a:t>
            </a:r>
            <a:r>
              <a:rPr lang="hu-HU" dirty="0"/>
              <a:t>(1942.márc.-</a:t>
            </a:r>
            <a:r>
              <a:rPr lang="hu-HU" dirty="0" smtClean="0"/>
              <a:t>1944.márc.)</a:t>
            </a:r>
          </a:p>
          <a:p>
            <a:r>
              <a:rPr lang="hu-HU" sz="3200" b="1" dirty="0"/>
              <a:t>Kiugrási Iroda </a:t>
            </a:r>
            <a:r>
              <a:rPr lang="hu-HU" dirty="0"/>
              <a:t>(titkos szervezet) tárgyalások </a:t>
            </a:r>
            <a:r>
              <a:rPr lang="hu-HU" dirty="0" smtClean="0"/>
              <a:t>Angliával</a:t>
            </a:r>
          </a:p>
          <a:p>
            <a:r>
              <a:rPr lang="hu-H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1944.márc.19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„Margaréta-terv” – a németek </a:t>
            </a:r>
            <a:r>
              <a:rPr lang="hu-HU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megszállják </a:t>
            </a:r>
            <a:r>
              <a:rPr lang="hu-HU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MO-t</a:t>
            </a:r>
            <a:endParaRPr lang="hu-HU" u="sng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Megjelenik a Gestapo az országban - </a:t>
            </a:r>
            <a:r>
              <a:rPr lang="hu-HU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Veesenmayer</a:t>
            </a:r>
            <a:endParaRPr lang="hu-HU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hu-HU" b="1" u="sng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Sztójai</a:t>
            </a:r>
            <a:r>
              <a:rPr lang="hu-HU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Döme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kormánya (német báb)</a:t>
            </a:r>
          </a:p>
          <a:p>
            <a:pPr>
              <a:defRPr/>
            </a:pPr>
            <a:r>
              <a:rPr lang="hu-H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Zsidók deportálása 1944. május – 1944. július (Horthy leállítja)</a:t>
            </a:r>
            <a:endParaRPr lang="hu-HU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hu-HU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84" y="4115831"/>
            <a:ext cx="4343400" cy="274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5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41298"/>
          </a:xfrm>
        </p:spPr>
        <p:txBody>
          <a:bodyPr/>
          <a:lstStyle/>
          <a:p>
            <a:pPr algn="ctr"/>
            <a:r>
              <a:rPr lang="hu-HU" dirty="0" smtClean="0"/>
              <a:t>MO kiugrási kísérlete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0866" y="810641"/>
            <a:ext cx="8990838" cy="4351338"/>
          </a:xfrm>
        </p:spPr>
        <p:txBody>
          <a:bodyPr>
            <a:normAutofit/>
          </a:bodyPr>
          <a:lstStyle/>
          <a:p>
            <a:r>
              <a:rPr lang="hu-HU" sz="2400" b="1" dirty="0"/>
              <a:t>1944. október 15-én </a:t>
            </a:r>
            <a:r>
              <a:rPr lang="hu-HU" sz="2400" dirty="0"/>
              <a:t>tett sikertelen kísérletet a második világháborúból való kiugrásra </a:t>
            </a:r>
            <a:r>
              <a:rPr lang="hu-HU" sz="2400" b="1" dirty="0"/>
              <a:t>Horthy Miklós, Magyarország kormányzója</a:t>
            </a:r>
            <a:r>
              <a:rPr lang="hu-HU" sz="2400" dirty="0"/>
              <a:t>. A román mintára eltervezett akció a Magyar Királyi Honvédség egyes tisztjeinek ellenállása, a szervezés hibái és a náci titkosszolgálat megelőző akciói miatt végül kudarcba fulladt, ennek következtében </a:t>
            </a:r>
            <a:r>
              <a:rPr lang="hu-HU" sz="2400" b="1" dirty="0"/>
              <a:t>Horthy lemondásra kényszerült</a:t>
            </a:r>
            <a:r>
              <a:rPr lang="hu-HU" sz="2400" dirty="0"/>
              <a:t>, a németek pedig zsarolás útján azt is elérték, hogy </a:t>
            </a:r>
            <a:r>
              <a:rPr lang="hu-HU" sz="2400" b="1" dirty="0"/>
              <a:t>a kormányzó legitimálja az ország élére állított Szálasi Ferenc uralmát</a:t>
            </a:r>
            <a:r>
              <a:rPr lang="hu-HU" sz="2400" dirty="0"/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88" y="3589141"/>
            <a:ext cx="5677491" cy="326885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24" y="3308833"/>
            <a:ext cx="2356435" cy="355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8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725214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hu-HU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 német megszállás Magyarországon és a háború vége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20738"/>
            <a:ext cx="9144000" cy="547211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sz="24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Lakatos Géza miniszterelnöksége</a:t>
            </a:r>
            <a:r>
              <a:rPr lang="hu-HU" sz="28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sz="2000" dirty="0" smtClean="0"/>
              <a:t>(1944.aug.-okt.)</a:t>
            </a:r>
          </a:p>
          <a:p>
            <a:pPr eaLnBrk="1" hangingPunct="1">
              <a:defRPr/>
            </a:pPr>
            <a:r>
              <a:rPr lang="hu-HU" sz="2400" dirty="0" smtClean="0"/>
              <a:t>cél: a kiugrás előkészítése, küldöttség Moszkvában</a:t>
            </a:r>
          </a:p>
          <a:p>
            <a:pPr eaLnBrk="1" hangingPunct="1">
              <a:defRPr/>
            </a:pPr>
            <a:r>
              <a:rPr lang="hu-HU" sz="2400" dirty="0" smtClean="0"/>
              <a:t>okt.15. Horthy </a:t>
            </a:r>
            <a:r>
              <a:rPr lang="hu-HU" sz="2400" dirty="0" err="1" smtClean="0"/>
              <a:t>rádióbeszéde</a:t>
            </a:r>
            <a:r>
              <a:rPr lang="hu-HU" sz="2400" dirty="0" smtClean="0"/>
              <a:t> (fegyverszünet)</a:t>
            </a:r>
            <a:r>
              <a:rPr lang="hu-HU" sz="2400" dirty="0" smtClean="0">
                <a:cs typeface="Arial" charset="0"/>
              </a:rPr>
              <a:t>→</a:t>
            </a:r>
            <a:r>
              <a:rPr lang="hu-HU" sz="2400" dirty="0" smtClean="0">
                <a:solidFill>
                  <a:schemeClr val="accent2"/>
                </a:solidFill>
              </a:rPr>
              <a:t>lemond</a:t>
            </a:r>
          </a:p>
          <a:p>
            <a:pPr eaLnBrk="1" hangingPunct="1">
              <a:buFontTx/>
              <a:buNone/>
              <a:defRPr/>
            </a:pPr>
            <a:r>
              <a:rPr lang="hu-HU" sz="24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Szálasi Ferenc miniszterelnöksége</a:t>
            </a:r>
            <a:r>
              <a:rPr lang="hu-HU" sz="28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sz="2000" dirty="0" smtClean="0"/>
              <a:t>(1944.okt.-)</a:t>
            </a:r>
          </a:p>
          <a:p>
            <a:pPr eaLnBrk="1" hangingPunct="1">
              <a:defRPr/>
            </a:pPr>
            <a:r>
              <a:rPr lang="hu-HU" sz="2400" dirty="0" smtClean="0"/>
              <a:t>Nyilasuralom – Szálasi a nemzetvezető „rémuralma”</a:t>
            </a:r>
          </a:p>
          <a:p>
            <a:pPr eaLnBrk="1" hangingPunct="1">
              <a:defRPr/>
            </a:pPr>
            <a:r>
              <a:rPr lang="hu-HU" sz="2400" dirty="0" smtClean="0"/>
              <a:t>Zsidó gettók felállítása</a:t>
            </a:r>
          </a:p>
          <a:p>
            <a:pPr eaLnBrk="1" hangingPunct="1">
              <a:defRPr/>
            </a:pPr>
            <a:r>
              <a:rPr lang="hu-HU" sz="2400" dirty="0" smtClean="0"/>
              <a:t>Az ország kirablásának (anyagi-kulturális) kezdete</a:t>
            </a:r>
          </a:p>
          <a:p>
            <a:pPr eaLnBrk="1" hangingPunct="1">
              <a:defRPr/>
            </a:pPr>
            <a:r>
              <a:rPr lang="hu-HU" sz="2400" dirty="0" smtClean="0"/>
              <a:t>Sopronkőhida</a:t>
            </a:r>
            <a:r>
              <a:rPr lang="hu-HU" sz="2400" dirty="0" smtClean="0">
                <a:solidFill>
                  <a:schemeClr val="accent2"/>
                </a:solidFill>
              </a:rPr>
              <a:t> </a:t>
            </a:r>
            <a:r>
              <a:rPr lang="hu-HU" sz="2400" dirty="0" smtClean="0"/>
              <a:t>– </a:t>
            </a:r>
            <a:r>
              <a:rPr lang="hu-HU" sz="2400" b="1" dirty="0" smtClean="0"/>
              <a:t>Bajcsy-Zsilinszky Endre kivégzése 1944. dec. 24.</a:t>
            </a:r>
          </a:p>
          <a:p>
            <a:pPr eaLnBrk="1" hangingPunct="1">
              <a:defRPr/>
            </a:pPr>
            <a:r>
              <a:rPr lang="hu-HU" sz="2400" dirty="0" smtClean="0"/>
              <a:t>1944.okt.6-29. </a:t>
            </a:r>
            <a:r>
              <a:rPr lang="hu-HU" sz="2400" b="1" dirty="0" smtClean="0"/>
              <a:t>debreceni tankcsata</a:t>
            </a:r>
          </a:p>
          <a:p>
            <a:pPr eaLnBrk="1" hangingPunct="1">
              <a:defRPr/>
            </a:pPr>
            <a:r>
              <a:rPr lang="hu-HU" sz="2400" dirty="0" smtClean="0"/>
              <a:t>1944.dec. 24. - 1945. febr. 13 </a:t>
            </a:r>
            <a:r>
              <a:rPr lang="hu-HU" sz="2400" b="1" dirty="0" smtClean="0"/>
              <a:t>Budapest ostroma (102 nap)</a:t>
            </a:r>
          </a:p>
          <a:p>
            <a:pPr eaLnBrk="1" hangingPunct="1">
              <a:defRPr/>
            </a:pPr>
            <a:r>
              <a:rPr lang="hu-HU" sz="2400" dirty="0" smtClean="0"/>
              <a:t>1945. ápr. 4. az egész ország a szovjet Vörös Hadsereg </a:t>
            </a:r>
            <a:r>
              <a:rPr lang="hu-HU" sz="2400" b="1" dirty="0" smtClean="0"/>
              <a:t>katonai megszállása </a:t>
            </a:r>
            <a:r>
              <a:rPr lang="hu-HU" sz="2400" dirty="0" smtClean="0"/>
              <a:t>alá került („felszabadult”)</a:t>
            </a:r>
          </a:p>
          <a:p>
            <a:pPr eaLnBrk="1" hangingPunct="1">
              <a:defRPr/>
            </a:pPr>
            <a:endParaRPr lang="hu-HU" sz="2400" dirty="0" smtClean="0"/>
          </a:p>
        </p:txBody>
      </p:sp>
    </p:spTree>
    <p:extLst>
      <p:ext uri="{BB962C8B-B14F-4D97-AF65-F5344CB8AC3E}">
        <p14:creationId xmlns:p14="http://schemas.microsoft.com/office/powerpoint/2010/main" val="224839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7145" y="0"/>
            <a:ext cx="8849710" cy="622846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>Végső, NO mellett való elkötelezettség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6483" y="622846"/>
            <a:ext cx="8671034" cy="3247698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első</a:t>
            </a:r>
            <a:r>
              <a:rPr lang="en-US" b="1" dirty="0"/>
              <a:t> </a:t>
            </a:r>
            <a:r>
              <a:rPr lang="en-US" b="1" dirty="0" err="1"/>
              <a:t>zsidótörvény</a:t>
            </a:r>
            <a:r>
              <a:rPr lang="en-US" b="1" dirty="0"/>
              <a:t> (1938/XV. </a:t>
            </a:r>
            <a:r>
              <a:rPr lang="en-US" b="1" dirty="0" err="1"/>
              <a:t>tc</a:t>
            </a:r>
            <a:r>
              <a:rPr lang="en-US" b="1" dirty="0"/>
              <a:t>.)</a:t>
            </a:r>
            <a:r>
              <a:rPr lang="en-US" dirty="0"/>
              <a:t> 1938 </a:t>
            </a:r>
            <a:r>
              <a:rPr lang="en-US" dirty="0" err="1"/>
              <a:t>május</a:t>
            </a:r>
            <a:r>
              <a:rPr lang="en-US" dirty="0"/>
              <a:t> </a:t>
            </a:r>
            <a:r>
              <a:rPr lang="en-US" dirty="0" smtClean="0"/>
              <a:t>29</a:t>
            </a:r>
            <a:r>
              <a:rPr lang="sk-SK" dirty="0" smtClean="0"/>
              <a:t>. (vallási alapon meghatározta a zsidókat, max. 20 %-át az értelmiségi pályáknak tölthetik be)</a:t>
            </a:r>
          </a:p>
          <a:p>
            <a:r>
              <a:rPr lang="sk-SK" b="1" dirty="0" smtClean="0"/>
              <a:t>M</a:t>
            </a:r>
            <a:r>
              <a:rPr lang="en-US" b="1" dirty="0" err="1" smtClean="0"/>
              <a:t>ásodik</a:t>
            </a:r>
            <a:r>
              <a:rPr lang="en-US" b="1" dirty="0" smtClean="0"/>
              <a:t> </a:t>
            </a:r>
            <a:r>
              <a:rPr lang="en-US" b="1" dirty="0" err="1"/>
              <a:t>zsidótörvény</a:t>
            </a:r>
            <a:r>
              <a:rPr lang="en-US" b="1" dirty="0"/>
              <a:t> (1939/IV. </a:t>
            </a:r>
            <a:r>
              <a:rPr lang="en-US" b="1" dirty="0" err="1"/>
              <a:t>tc</a:t>
            </a:r>
            <a:r>
              <a:rPr lang="en-US" b="1" dirty="0"/>
              <a:t>.)</a:t>
            </a:r>
            <a:r>
              <a:rPr lang="en-US" dirty="0"/>
              <a:t> 1939 </a:t>
            </a:r>
            <a:r>
              <a:rPr lang="en-US" dirty="0" err="1"/>
              <a:t>május</a:t>
            </a:r>
            <a:r>
              <a:rPr lang="en-US" dirty="0"/>
              <a:t> </a:t>
            </a:r>
            <a:r>
              <a:rPr lang="en-US" dirty="0" smtClean="0"/>
              <a:t>5</a:t>
            </a:r>
            <a:r>
              <a:rPr lang="sk-SK" dirty="0" smtClean="0"/>
              <a:t>. (faji alapon való meghatározás, máximálás 6 %)</a:t>
            </a:r>
          </a:p>
          <a:p>
            <a:r>
              <a:rPr lang="sk-SK" b="1" dirty="0" smtClean="0"/>
              <a:t>H</a:t>
            </a:r>
            <a:r>
              <a:rPr lang="en-US" b="1" dirty="0" err="1" smtClean="0"/>
              <a:t>armadik</a:t>
            </a:r>
            <a:r>
              <a:rPr lang="en-US" b="1" dirty="0" smtClean="0"/>
              <a:t> </a:t>
            </a:r>
            <a:r>
              <a:rPr lang="en-US" b="1" dirty="0" err="1"/>
              <a:t>zsidótörvény</a:t>
            </a:r>
            <a:r>
              <a:rPr lang="en-US" b="1" dirty="0"/>
              <a:t> (1941/XV. </a:t>
            </a:r>
            <a:r>
              <a:rPr lang="en-US" b="1" dirty="0" err="1"/>
              <a:t>tc</a:t>
            </a:r>
            <a:r>
              <a:rPr lang="en-US" b="1" dirty="0"/>
              <a:t>.)</a:t>
            </a:r>
            <a:r>
              <a:rPr lang="en-US" dirty="0"/>
              <a:t> 1941 </a:t>
            </a:r>
            <a:r>
              <a:rPr lang="en-US" dirty="0" err="1"/>
              <a:t>augusztus</a:t>
            </a:r>
            <a:r>
              <a:rPr lang="en-US" dirty="0"/>
              <a:t> </a:t>
            </a:r>
            <a:r>
              <a:rPr lang="en-US" dirty="0" smtClean="0"/>
              <a:t>8</a:t>
            </a:r>
            <a:r>
              <a:rPr lang="sk-SK" dirty="0" smtClean="0"/>
              <a:t>. (tiltotta a keresztényekkel való szexuális és házastársi kapcsolatot)</a:t>
            </a:r>
          </a:p>
          <a:p>
            <a:r>
              <a:rPr lang="sk-SK" b="1" dirty="0" smtClean="0"/>
              <a:t>N</a:t>
            </a:r>
            <a:r>
              <a:rPr lang="en-US" b="1" dirty="0" err="1" smtClean="0"/>
              <a:t>egyedik</a:t>
            </a:r>
            <a:r>
              <a:rPr lang="en-US" b="1" dirty="0" smtClean="0"/>
              <a:t> </a:t>
            </a:r>
            <a:r>
              <a:rPr lang="en-US" b="1" dirty="0" err="1"/>
              <a:t>zsidótörvény</a:t>
            </a:r>
            <a:r>
              <a:rPr lang="en-US" b="1" dirty="0"/>
              <a:t> (1942/XV. </a:t>
            </a:r>
            <a:r>
              <a:rPr lang="en-US" b="1" dirty="0" err="1"/>
              <a:t>tc</a:t>
            </a:r>
            <a:r>
              <a:rPr lang="en-US" b="1" dirty="0"/>
              <a:t>.)</a:t>
            </a:r>
            <a:r>
              <a:rPr lang="en-US" dirty="0"/>
              <a:t> 1942 </a:t>
            </a:r>
            <a:r>
              <a:rPr lang="en-US" dirty="0" err="1"/>
              <a:t>szeptember</a:t>
            </a:r>
            <a:r>
              <a:rPr lang="en-US" dirty="0"/>
              <a:t> </a:t>
            </a:r>
            <a:r>
              <a:rPr lang="en-US" dirty="0" smtClean="0"/>
              <a:t>6</a:t>
            </a:r>
            <a:r>
              <a:rPr lang="sk-SK" dirty="0" smtClean="0"/>
              <a:t>. (a zsidók földszerzésének tiltása, kötelező munkaszolgálat)</a:t>
            </a:r>
          </a:p>
          <a:p>
            <a:r>
              <a:rPr lang="en-US" dirty="0"/>
              <a:t>1240/1944-es </a:t>
            </a:r>
            <a:r>
              <a:rPr lang="en-US" dirty="0" err="1"/>
              <a:t>miniszterelnöki</a:t>
            </a:r>
            <a:r>
              <a:rPr lang="en-US" dirty="0"/>
              <a:t> </a:t>
            </a:r>
            <a:r>
              <a:rPr lang="en-US" dirty="0" err="1" smtClean="0"/>
              <a:t>rendelet</a:t>
            </a:r>
            <a:r>
              <a:rPr lang="sk-SK" dirty="0" smtClean="0"/>
              <a:t>, </a:t>
            </a:r>
            <a:r>
              <a:rPr lang="en-US" dirty="0"/>
              <a:t>1944 </a:t>
            </a:r>
            <a:r>
              <a:rPr lang="en-US" dirty="0" err="1"/>
              <a:t>április</a:t>
            </a:r>
            <a:r>
              <a:rPr lang="en-US" dirty="0"/>
              <a:t> </a:t>
            </a:r>
            <a:r>
              <a:rPr lang="en-US" dirty="0" smtClean="0"/>
              <a:t>5</a:t>
            </a:r>
            <a:r>
              <a:rPr lang="sk-SK" dirty="0" smtClean="0"/>
              <a:t>. (a zsidóknak a </a:t>
            </a:r>
            <a:r>
              <a:rPr lang="en-US" b="1" dirty="0" err="1" smtClean="0"/>
              <a:t>Dávid-csillag</a:t>
            </a:r>
            <a:r>
              <a:rPr lang="en-US" b="1" dirty="0" smtClean="0"/>
              <a:t> </a:t>
            </a:r>
            <a:r>
              <a:rPr lang="en-US" b="1" dirty="0" err="1"/>
              <a:t>kötelező</a:t>
            </a:r>
            <a:r>
              <a:rPr lang="en-US" b="1" dirty="0"/>
              <a:t> </a:t>
            </a:r>
            <a:r>
              <a:rPr lang="en-US" b="1" dirty="0" err="1" smtClean="0"/>
              <a:t>viselés</a:t>
            </a:r>
            <a:r>
              <a:rPr lang="sk-SK" b="1" dirty="0" smtClean="0"/>
              <a:t>ét </a:t>
            </a:r>
            <a:r>
              <a:rPr lang="sk-SK" dirty="0" smtClean="0"/>
              <a:t>rendeli el</a:t>
            </a:r>
            <a:r>
              <a:rPr lang="en-US" dirty="0"/>
              <a:t> </a:t>
            </a:r>
            <a:r>
              <a:rPr lang="en-US" dirty="0" err="1" smtClean="0"/>
              <a:t>Magyarországon</a:t>
            </a:r>
            <a:r>
              <a:rPr lang="sk-SK" dirty="0" smtClean="0"/>
              <a:t>) 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43" y="3870544"/>
            <a:ext cx="4335718" cy="281821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4008065"/>
            <a:ext cx="476250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3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0181" y="0"/>
            <a:ext cx="7886700" cy="706929"/>
          </a:xfrm>
        </p:spPr>
        <p:txBody>
          <a:bodyPr/>
          <a:lstStyle/>
          <a:p>
            <a:pPr algn="ctr"/>
            <a:r>
              <a:rPr lang="sk-SK" dirty="0" smtClean="0"/>
              <a:t>Embermentők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06929"/>
            <a:ext cx="6484882" cy="59383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Dr. </a:t>
            </a:r>
            <a:r>
              <a:rPr lang="en-US" sz="3200" b="1" dirty="0" err="1"/>
              <a:t>Slachta</a:t>
            </a:r>
            <a:r>
              <a:rPr lang="en-US" sz="3200" b="1" dirty="0"/>
              <a:t> </a:t>
            </a:r>
            <a:r>
              <a:rPr lang="en-US" sz="3200" b="1" dirty="0" smtClean="0"/>
              <a:t>Margit</a:t>
            </a:r>
            <a:endParaRPr lang="sk-SK" sz="3200" b="1" dirty="0" smtClean="0"/>
          </a:p>
          <a:p>
            <a:pPr>
              <a:buFontTx/>
              <a:buChar char="-"/>
            </a:pPr>
            <a:r>
              <a:rPr lang="hu-HU" sz="2400" dirty="0" smtClean="0"/>
              <a:t>1918-ban </a:t>
            </a:r>
            <a:r>
              <a:rPr lang="hu-HU" sz="2400" dirty="0"/>
              <a:t>a </a:t>
            </a:r>
            <a:r>
              <a:rPr lang="hu-HU" sz="2400" b="1" dirty="0"/>
              <a:t>Keresztényszociális Néppárt</a:t>
            </a:r>
            <a:r>
              <a:rPr lang="hu-HU" sz="2400" dirty="0"/>
              <a:t> tagja lett, és az általa szervezett Keresztény Női Tábor élére állt</a:t>
            </a:r>
            <a:r>
              <a:rPr lang="hu-HU" sz="2400" dirty="0" smtClean="0"/>
              <a:t>.</a:t>
            </a:r>
          </a:p>
          <a:p>
            <a:pPr>
              <a:buFontTx/>
              <a:buChar char="-"/>
            </a:pPr>
            <a:r>
              <a:rPr lang="hu-HU" sz="2400" dirty="0" smtClean="0"/>
              <a:t>1920-ban</a:t>
            </a:r>
            <a:r>
              <a:rPr lang="hu-HU" sz="2400" dirty="0"/>
              <a:t> nemzetgyűlési (parlamenti) képviselővé választották. </a:t>
            </a:r>
            <a:r>
              <a:rPr lang="hu-HU" sz="2400" b="1" dirty="0"/>
              <a:t>Ő lett az első női képviselő Magyarország történetében.</a:t>
            </a:r>
          </a:p>
          <a:p>
            <a:pPr>
              <a:buFontTx/>
              <a:buChar char="-"/>
            </a:pPr>
            <a:r>
              <a:rPr lang="en-US" sz="2400" dirty="0" err="1" smtClean="0"/>
              <a:t>Az</a:t>
            </a:r>
            <a:r>
              <a:rPr lang="en-US" sz="2400" dirty="0" smtClean="0"/>
              <a:t> </a:t>
            </a:r>
            <a:r>
              <a:rPr lang="en-US" sz="2400" dirty="0"/>
              <a:t>1943-as </a:t>
            </a:r>
            <a:r>
              <a:rPr lang="en-US" sz="2400" dirty="0" err="1"/>
              <a:t>szlovákiai</a:t>
            </a:r>
            <a:r>
              <a:rPr lang="en-US" sz="2400" dirty="0"/>
              <a:t> „</a:t>
            </a:r>
            <a:r>
              <a:rPr lang="en-US" sz="2400" dirty="0" err="1"/>
              <a:t>végleges</a:t>
            </a:r>
            <a:r>
              <a:rPr lang="en-US" sz="2400" dirty="0"/>
              <a:t> </a:t>
            </a:r>
            <a:r>
              <a:rPr lang="en-US" sz="2400" dirty="0" err="1"/>
              <a:t>zsidótlanítás</a:t>
            </a:r>
            <a:r>
              <a:rPr lang="en-US" sz="2400" dirty="0"/>
              <a:t>” </a:t>
            </a:r>
            <a:r>
              <a:rPr lang="en-US" sz="2400" dirty="0" err="1"/>
              <a:t>bejelentése</a:t>
            </a:r>
            <a:r>
              <a:rPr lang="en-US" sz="2400" dirty="0"/>
              <a:t> </a:t>
            </a:r>
            <a:r>
              <a:rPr lang="en-US" sz="2400" dirty="0" err="1"/>
              <a:t>után</a:t>
            </a:r>
            <a:r>
              <a:rPr lang="en-US" sz="2400" dirty="0"/>
              <a:t> </a:t>
            </a:r>
            <a:r>
              <a:rPr lang="en-US" sz="2400" dirty="0" err="1"/>
              <a:t>Rómában</a:t>
            </a:r>
            <a:r>
              <a:rPr lang="en-US" sz="2400" dirty="0"/>
              <a:t> </a:t>
            </a:r>
            <a:r>
              <a:rPr lang="en-US" sz="2400" dirty="0" err="1"/>
              <a:t>utazott</a:t>
            </a:r>
            <a:r>
              <a:rPr lang="en-US" sz="2400" dirty="0"/>
              <a:t> </a:t>
            </a:r>
            <a:r>
              <a:rPr lang="en-US" sz="2400" dirty="0" err="1"/>
              <a:t>annak</a:t>
            </a:r>
            <a:r>
              <a:rPr lang="en-US" sz="2400" dirty="0"/>
              <a:t> </a:t>
            </a:r>
            <a:r>
              <a:rPr lang="en-US" sz="2400" dirty="0" err="1"/>
              <a:t>érdekében</a:t>
            </a:r>
            <a:r>
              <a:rPr lang="en-US" sz="2400" dirty="0"/>
              <a:t>, </a:t>
            </a:r>
            <a:r>
              <a:rPr lang="en-US" sz="2400" dirty="0" err="1"/>
              <a:t>hogy</a:t>
            </a:r>
            <a:r>
              <a:rPr lang="en-US" sz="2400" dirty="0"/>
              <a:t> </a:t>
            </a:r>
            <a:r>
              <a:rPr lang="en-US" sz="2400" dirty="0" err="1"/>
              <a:t>meggyőzze</a:t>
            </a:r>
            <a:r>
              <a:rPr lang="en-US" sz="2400" dirty="0"/>
              <a:t> II. Pius </a:t>
            </a:r>
            <a:r>
              <a:rPr lang="en-US" sz="2400" dirty="0" err="1"/>
              <a:t>pápát</a:t>
            </a:r>
            <a:r>
              <a:rPr lang="en-US" sz="2400" dirty="0"/>
              <a:t> a </a:t>
            </a:r>
            <a:r>
              <a:rPr lang="en-US" sz="2400" dirty="0" err="1"/>
              <a:t>beavatkozás</a:t>
            </a:r>
            <a:r>
              <a:rPr lang="en-US" sz="2400" dirty="0"/>
              <a:t> </a:t>
            </a:r>
            <a:r>
              <a:rPr lang="en-US" sz="2400" dirty="0" err="1"/>
              <a:t>elkerülhetetlenségéről</a:t>
            </a:r>
            <a:r>
              <a:rPr lang="en-US" sz="2400" dirty="0"/>
              <a:t>. </a:t>
            </a:r>
            <a:endParaRPr lang="sk-SK" sz="2400" dirty="0" smtClean="0"/>
          </a:p>
          <a:p>
            <a:pPr>
              <a:buFontTx/>
              <a:buChar char="-"/>
            </a:pPr>
            <a:r>
              <a:rPr lang="en-US" sz="2400" dirty="0" err="1" smtClean="0"/>
              <a:t>Hittestvéreivel</a:t>
            </a:r>
            <a:r>
              <a:rPr lang="en-US" sz="2400" dirty="0" smtClean="0"/>
              <a:t> </a:t>
            </a:r>
            <a:r>
              <a:rPr lang="en-US" sz="2400" dirty="0"/>
              <a:t>a XIV. </a:t>
            </a:r>
            <a:r>
              <a:rPr lang="en-US" sz="2400" dirty="0" err="1"/>
              <a:t>kerületben</a:t>
            </a:r>
            <a:r>
              <a:rPr lang="en-US" sz="2400" dirty="0"/>
              <a:t> </a:t>
            </a:r>
            <a:r>
              <a:rPr lang="en-US" sz="2400" dirty="0" err="1"/>
              <a:t>található</a:t>
            </a:r>
            <a:r>
              <a:rPr lang="en-US" sz="2400" dirty="0"/>
              <a:t> </a:t>
            </a:r>
            <a:r>
              <a:rPr lang="en-US" sz="2400" dirty="0" err="1"/>
              <a:t>Thököly</a:t>
            </a:r>
            <a:r>
              <a:rPr lang="en-US" sz="2400" dirty="0"/>
              <a:t> </a:t>
            </a:r>
            <a:r>
              <a:rPr lang="en-US" sz="2400" dirty="0" err="1"/>
              <a:t>úti</a:t>
            </a:r>
            <a:r>
              <a:rPr lang="en-US" sz="2400" dirty="0"/>
              <a:t> </a:t>
            </a:r>
            <a:r>
              <a:rPr lang="en-US" sz="2400" dirty="0" err="1"/>
              <a:t>rendházban</a:t>
            </a:r>
            <a:r>
              <a:rPr lang="en-US" sz="2400" dirty="0"/>
              <a:t> </a:t>
            </a:r>
            <a:r>
              <a:rPr lang="en-US" sz="2400" dirty="0" err="1"/>
              <a:t>olyan</a:t>
            </a:r>
            <a:r>
              <a:rPr lang="en-US" sz="2400" dirty="0"/>
              <a:t> </a:t>
            </a:r>
            <a:r>
              <a:rPr lang="en-US" sz="2400" dirty="0" err="1"/>
              <a:t>személyeket</a:t>
            </a:r>
            <a:r>
              <a:rPr lang="en-US" sz="2400" dirty="0"/>
              <a:t> </a:t>
            </a:r>
            <a:r>
              <a:rPr lang="en-US" sz="2400" dirty="0" err="1"/>
              <a:t>bújtattak</a:t>
            </a:r>
            <a:r>
              <a:rPr lang="en-US" sz="2400" dirty="0"/>
              <a:t>, mint </a:t>
            </a:r>
            <a:r>
              <a:rPr lang="en-US" sz="2400" dirty="0" err="1"/>
              <a:t>Radnóti</a:t>
            </a:r>
            <a:r>
              <a:rPr lang="en-US" sz="2400" dirty="0"/>
              <a:t> </a:t>
            </a:r>
            <a:r>
              <a:rPr lang="en-US" sz="2400" dirty="0" err="1"/>
              <a:t>Miklós</a:t>
            </a:r>
            <a:r>
              <a:rPr lang="en-US" sz="2400" dirty="0"/>
              <a:t> </a:t>
            </a:r>
            <a:r>
              <a:rPr lang="en-US" sz="2400" dirty="0" err="1"/>
              <a:t>felesége</a:t>
            </a:r>
            <a:r>
              <a:rPr lang="en-US" sz="2400" dirty="0"/>
              <a:t>, </a:t>
            </a:r>
            <a:r>
              <a:rPr lang="en-US" sz="2400" dirty="0" err="1"/>
              <a:t>Heltai</a:t>
            </a:r>
            <a:r>
              <a:rPr lang="en-US" sz="2400" dirty="0"/>
              <a:t> </a:t>
            </a:r>
            <a:r>
              <a:rPr lang="en-US" sz="2400" dirty="0" err="1"/>
              <a:t>Jenő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917" y="1303281"/>
            <a:ext cx="3025083" cy="410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4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6705" y="567559"/>
            <a:ext cx="4710605" cy="6117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b="1" dirty="0" smtClean="0"/>
              <a:t>Salkaházi Sára</a:t>
            </a:r>
          </a:p>
          <a:p>
            <a:pPr>
              <a:buFontTx/>
              <a:buChar char="-"/>
            </a:pPr>
            <a:r>
              <a:rPr lang="en-US" dirty="0" smtClean="0"/>
              <a:t>A </a:t>
            </a:r>
            <a:r>
              <a:rPr lang="en-US" dirty="0" err="1"/>
              <a:t>Slachta</a:t>
            </a:r>
            <a:r>
              <a:rPr lang="en-US" dirty="0"/>
              <a:t> Margit </a:t>
            </a:r>
            <a:r>
              <a:rPr lang="en-US" dirty="0" err="1"/>
              <a:t>által</a:t>
            </a:r>
            <a:r>
              <a:rPr lang="en-US" dirty="0"/>
              <a:t> </a:t>
            </a:r>
            <a:r>
              <a:rPr lang="en-US" dirty="0" err="1"/>
              <a:t>alapított</a:t>
            </a:r>
            <a:r>
              <a:rPr lang="en-US" dirty="0"/>
              <a:t> </a:t>
            </a:r>
            <a:r>
              <a:rPr lang="en-US" dirty="0" err="1"/>
              <a:t>Szociális</a:t>
            </a:r>
            <a:r>
              <a:rPr lang="en-US" dirty="0"/>
              <a:t> </a:t>
            </a:r>
            <a:r>
              <a:rPr lang="en-US" dirty="0" err="1"/>
              <a:t>Testvérek</a:t>
            </a:r>
            <a:r>
              <a:rPr lang="en-US" dirty="0"/>
              <a:t> </a:t>
            </a:r>
            <a:r>
              <a:rPr lang="en-US" dirty="0" err="1"/>
              <a:t>Társaságának</a:t>
            </a:r>
            <a:r>
              <a:rPr lang="en-US" dirty="0"/>
              <a:t> volt </a:t>
            </a:r>
            <a:r>
              <a:rPr lang="en-US" dirty="0" err="1"/>
              <a:t>tagja</a:t>
            </a:r>
            <a:r>
              <a:rPr lang="en-US" dirty="0"/>
              <a:t> 1927-től. </a:t>
            </a:r>
            <a:endParaRPr lang="sk-SK" dirty="0" smtClean="0"/>
          </a:p>
          <a:p>
            <a:pPr>
              <a:buFontTx/>
              <a:buChar char="-"/>
            </a:pPr>
            <a:r>
              <a:rPr lang="en-US" dirty="0" smtClean="0"/>
              <a:t>A </a:t>
            </a:r>
            <a:r>
              <a:rPr lang="en-US" dirty="0" err="1"/>
              <a:t>Társaság</a:t>
            </a:r>
            <a:r>
              <a:rPr lang="en-US" dirty="0"/>
              <a:t> </a:t>
            </a:r>
            <a:r>
              <a:rPr lang="en-US" dirty="0" err="1"/>
              <a:t>közel</a:t>
            </a:r>
            <a:r>
              <a:rPr lang="en-US" dirty="0"/>
              <a:t> 1000 </a:t>
            </a:r>
            <a:r>
              <a:rPr lang="en-US" dirty="0" err="1"/>
              <a:t>zsidó</a:t>
            </a:r>
            <a:r>
              <a:rPr lang="en-US" dirty="0"/>
              <a:t> </a:t>
            </a:r>
            <a:r>
              <a:rPr lang="en-US" dirty="0" err="1"/>
              <a:t>származású</a:t>
            </a:r>
            <a:r>
              <a:rPr lang="en-US" dirty="0"/>
              <a:t> </a:t>
            </a:r>
            <a:r>
              <a:rPr lang="en-US" dirty="0" err="1"/>
              <a:t>személyt</a:t>
            </a:r>
            <a:r>
              <a:rPr lang="en-US" dirty="0"/>
              <a:t> </a:t>
            </a:r>
            <a:r>
              <a:rPr lang="en-US" dirty="0" err="1"/>
              <a:t>bújtatott</a:t>
            </a:r>
            <a:r>
              <a:rPr lang="en-US" dirty="0" smtClean="0"/>
              <a:t>.</a:t>
            </a:r>
            <a:endParaRPr lang="sk-SK" dirty="0" smtClean="0"/>
          </a:p>
          <a:p>
            <a:pPr>
              <a:buFontTx/>
              <a:buChar char="-"/>
            </a:pPr>
            <a:r>
              <a:rPr lang="en-US" dirty="0" err="1" smtClean="0"/>
              <a:t>Salkaházi</a:t>
            </a:r>
            <a:r>
              <a:rPr lang="en-US" dirty="0" smtClean="0"/>
              <a:t> </a:t>
            </a:r>
            <a:r>
              <a:rPr lang="en-US" dirty="0" err="1"/>
              <a:t>Sára</a:t>
            </a:r>
            <a:r>
              <a:rPr lang="en-US" dirty="0"/>
              <a:t> </a:t>
            </a:r>
            <a:r>
              <a:rPr lang="en-US" dirty="0" err="1"/>
              <a:t>személy</a:t>
            </a:r>
            <a:r>
              <a:rPr lang="en-US" dirty="0"/>
              <a:t> </a:t>
            </a:r>
            <a:r>
              <a:rPr lang="en-US" dirty="0" err="1"/>
              <a:t>szerint</a:t>
            </a:r>
            <a:r>
              <a:rPr lang="en-US" dirty="0"/>
              <a:t> 100 </a:t>
            </a:r>
            <a:r>
              <a:rPr lang="en-US" dirty="0" err="1"/>
              <a:t>főnek</a:t>
            </a:r>
            <a:r>
              <a:rPr lang="en-US" dirty="0"/>
              <a:t> </a:t>
            </a:r>
            <a:r>
              <a:rPr lang="en-US" dirty="0" err="1"/>
              <a:t>segített</a:t>
            </a:r>
            <a:r>
              <a:rPr lang="en-US" dirty="0"/>
              <a:t> </a:t>
            </a:r>
            <a:r>
              <a:rPr lang="en-US" dirty="0" err="1"/>
              <a:t>átvészelni</a:t>
            </a:r>
            <a:r>
              <a:rPr lang="en-US" dirty="0"/>
              <a:t> a </a:t>
            </a:r>
            <a:r>
              <a:rPr lang="en-US" dirty="0" err="1"/>
              <a:t>vészkorszakot</a:t>
            </a:r>
            <a:r>
              <a:rPr lang="en-US" dirty="0"/>
              <a:t>, </a:t>
            </a:r>
            <a:r>
              <a:rPr lang="en-US" dirty="0" err="1"/>
              <a:t>ám</a:t>
            </a:r>
            <a:r>
              <a:rPr lang="en-US" dirty="0"/>
              <a:t> ő </a:t>
            </a:r>
            <a:r>
              <a:rPr lang="en-US" dirty="0" err="1"/>
              <a:t>lebukott</a:t>
            </a:r>
            <a:r>
              <a:rPr lang="en-US" dirty="0"/>
              <a:t>. </a:t>
            </a:r>
            <a:endParaRPr lang="sk-SK" dirty="0" smtClean="0"/>
          </a:p>
          <a:p>
            <a:pPr>
              <a:buFontTx/>
              <a:buChar char="-"/>
            </a:pPr>
            <a:r>
              <a:rPr lang="en-US" dirty="0" smtClean="0"/>
              <a:t>1944</a:t>
            </a:r>
            <a:r>
              <a:rPr lang="en-US" dirty="0"/>
              <a:t>. </a:t>
            </a:r>
            <a:r>
              <a:rPr lang="en-US" dirty="0" err="1"/>
              <a:t>december</a:t>
            </a:r>
            <a:r>
              <a:rPr lang="en-US" dirty="0"/>
              <a:t> 26-án a </a:t>
            </a:r>
            <a:r>
              <a:rPr lang="en-US" dirty="0" err="1"/>
              <a:t>nyilasok</a:t>
            </a:r>
            <a:r>
              <a:rPr lang="en-US" dirty="0"/>
              <a:t> a </a:t>
            </a:r>
            <a:r>
              <a:rPr lang="en-US" dirty="0" err="1"/>
              <a:t>Dunába</a:t>
            </a:r>
            <a:r>
              <a:rPr lang="en-US" dirty="0"/>
              <a:t> </a:t>
            </a:r>
            <a:r>
              <a:rPr lang="en-US" dirty="0" err="1"/>
              <a:t>lőtték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60181" y="0"/>
            <a:ext cx="7886700" cy="706929"/>
          </a:xfrm>
        </p:spPr>
        <p:txBody>
          <a:bodyPr/>
          <a:lstStyle/>
          <a:p>
            <a:pPr algn="ctr"/>
            <a:r>
              <a:rPr lang="sk-SK" dirty="0" smtClean="0"/>
              <a:t>Embermentők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704" y="780501"/>
            <a:ext cx="3890143" cy="597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68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28253"/>
            <a:ext cx="5866743" cy="52730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3200" b="1" dirty="0" smtClean="0"/>
              <a:t>Raoul Wallenberg</a:t>
            </a:r>
          </a:p>
          <a:p>
            <a:pPr>
              <a:buFontTx/>
              <a:buChar char="-"/>
            </a:pPr>
            <a:r>
              <a:rPr lang="hu-HU" sz="2400" dirty="0" smtClean="0"/>
              <a:t>A </a:t>
            </a:r>
            <a:r>
              <a:rPr lang="hu-HU" sz="2400" dirty="0"/>
              <a:t>svéd követség </a:t>
            </a:r>
            <a:r>
              <a:rPr lang="hu-HU" sz="2400" dirty="0" err="1"/>
              <a:t>másodtitkáraként</a:t>
            </a:r>
            <a:r>
              <a:rPr lang="hu-HU" sz="2400" dirty="0"/>
              <a:t> a német megszállás alatt álló </a:t>
            </a:r>
            <a:r>
              <a:rPr lang="hu-HU" sz="2400" dirty="0" smtClean="0"/>
              <a:t>Budapesten növelte </a:t>
            </a:r>
            <a:r>
              <a:rPr lang="hu-HU" sz="2400" dirty="0"/>
              <a:t>a svéd zászló által </a:t>
            </a:r>
            <a:r>
              <a:rPr lang="hu-HU" sz="2400" dirty="0" smtClean="0"/>
              <a:t>ún. „védett házak” </a:t>
            </a:r>
            <a:r>
              <a:rPr lang="hu-HU" sz="2400" dirty="0"/>
              <a:t>számát, valamint egy, a Vöröskereszt égisze alatt létrejövő gyűjtőtábor felállítást </a:t>
            </a:r>
            <a:r>
              <a:rPr lang="hu-HU" sz="2400" dirty="0" smtClean="0"/>
              <a:t>tervezte.</a:t>
            </a:r>
          </a:p>
          <a:p>
            <a:pPr>
              <a:buFontTx/>
              <a:buChar char="-"/>
            </a:pPr>
            <a:r>
              <a:rPr lang="hu-HU" sz="2400" dirty="0" smtClean="0"/>
              <a:t>A </a:t>
            </a:r>
            <a:r>
              <a:rPr lang="hu-HU" sz="2400" dirty="0"/>
              <a:t>legtöbb zsidó </a:t>
            </a:r>
            <a:r>
              <a:rPr lang="hu-HU" sz="2400" dirty="0" smtClean="0"/>
              <a:t>származású személy életét </a:t>
            </a:r>
            <a:r>
              <a:rPr lang="hu-HU" sz="2400" dirty="0"/>
              <a:t>azonban a svéd követség által kiállított menlevéllel sikerült </a:t>
            </a:r>
            <a:r>
              <a:rPr lang="hu-HU" sz="2400" dirty="0" smtClean="0"/>
              <a:t>megmentenie.</a:t>
            </a:r>
          </a:p>
          <a:p>
            <a:pPr>
              <a:buFontTx/>
              <a:buChar char="-"/>
            </a:pPr>
            <a:r>
              <a:rPr lang="hu-HU" sz="2400" dirty="0" smtClean="0"/>
              <a:t>1500 db "</a:t>
            </a:r>
            <a:r>
              <a:rPr lang="hu-HU" sz="2400" dirty="0" err="1" smtClean="0"/>
              <a:t>Schutzpass</a:t>
            </a:r>
            <a:r>
              <a:rPr lang="hu-HU" sz="2400" dirty="0"/>
              <a:t>" kibocsátására kapott engedélyt, sikerült ezt a számot 4500-ra emelnie, a valóságban még ennél is jóval többet adtak ki. </a:t>
            </a:r>
            <a:endParaRPr lang="hu-HU" sz="2400" dirty="0" smtClean="0"/>
          </a:p>
          <a:p>
            <a:pPr>
              <a:buFontTx/>
              <a:buChar char="-"/>
            </a:pPr>
            <a:r>
              <a:rPr lang="hu-HU" sz="2400" dirty="0" smtClean="0"/>
              <a:t>A </a:t>
            </a:r>
            <a:r>
              <a:rPr lang="hu-HU" sz="2400" dirty="0"/>
              <a:t>nagy veszélyt vállaló Wallenberg - ha kellett - a vagonokból is kiszedte </a:t>
            </a:r>
            <a:r>
              <a:rPr lang="hu-HU" sz="2400" dirty="0" smtClean="0"/>
              <a:t>az embereket, </a:t>
            </a:r>
            <a:r>
              <a:rPr lang="hu-HU" sz="2400" dirty="0"/>
              <a:t>s gyakran puszta jelenlétével, határozott fellépésével is életeket mentett.</a:t>
            </a:r>
            <a:endParaRPr lang="en-US" sz="24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60181" y="0"/>
            <a:ext cx="7886700" cy="706929"/>
          </a:xfrm>
        </p:spPr>
        <p:txBody>
          <a:bodyPr/>
          <a:lstStyle/>
          <a:p>
            <a:pPr algn="ctr"/>
            <a:r>
              <a:rPr lang="sk-SK" dirty="0" smtClean="0"/>
              <a:t>Embermentők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723" y="1235182"/>
            <a:ext cx="3381277" cy="424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7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1856" y="16024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sk-SK" sz="5500" dirty="0" smtClean="0"/>
              <a:t>Köszönöm a figyelmet! </a:t>
            </a:r>
            <a:endParaRPr lang="en-US" sz="55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1397000"/>
            <a:ext cx="8191500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703</TotalTime>
  <Words>963</Words>
  <Application>Microsoft Office PowerPoint</Application>
  <PresentationFormat>Diavetítés a képernyőre (4:3 oldalarány)</PresentationFormat>
  <Paragraphs>75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Office-téma</vt:lpstr>
      <vt:lpstr>A II. világháború</vt:lpstr>
      <vt:lpstr>Magyarország helyzete a II.VH kezdetén</vt:lpstr>
      <vt:lpstr>A balkáni hadjárat</vt:lpstr>
      <vt:lpstr>PowerPoint-bemutató</vt:lpstr>
      <vt:lpstr>PowerPoint-bemutató</vt:lpstr>
      <vt:lpstr>Magyar hadbalépés NO oldalán a SZU ellen</vt:lpstr>
      <vt:lpstr>MO a II. VH-ban - A korszak magyar miniszterelnökei</vt:lpstr>
      <vt:lpstr>PowerPoint-bemutató</vt:lpstr>
      <vt:lpstr>Magyarország a II. VH-ban</vt:lpstr>
      <vt:lpstr>MO kiugrási kísérlete</vt:lpstr>
      <vt:lpstr>A német megszállás Magyarországon és a háború vége</vt:lpstr>
      <vt:lpstr>Végső, NO mellett való elkötelezettség</vt:lpstr>
      <vt:lpstr>Embermentők</vt:lpstr>
      <vt:lpstr>Embermentők</vt:lpstr>
      <vt:lpstr>Embermentők</vt:lpstr>
      <vt:lpstr>Köszönöm a figyelmet!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II. világháború</dc:title>
  <dc:creator>OS</dc:creator>
  <cp:lastModifiedBy>Ambruzs Attila Péter</cp:lastModifiedBy>
  <cp:revision>60</cp:revision>
  <dcterms:created xsi:type="dcterms:W3CDTF">2017-06-11T19:25:14Z</dcterms:created>
  <dcterms:modified xsi:type="dcterms:W3CDTF">2021-04-20T10:57:32Z</dcterms:modified>
</cp:coreProperties>
</file>