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1" r:id="rId3"/>
    <p:sldId id="294" r:id="rId4"/>
    <p:sldId id="292" r:id="rId5"/>
    <p:sldId id="293" r:id="rId6"/>
    <p:sldId id="259" r:id="rId7"/>
    <p:sldId id="260" r:id="rId8"/>
    <p:sldId id="262" r:id="rId9"/>
    <p:sldId id="263" r:id="rId10"/>
    <p:sldId id="264" r:id="rId11"/>
    <p:sldId id="265" r:id="rId12"/>
    <p:sldId id="269" r:id="rId13"/>
    <p:sldId id="261" r:id="rId14"/>
    <p:sldId id="266" r:id="rId15"/>
    <p:sldId id="267" r:id="rId16"/>
    <p:sldId id="268" r:id="rId17"/>
    <p:sldId id="270" r:id="rId18"/>
    <p:sldId id="290" r:id="rId19"/>
    <p:sldId id="295" r:id="rId20"/>
    <p:sldId id="282" r:id="rId21"/>
    <p:sldId id="286" r:id="rId22"/>
    <p:sldId id="273" r:id="rId23"/>
    <p:sldId id="274" r:id="rId24"/>
    <p:sldId id="275" r:id="rId25"/>
    <p:sldId id="297" r:id="rId26"/>
    <p:sldId id="271" r:id="rId27"/>
    <p:sldId id="272" r:id="rId28"/>
    <p:sldId id="276" r:id="rId29"/>
    <p:sldId id="277" r:id="rId30"/>
    <p:sldId id="278" r:id="rId31"/>
    <p:sldId id="279" r:id="rId32"/>
    <p:sldId id="280" r:id="rId33"/>
    <p:sldId id="281" r:id="rId34"/>
    <p:sldId id="285" r:id="rId35"/>
    <p:sldId id="283" r:id="rId36"/>
    <p:sldId id="284" r:id="rId37"/>
    <p:sldId id="287" r:id="rId38"/>
    <p:sldId id="288" r:id="rId39"/>
    <p:sldId id="289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4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8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5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921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9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15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867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1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00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99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69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FBCBE-E8B7-48AD-9D0D-39E36852E33C}" type="datetimeFigureOut">
              <a:rPr lang="en-US" smtClean="0"/>
              <a:t>5/5/2024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8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webp"/><Relationship Id="rId4" Type="http://schemas.openxmlformats.org/officeDocument/2006/relationships/image" Target="../media/image4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07124" y="16176"/>
            <a:ext cx="7772400" cy="1084809"/>
          </a:xfrm>
        </p:spPr>
        <p:txBody>
          <a:bodyPr/>
          <a:lstStyle/>
          <a:p>
            <a:r>
              <a:rPr lang="sk-SK" dirty="0"/>
              <a:t>A II. világháború</a:t>
            </a:r>
            <a:endParaRPr lang="en-US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964324" y="956359"/>
            <a:ext cx="6858000" cy="1655762"/>
          </a:xfrm>
        </p:spPr>
        <p:txBody>
          <a:bodyPr>
            <a:normAutofit/>
          </a:bodyPr>
          <a:lstStyle/>
          <a:p>
            <a:r>
              <a:rPr lang="sk-SK" sz="4800" dirty="0"/>
              <a:t>1939 - 1945</a:t>
            </a:r>
            <a:endParaRPr lang="en-US" sz="48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215" y="1582471"/>
            <a:ext cx="4744975" cy="2662458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9" y="1582471"/>
            <a:ext cx="3690890" cy="2795905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880" y="4478329"/>
            <a:ext cx="4712219" cy="2379671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9" y="4478329"/>
            <a:ext cx="3805948" cy="237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17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pPr algn="ctr"/>
            <a:r>
              <a:rPr lang="hu-HU" altLang="hu-HU" dirty="0"/>
              <a:t>A II. világháború előzményei</a:t>
            </a:r>
            <a:br>
              <a:rPr lang="hu-HU" altLang="hu-HU" dirty="0"/>
            </a:br>
            <a:endParaRPr lang="hu-HU" sz="32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758635"/>
            <a:ext cx="78867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hu-HU" altLang="hu-HU" dirty="0"/>
              <a:t>Szövetségi rendszerek: </a:t>
            </a:r>
            <a:r>
              <a:rPr lang="hu-HU" dirty="0"/>
              <a:t>A „TENGELYHATALMAK”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1342645"/>
            <a:ext cx="4873752" cy="4525963"/>
          </a:xfrm>
          <a:prstGeom prst="rect">
            <a:avLst/>
          </a:prstGeom>
          <a:ln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6550" indent="-336550" algn="just">
              <a:spcBef>
                <a:spcPts val="500"/>
              </a:spcBef>
              <a:buFont typeface="Times New Roman" panose="02020603050405020304" pitchFamily="18" charset="0"/>
              <a:buChar char="•"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hu-HU" altLang="hu-HU" sz="2200" b="1" dirty="0"/>
              <a:t>Németország - Olaszország </a:t>
            </a:r>
            <a:r>
              <a:rPr lang="hu-HU" altLang="hu-HU" sz="2200" dirty="0"/>
              <a:t>(1936)</a:t>
            </a:r>
          </a:p>
          <a:p>
            <a:pPr marL="336550" indent="-336550" algn="just">
              <a:spcBef>
                <a:spcPts val="500"/>
              </a:spcBef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hu-HU" altLang="hu-HU" sz="2200" dirty="0">
                <a:cs typeface="Arial" panose="020B0604020202020204" pitchFamily="34" charset="0"/>
              </a:rPr>
              <a:t>→ </a:t>
            </a:r>
            <a:r>
              <a:rPr lang="hu-HU" altLang="hu-HU" sz="2200" dirty="0"/>
              <a:t>„</a:t>
            </a:r>
            <a:r>
              <a:rPr lang="hu-HU" altLang="hu-HU" sz="2200" i="1" dirty="0"/>
              <a:t>A Berlin-Róma ív nem egy választóvonal, hanem </a:t>
            </a:r>
            <a:r>
              <a:rPr lang="hu-HU" altLang="hu-HU" sz="2200" b="1" i="1" u="sng" dirty="0"/>
              <a:t>egy tengely</a:t>
            </a:r>
            <a:r>
              <a:rPr lang="hu-HU" altLang="hu-HU" sz="2200" i="1" dirty="0"/>
              <a:t>, amely köré Európa többi állama csoportosul</a:t>
            </a:r>
            <a:r>
              <a:rPr lang="hu-HU" altLang="hu-HU" sz="2200" dirty="0"/>
              <a:t>” (Mussolini)</a:t>
            </a:r>
          </a:p>
          <a:p>
            <a:pPr marL="336550" indent="-336550" algn="just">
              <a:spcBef>
                <a:spcPts val="500"/>
              </a:spcBef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endParaRPr lang="hu-HU" altLang="hu-HU" sz="2200" dirty="0"/>
          </a:p>
          <a:p>
            <a:pPr marL="336550" indent="-336550" algn="just">
              <a:spcBef>
                <a:spcPts val="500"/>
              </a:spcBef>
              <a:buFont typeface="Times New Roman" panose="02020603050405020304" pitchFamily="18" charset="0"/>
              <a:buChar char="•"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hu-HU" altLang="hu-HU" sz="2200" b="1" dirty="0"/>
              <a:t>Németország – Japán</a:t>
            </a:r>
            <a:r>
              <a:rPr lang="hu-HU" altLang="hu-HU" sz="2200" dirty="0"/>
              <a:t>: Antikomintern Paktum (1936)</a:t>
            </a:r>
          </a:p>
          <a:p>
            <a:pPr marL="336550" indent="-336550" algn="just">
              <a:spcBef>
                <a:spcPts val="500"/>
              </a:spcBef>
              <a:buFont typeface="Times New Roman" panose="02020603050405020304" pitchFamily="18" charset="0"/>
              <a:buChar char="•"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hu-HU" altLang="hu-HU" sz="2200" b="1" dirty="0"/>
              <a:t>Olaszország csatlakozik </a:t>
            </a:r>
            <a:r>
              <a:rPr lang="hu-HU" altLang="hu-HU" sz="2200" dirty="0"/>
              <a:t>az Antikomintern Paktumhoz (1937)</a:t>
            </a:r>
          </a:p>
          <a:p>
            <a:pPr marL="336550" indent="-336550" algn="just">
              <a:spcBef>
                <a:spcPts val="500"/>
              </a:spcBef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endParaRPr lang="hu-HU" altLang="hu-HU" sz="2200" dirty="0"/>
          </a:p>
          <a:p>
            <a:pPr marL="336550" indent="-336550" algn="just">
              <a:spcBef>
                <a:spcPts val="500"/>
              </a:spcBef>
              <a:buFont typeface="Times New Roman" panose="02020603050405020304" pitchFamily="18" charset="0"/>
              <a:buChar char="•"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hu-HU" altLang="hu-HU" sz="2200" b="1" dirty="0"/>
              <a:t>Háromhatalmi egyezmény (1940)</a:t>
            </a:r>
            <a:r>
              <a:rPr lang="hu-HU" altLang="hu-HU" sz="2200" dirty="0"/>
              <a:t>: rögzíti a három tengely nagyhatalom szövetségét és katonai segítségnyújtást ír elő ellenséges támadás esetén</a:t>
            </a:r>
          </a:p>
          <a:p>
            <a:pPr marL="336550" indent="-336550" algn="just">
              <a:spcBef>
                <a:spcPts val="500"/>
              </a:spcBef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endParaRPr lang="hu-HU" altLang="hu-HU" sz="22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904" y="1203645"/>
            <a:ext cx="2793769" cy="4398264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592" y="4133850"/>
            <a:ext cx="2148408" cy="2724150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5605518" y="6211669"/>
            <a:ext cx="1476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err="1"/>
              <a:t>Hirohito</a:t>
            </a:r>
            <a:r>
              <a:rPr lang="hu-HU" dirty="0"/>
              <a:t>, japán császár</a:t>
            </a: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391" y="1832738"/>
            <a:ext cx="1313699" cy="86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81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8FCA048C-C447-4138-9949-0B6B38561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62" y="0"/>
            <a:ext cx="8179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74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206374"/>
            <a:ext cx="9025128" cy="4351338"/>
          </a:xfrm>
        </p:spPr>
        <p:txBody>
          <a:bodyPr/>
          <a:lstStyle/>
          <a:p>
            <a:pPr marL="336550" indent="-336550">
              <a:spcBef>
                <a:spcPts val="500"/>
              </a:spcBef>
              <a:buFont typeface="Times New Roman" panose="02020603050405020304" pitchFamily="18" charset="0"/>
              <a:buChar char="•"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hu-HU" altLang="hu-HU" dirty="0"/>
              <a:t>Kétoldalú szerződésekkel kapcsolódnak a Háromhatalmi egyezményhez:</a:t>
            </a:r>
          </a:p>
          <a:p>
            <a:pPr marL="336550" indent="-336550">
              <a:spcBef>
                <a:spcPts val="500"/>
              </a:spcBef>
              <a:buClrTx/>
              <a:buSzTx/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hu-HU" altLang="hu-HU" dirty="0"/>
              <a:t>	- </a:t>
            </a:r>
            <a:r>
              <a:rPr lang="hu-HU" altLang="hu-HU" b="1" dirty="0"/>
              <a:t>1940: Magyarország, Románia, Szlovákia </a:t>
            </a:r>
          </a:p>
          <a:p>
            <a:pPr marL="336550" indent="-336550">
              <a:spcBef>
                <a:spcPts val="500"/>
              </a:spcBef>
              <a:buClrTx/>
              <a:buSzTx/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hu-HU" altLang="hu-HU" dirty="0"/>
              <a:t>	- </a:t>
            </a:r>
            <a:r>
              <a:rPr lang="hu-HU" altLang="hu-HU" b="1" dirty="0"/>
              <a:t>1941: Bulgária, Jugoszlávia, Horvátország </a:t>
            </a:r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altLang="hu-HU" dirty="0"/>
              <a:t>A II. világháború előzményei</a:t>
            </a:r>
            <a:br>
              <a:rPr lang="hu-HU" altLang="hu-HU" dirty="0"/>
            </a:br>
            <a:r>
              <a:rPr lang="hu-HU" altLang="hu-HU" sz="3300" b="1" dirty="0" err="1"/>
              <a:t>Szöv</a:t>
            </a:r>
            <a:r>
              <a:rPr lang="hu-HU" altLang="hu-HU" sz="3300" b="1" dirty="0"/>
              <a:t>. rendszerek: a Tengelyhatalmak „csatlósai”</a:t>
            </a:r>
            <a:endParaRPr lang="hu-HU" sz="3300" b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7" y="3010407"/>
            <a:ext cx="6017949" cy="3402519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00" y="3010407"/>
            <a:ext cx="2849805" cy="3509264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1271016" y="6422069"/>
            <a:ext cx="3300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Horthy Miklós és Adolf Hitler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6483096" y="6500794"/>
            <a:ext cx="2542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Hitler és dr. </a:t>
            </a:r>
            <a:r>
              <a:rPr lang="hu-HU" dirty="0" err="1"/>
              <a:t>Jozef</a:t>
            </a:r>
            <a:r>
              <a:rPr lang="hu-HU" dirty="0"/>
              <a:t> </a:t>
            </a:r>
            <a:r>
              <a:rPr lang="hu-HU" dirty="0" err="1"/>
              <a:t>Tiso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65457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240409"/>
            <a:ext cx="6976872" cy="4351338"/>
          </a:xfrm>
        </p:spPr>
        <p:txBody>
          <a:bodyPr>
            <a:normAutofit/>
          </a:bodyPr>
          <a:lstStyle/>
          <a:p>
            <a:pPr marL="336550" indent="-336550" algn="just">
              <a:spcBef>
                <a:spcPts val="500"/>
              </a:spcBef>
              <a:buFont typeface="Times New Roman" panose="02020603050405020304" pitchFamily="18" charset="0"/>
              <a:buChar char="•"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hu-HU" altLang="hu-HU" sz="2600" dirty="0"/>
              <a:t>Azok az országok, melyek együtt küzdenek a Tengelyhatalmak ellen</a:t>
            </a:r>
          </a:p>
          <a:p>
            <a:pPr marL="336550" indent="-336550" algn="just">
              <a:spcBef>
                <a:spcPts val="500"/>
              </a:spcBef>
              <a:buClrTx/>
              <a:buSzTx/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hu-HU" altLang="hu-HU" sz="2600" dirty="0"/>
              <a:t>	- 1939: </a:t>
            </a:r>
            <a:r>
              <a:rPr lang="hu-HU" altLang="hu-HU" sz="2600" b="1" dirty="0"/>
              <a:t>Anglia, Franciaország </a:t>
            </a:r>
          </a:p>
          <a:p>
            <a:pPr marL="336550" indent="-336550" algn="just">
              <a:spcBef>
                <a:spcPts val="500"/>
              </a:spcBef>
              <a:buClrTx/>
              <a:buSzTx/>
              <a:buFontTx/>
              <a:buNone/>
              <a:tabLst>
                <a:tab pos="336550" algn="l"/>
                <a:tab pos="441325" algn="l"/>
                <a:tab pos="890588" algn="l"/>
                <a:tab pos="1339850" algn="l"/>
                <a:tab pos="1789113" algn="l"/>
                <a:tab pos="2238375" algn="l"/>
                <a:tab pos="2687638" algn="l"/>
                <a:tab pos="3136900" algn="l"/>
                <a:tab pos="3586163" algn="l"/>
                <a:tab pos="4035425" algn="l"/>
                <a:tab pos="4484688" algn="l"/>
                <a:tab pos="4933950" algn="l"/>
                <a:tab pos="5383213" algn="l"/>
                <a:tab pos="5832475" algn="l"/>
                <a:tab pos="6281738" algn="l"/>
                <a:tab pos="6731000" algn="l"/>
                <a:tab pos="7180263" algn="l"/>
                <a:tab pos="7629525" algn="l"/>
                <a:tab pos="8078788" algn="l"/>
                <a:tab pos="8528050" algn="l"/>
                <a:tab pos="8977313" algn="l"/>
              </a:tabLst>
            </a:pPr>
            <a:r>
              <a:rPr lang="hu-HU" altLang="hu-HU" sz="2600" dirty="0"/>
              <a:t>	- 1941: </a:t>
            </a:r>
            <a:r>
              <a:rPr lang="hu-HU" altLang="hu-HU" sz="2600" b="1" dirty="0"/>
              <a:t>USA, Szovjetunió, Kína (</a:t>
            </a:r>
            <a:r>
              <a:rPr lang="hu-HU" altLang="hu-HU" sz="2600" b="1" dirty="0" err="1"/>
              <a:t>Csan</a:t>
            </a:r>
            <a:r>
              <a:rPr lang="hu-HU" altLang="hu-HU" sz="2600" b="1" dirty="0"/>
              <a:t> </a:t>
            </a:r>
            <a:r>
              <a:rPr lang="hu-HU" altLang="hu-HU" sz="2600" b="1" dirty="0" err="1"/>
              <a:t>Kaj-sek</a:t>
            </a:r>
            <a:r>
              <a:rPr lang="hu-HU" altLang="hu-HU" sz="2600" b="1" dirty="0"/>
              <a:t>) </a:t>
            </a:r>
            <a:endParaRPr lang="hu-HU" altLang="hu-HU" sz="2600" b="1" dirty="0">
              <a:cs typeface="Times New Roman" panose="02020603050405020304" pitchFamily="18" charset="0"/>
            </a:endParaRPr>
          </a:p>
          <a:p>
            <a:endParaRPr lang="hu-HU" sz="26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-157734" y="11247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hu-HU" altLang="hu-HU" dirty="0"/>
              <a:t>A II. világháború előzményei</a:t>
            </a:r>
            <a:br>
              <a:rPr lang="hu-HU" altLang="hu-HU" dirty="0"/>
            </a:br>
            <a:r>
              <a:rPr lang="hu-HU" altLang="hu-HU" sz="3300" b="1" dirty="0" err="1"/>
              <a:t>Szöv</a:t>
            </a:r>
            <a:r>
              <a:rPr lang="hu-HU" altLang="hu-HU" sz="3300" b="1" dirty="0"/>
              <a:t>. rendszerek: „SZÖVETSÉGESEK”</a:t>
            </a:r>
            <a:endParaRPr lang="hu-HU" sz="3300" b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5" y="3063836"/>
            <a:ext cx="4256053" cy="299008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263" y="3063240"/>
            <a:ext cx="4753737" cy="3794760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4690872" y="6516100"/>
            <a:ext cx="4453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Sztálin          F.D. Roosevelt      W. Churchill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67105" y="6153912"/>
            <a:ext cx="417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   N. Chamberlain                    E. Daladier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606" y="558736"/>
            <a:ext cx="1682750" cy="237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Jobbra nyíl 9"/>
          <p:cNvSpPr/>
          <p:nvPr/>
        </p:nvSpPr>
        <p:spPr>
          <a:xfrm>
            <a:off x="6591109" y="2501076"/>
            <a:ext cx="352044" cy="27639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421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4057" y="166906"/>
            <a:ext cx="7886700" cy="1325563"/>
          </a:xfrm>
        </p:spPr>
        <p:txBody>
          <a:bodyPr/>
          <a:lstStyle/>
          <a:p>
            <a:pPr algn="ctr"/>
            <a:r>
              <a:rPr lang="sk-SK" dirty="0"/>
              <a:t>A müncheni egyezmény és a II. VH előzményei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492469"/>
            <a:ext cx="7886700" cy="5065986"/>
          </a:xfrm>
        </p:spPr>
        <p:txBody>
          <a:bodyPr>
            <a:normAutofit fontScale="92500"/>
          </a:bodyPr>
          <a:lstStyle/>
          <a:p>
            <a:r>
              <a:rPr lang="sk-SK" dirty="0"/>
              <a:t>Németország, Olaszország + az antant hatalmak (N.B., Franciaország)</a:t>
            </a:r>
          </a:p>
          <a:p>
            <a:r>
              <a:rPr lang="sk-SK" dirty="0"/>
              <a:t>1938. szeptember 29. --- müncheni egyezmény</a:t>
            </a:r>
          </a:p>
          <a:p>
            <a:r>
              <a:rPr lang="sk-SK" dirty="0"/>
              <a:t>Csehszlovákia --- szudéta vidék N.O.-hoz</a:t>
            </a:r>
          </a:p>
          <a:p>
            <a:r>
              <a:rPr lang="sk-SK" dirty="0"/>
              <a:t>1938. október 9-14. --- komáromi tárgyalások</a:t>
            </a:r>
          </a:p>
          <a:p>
            <a:r>
              <a:rPr lang="sk-SK" dirty="0"/>
              <a:t>1938. november 2. --- 1. bécsi döntés (Csehszlovákia magyarlakta területei visszacsatolása M.O.-hoz)</a:t>
            </a:r>
          </a:p>
          <a:p>
            <a:r>
              <a:rPr lang="sk-SK" dirty="0"/>
              <a:t>1939. március 14. --- Jozef Tiso – önálló szlovák állam</a:t>
            </a:r>
          </a:p>
          <a:p>
            <a:r>
              <a:rPr lang="sk-SK" dirty="0"/>
              <a:t>1939. március 15. --- Cseh-morva protektorátus</a:t>
            </a:r>
          </a:p>
          <a:p>
            <a:r>
              <a:rPr lang="sk-SK" dirty="0"/>
              <a:t>1939. március 23. – április 4. --- magyar-szlovák ún. „kis háború“ --- Kárpátalja-M.O.-hoz csatolása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852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534057" y="166906"/>
            <a:ext cx="7886700" cy="1325563"/>
          </a:xfrm>
        </p:spPr>
        <p:txBody>
          <a:bodyPr/>
          <a:lstStyle/>
          <a:p>
            <a:pPr algn="ctr"/>
            <a:r>
              <a:rPr lang="sk-SK" dirty="0"/>
              <a:t>A müncheni egyezmény és a II. VH előzményei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6" y="1710033"/>
            <a:ext cx="9171337" cy="44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240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534057" y="166906"/>
            <a:ext cx="7886700" cy="1325563"/>
          </a:xfrm>
        </p:spPr>
        <p:txBody>
          <a:bodyPr/>
          <a:lstStyle/>
          <a:p>
            <a:pPr algn="ctr"/>
            <a:r>
              <a:rPr lang="sk-SK" dirty="0"/>
              <a:t>A müncheni egyezmény és a II. VH előzményei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9337"/>
            <a:ext cx="9144000" cy="490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01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885558" y="19762"/>
            <a:ext cx="7886700" cy="1325563"/>
          </a:xfrm>
        </p:spPr>
        <p:txBody>
          <a:bodyPr/>
          <a:lstStyle/>
          <a:p>
            <a:pPr algn="ctr"/>
            <a:r>
              <a:rPr lang="sk-SK" dirty="0"/>
              <a:t>A müncheni egyezmény és a II. VH előzményei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50" y="1345325"/>
            <a:ext cx="8232799" cy="551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93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534057" y="0"/>
            <a:ext cx="7886700" cy="1325563"/>
          </a:xfrm>
        </p:spPr>
        <p:txBody>
          <a:bodyPr/>
          <a:lstStyle/>
          <a:p>
            <a:pPr algn="ctr"/>
            <a:r>
              <a:rPr lang="sk-SK" dirty="0"/>
              <a:t>A müncheni egyezmény és a II. VH előzményei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268" y="3726706"/>
            <a:ext cx="5213732" cy="313129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222"/>
            <a:ext cx="523875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594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65429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A komáromi tárgyalások 1938. október 9 – 14.</a:t>
            </a:r>
            <a:br>
              <a:rPr lang="sk-SK" dirty="0"/>
            </a:b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91" y="1290565"/>
            <a:ext cx="7043902" cy="50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441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Az 1. bécsi döntés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3375"/>
            <a:ext cx="5802038" cy="414375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245" y="1460938"/>
            <a:ext cx="3402755" cy="435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12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534057" y="166906"/>
            <a:ext cx="7886700" cy="1325563"/>
          </a:xfrm>
        </p:spPr>
        <p:txBody>
          <a:bodyPr/>
          <a:lstStyle/>
          <a:p>
            <a:pPr algn="ctr"/>
            <a:r>
              <a:rPr lang="sk-SK" dirty="0"/>
              <a:t>Csehszlovákia felbomlása 1939 március 14., 15., 23. – április 4.</a:t>
            </a:r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300" y="4092520"/>
            <a:ext cx="4270226" cy="276548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0" y="1405303"/>
            <a:ext cx="4771040" cy="319351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21" y="1492469"/>
            <a:ext cx="4252379" cy="3019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692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A Molotov-Ribbentrop paktum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9939" y="1690689"/>
            <a:ext cx="8284122" cy="4825725"/>
          </a:xfrm>
        </p:spPr>
        <p:txBody>
          <a:bodyPr/>
          <a:lstStyle/>
          <a:p>
            <a:r>
              <a:rPr lang="sk-SK" dirty="0"/>
              <a:t>1939. augusztus 23.</a:t>
            </a:r>
          </a:p>
          <a:p>
            <a:r>
              <a:rPr lang="sk-SK" dirty="0"/>
              <a:t>Vjacseszlav Mihajlovics Molotov – szovjet külügyminiszter</a:t>
            </a:r>
          </a:p>
          <a:p>
            <a:r>
              <a:rPr lang="sk-SK" dirty="0"/>
              <a:t>Joachim von Ribbentrop – német külügyminiszter</a:t>
            </a:r>
          </a:p>
          <a:p>
            <a:r>
              <a:rPr lang="sk-SK" dirty="0"/>
              <a:t>Német-Szovjet megnemtámadási szerződés (10 évre)</a:t>
            </a:r>
          </a:p>
          <a:p>
            <a:r>
              <a:rPr lang="sk-SK" b="1" dirty="0"/>
              <a:t>Titkos záradék (!!!)</a:t>
            </a:r>
          </a:p>
          <a:p>
            <a:r>
              <a:rPr lang="sk-SK" b="1" dirty="0"/>
              <a:t>Katyn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25256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39161" y="0"/>
            <a:ext cx="7886700" cy="935421"/>
          </a:xfrm>
        </p:spPr>
        <p:txBody>
          <a:bodyPr/>
          <a:lstStyle/>
          <a:p>
            <a:pPr algn="ctr"/>
            <a:r>
              <a:rPr lang="sk-SK" dirty="0"/>
              <a:t>A Molotov-Ribbentrop paktum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326" y="935421"/>
            <a:ext cx="4818369" cy="592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642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81347"/>
            <a:ext cx="7886700" cy="906626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N.O. megtámadja Lengyelországot</a:t>
            </a:r>
            <a:br>
              <a:rPr lang="sk-SK" dirty="0"/>
            </a:br>
            <a:r>
              <a:rPr lang="sk-SK" b="1" dirty="0"/>
              <a:t>1939. szeptember 1.</a:t>
            </a:r>
            <a:endParaRPr lang="en-US" b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8956"/>
            <a:ext cx="5580299" cy="576904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055" y="1088956"/>
            <a:ext cx="3637945" cy="2732689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421" y="4056918"/>
            <a:ext cx="3636579" cy="256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427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55078" y="102368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Lengyelország lerohanása (Fall Weiss)</a:t>
            </a:r>
            <a:br>
              <a:rPr lang="sk-SK" dirty="0"/>
            </a:br>
            <a:r>
              <a:rPr lang="sk-SK" dirty="0"/>
              <a:t>1939. szept. 1., 17., 27.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428" y="1620459"/>
            <a:ext cx="4598933" cy="373105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0459"/>
            <a:ext cx="4382814" cy="334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297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11D21D65-9672-4C40-8084-F1DFD70DC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65" y="0"/>
            <a:ext cx="8518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189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8B288AF6-14E9-476D-A058-41F46E07B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1000"/>
            <a:ext cx="9146157" cy="609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9892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9758"/>
            <a:ext cx="9144001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494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0" y="0"/>
            <a:ext cx="60783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46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90807"/>
            <a:ext cx="7886700" cy="823594"/>
          </a:xfrm>
        </p:spPr>
        <p:txBody>
          <a:bodyPr/>
          <a:lstStyle/>
          <a:p>
            <a:pPr algn="ctr"/>
            <a:r>
              <a:rPr lang="hu-HU" dirty="0"/>
              <a:t>A „furcsa háború”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14401"/>
            <a:ext cx="8677656" cy="4351338"/>
          </a:xfrm>
        </p:spPr>
        <p:txBody>
          <a:bodyPr/>
          <a:lstStyle/>
          <a:p>
            <a:r>
              <a:rPr lang="hu-HU" dirty="0"/>
              <a:t>„</a:t>
            </a:r>
            <a:r>
              <a:rPr lang="hu-HU" dirty="0" err="1"/>
              <a:t>Sitzkrieg</a:t>
            </a:r>
            <a:r>
              <a:rPr lang="hu-HU" dirty="0"/>
              <a:t>” </a:t>
            </a:r>
            <a:r>
              <a:rPr lang="hu-HU" dirty="0">
                <a:sym typeface="Wingdings" panose="05000000000000000000" pitchFamily="2" charset="2"/>
              </a:rPr>
              <a:t>   (ülő háború)</a:t>
            </a:r>
            <a:endParaRPr lang="hu-HU" dirty="0"/>
          </a:p>
          <a:p>
            <a:r>
              <a:rPr lang="hu-HU" b="1" dirty="0"/>
              <a:t>1939. szeptember 3. – 1940. május 10.</a:t>
            </a:r>
          </a:p>
          <a:p>
            <a:r>
              <a:rPr lang="hu-HU" dirty="0"/>
              <a:t>Lengyelország szövetségesei, és függetlenségének szavatolói (a müncheni egyezmény alapján) – </a:t>
            </a:r>
            <a:r>
              <a:rPr lang="hu-HU" dirty="0" err="1"/>
              <a:t>Fr.o</a:t>
            </a:r>
            <a:r>
              <a:rPr lang="hu-HU" dirty="0"/>
              <a:t>. és NB elvben háborút indít NO ellen.</a:t>
            </a:r>
          </a:p>
          <a:p>
            <a:r>
              <a:rPr lang="hu-HU" dirty="0"/>
              <a:t>A hadsereg mozgósítása és elrendezése a határ mentén</a:t>
            </a:r>
          </a:p>
          <a:p>
            <a:r>
              <a:rPr lang="hu-HU" dirty="0" err="1"/>
              <a:t>Britt</a:t>
            </a:r>
            <a:r>
              <a:rPr lang="hu-HU" dirty="0"/>
              <a:t> expedíciós hadtest</a:t>
            </a:r>
          </a:p>
          <a:p>
            <a:r>
              <a:rPr lang="hu-HU" dirty="0"/>
              <a:t>Maginot-vonal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748468"/>
            <a:ext cx="533400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38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90807"/>
            <a:ext cx="7886700" cy="823594"/>
          </a:xfrm>
        </p:spPr>
        <p:txBody>
          <a:bodyPr/>
          <a:lstStyle/>
          <a:p>
            <a:pPr algn="ctr"/>
            <a:r>
              <a:rPr lang="hu-HU" dirty="0"/>
              <a:t>A „furcsa háború”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36" y="849829"/>
            <a:ext cx="7583128" cy="600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752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90807"/>
            <a:ext cx="7886700" cy="823594"/>
          </a:xfrm>
        </p:spPr>
        <p:txBody>
          <a:bodyPr/>
          <a:lstStyle/>
          <a:p>
            <a:pPr algn="ctr"/>
            <a:r>
              <a:rPr lang="hu-HU" dirty="0"/>
              <a:t>A „furcsa háború”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61" y="1042416"/>
            <a:ext cx="7974078" cy="565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246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FB2EFD53-DA20-4AD4-909F-8BD3DA31A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8537"/>
            <a:ext cx="5443268" cy="5367126"/>
          </a:xfrm>
        </p:spPr>
        <p:txBody>
          <a:bodyPr>
            <a:normAutofit/>
          </a:bodyPr>
          <a:lstStyle/>
          <a:p>
            <a:r>
              <a:rPr lang="hu-HU" dirty="0"/>
              <a:t>Erőviszonyok: </a:t>
            </a:r>
            <a:r>
              <a:rPr lang="hu-HU" b="1" dirty="0"/>
              <a:t>800 000 </a:t>
            </a:r>
            <a:r>
              <a:rPr lang="hu-HU" dirty="0"/>
              <a:t>finn katona </a:t>
            </a:r>
            <a:r>
              <a:rPr lang="en-US" dirty="0">
                <a:sym typeface="Wingdings" panose="05000000000000000000" pitchFamily="2" charset="2"/>
              </a:rPr>
              <a:t></a:t>
            </a:r>
            <a:r>
              <a:rPr lang="en-US" b="1" dirty="0">
                <a:sym typeface="Wingdings" panose="05000000000000000000" pitchFamily="2" charset="2"/>
              </a:rPr>
              <a:t>2 000 000 </a:t>
            </a:r>
            <a:r>
              <a:rPr lang="en-US" dirty="0" err="1">
                <a:sym typeface="Wingdings" panose="05000000000000000000" pitchFamily="2" charset="2"/>
              </a:rPr>
              <a:t>szovjet</a:t>
            </a:r>
            <a:endParaRPr lang="hu-HU" dirty="0">
              <a:sym typeface="Wingdings" panose="05000000000000000000" pitchFamily="2" charset="2"/>
            </a:endParaRPr>
          </a:p>
          <a:p>
            <a:r>
              <a:rPr lang="hu-HU" dirty="0">
                <a:sym typeface="Wingdings" panose="05000000000000000000" pitchFamily="2" charset="2"/>
              </a:rPr>
              <a:t>Szovjet győzelem, békediktátum – Moszkva, 1940.03.12</a:t>
            </a:r>
          </a:p>
          <a:p>
            <a:r>
              <a:rPr lang="hu-HU" dirty="0" err="1"/>
              <a:t>Simo</a:t>
            </a:r>
            <a:r>
              <a:rPr lang="hu-HU" dirty="0"/>
              <a:t> </a:t>
            </a:r>
            <a:r>
              <a:rPr lang="hu-HU" dirty="0" err="1"/>
              <a:t>Hayha</a:t>
            </a:r>
            <a:r>
              <a:rPr lang="hu-HU" dirty="0"/>
              <a:t> három hónap alatt 505 (más források szerint 542, megint mások szerint 705) ellenséget lőtt ki, ezzel máig a </a:t>
            </a:r>
            <a:r>
              <a:rPr lang="hu-HU" b="1" dirty="0"/>
              <a:t>hadtörténelem legeredményesebb mesterlövészének számít.</a:t>
            </a:r>
            <a:r>
              <a:rPr lang="en-US" dirty="0"/>
              <a:t> </a:t>
            </a:r>
            <a:r>
              <a:rPr lang="hu-HU" dirty="0"/>
              <a:t>2002-ben halt meg, 96 éves korában.</a:t>
            </a:r>
          </a:p>
          <a:p>
            <a:endParaRPr lang="hu-HU" dirty="0"/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00567234-7554-4B67-B425-10A9C9D85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189" y="0"/>
            <a:ext cx="8127161" cy="1325563"/>
          </a:xfrm>
        </p:spPr>
        <p:txBody>
          <a:bodyPr>
            <a:normAutofit/>
          </a:bodyPr>
          <a:lstStyle/>
          <a:p>
            <a:pPr algn="ctr"/>
            <a:r>
              <a:rPr lang="sk-SK" sz="4000" dirty="0"/>
              <a:t>1939. November 30. – 1940. március 12. Finn-Szovjet </a:t>
            </a:r>
            <a:r>
              <a:rPr lang="sk-SK" sz="4000" b="1" dirty="0"/>
              <a:t>„téli háború“</a:t>
            </a:r>
            <a:endParaRPr lang="en-US" sz="4000" b="1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05A910D-BE53-432F-A45B-D6FFC86B7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114" y="1348537"/>
            <a:ext cx="4056993" cy="524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59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3931" y="13796"/>
            <a:ext cx="8776138" cy="1325563"/>
          </a:xfrm>
        </p:spPr>
        <p:txBody>
          <a:bodyPr>
            <a:normAutofit/>
          </a:bodyPr>
          <a:lstStyle/>
          <a:p>
            <a:pPr algn="ctr"/>
            <a:r>
              <a:rPr lang="sk-SK" sz="4000" dirty="0"/>
              <a:t>1939. November 30. – 1940. március 12. Finn-Szovjet </a:t>
            </a:r>
            <a:r>
              <a:rPr lang="sk-SK" sz="4000" b="1" dirty="0"/>
              <a:t>„téli háború“</a:t>
            </a:r>
            <a:endParaRPr lang="en-US" sz="4000" b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814" y="3472706"/>
            <a:ext cx="4761186" cy="342210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987" y="1187547"/>
            <a:ext cx="3580082" cy="2285159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6965468" y="6380946"/>
            <a:ext cx="1767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dirty="0" err="1"/>
              <a:t>Simo</a:t>
            </a:r>
            <a:r>
              <a:rPr lang="hu-HU" sz="2500" dirty="0"/>
              <a:t> </a:t>
            </a:r>
            <a:r>
              <a:rPr lang="hu-HU" sz="2500" dirty="0" err="1"/>
              <a:t>Hayha</a:t>
            </a:r>
            <a:endParaRPr lang="hu-HU" sz="2500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E936AB01-D5FF-4CB1-997B-754614AA9F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39330"/>
            <a:ext cx="4261448" cy="2688854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057A97F8-39A9-4905-AD14-6764E9E369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0" y="1143841"/>
            <a:ext cx="4675517" cy="2285159"/>
          </a:xfrm>
          <a:prstGeom prst="rect">
            <a:avLst/>
          </a:prstGeom>
        </p:spPr>
      </p:pic>
      <p:sp>
        <p:nvSpPr>
          <p:cNvPr id="11" name="Szövegdoboz 10">
            <a:extLst>
              <a:ext uri="{FF2B5EF4-FFF2-40B4-BE49-F238E27FC236}">
                <a16:creationId xmlns:a16="http://schemas.microsoft.com/office/drawing/2014/main" id="{F093940D-9771-439F-AC3A-49C4128AD7F6}"/>
              </a:ext>
            </a:extLst>
          </p:cNvPr>
          <p:cNvSpPr txBox="1"/>
          <p:nvPr/>
        </p:nvSpPr>
        <p:spPr>
          <a:xfrm>
            <a:off x="340594" y="3381555"/>
            <a:ext cx="41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Szovjet T-28-as tankok a finn fronton</a:t>
            </a:r>
          </a:p>
        </p:txBody>
      </p:sp>
    </p:spTree>
    <p:extLst>
      <p:ext uri="{BB962C8B-B14F-4D97-AF65-F5344CB8AC3E}">
        <p14:creationId xmlns:p14="http://schemas.microsoft.com/office/powerpoint/2010/main" val="22138467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95" y="192598"/>
            <a:ext cx="7886700" cy="908186"/>
          </a:xfrm>
        </p:spPr>
        <p:txBody>
          <a:bodyPr/>
          <a:lstStyle/>
          <a:p>
            <a:r>
              <a:rPr lang="sk-SK" dirty="0"/>
              <a:t>1940. április 9. – Dánia lerohanása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499669"/>
            <a:ext cx="7886700" cy="4351338"/>
          </a:xfrm>
        </p:spPr>
        <p:txBody>
          <a:bodyPr/>
          <a:lstStyle/>
          <a:p>
            <a:r>
              <a:rPr lang="sk-SK" dirty="0"/>
              <a:t>Kevesebb mint 4 óra alatt</a:t>
            </a:r>
            <a:endParaRPr lang="en-US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19" y="2198468"/>
            <a:ext cx="5057775" cy="435292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157" y="4183117"/>
            <a:ext cx="4414531" cy="259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1165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65226" y="0"/>
            <a:ext cx="7886700" cy="768730"/>
          </a:xfrm>
        </p:spPr>
        <p:txBody>
          <a:bodyPr/>
          <a:lstStyle/>
          <a:p>
            <a:pPr algn="ctr"/>
            <a:r>
              <a:rPr lang="hu-HU" dirty="0"/>
              <a:t>Norvégia lerohanása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9738" y="686434"/>
            <a:ext cx="7886700" cy="4351338"/>
          </a:xfrm>
        </p:spPr>
        <p:txBody>
          <a:bodyPr/>
          <a:lstStyle/>
          <a:p>
            <a:r>
              <a:rPr lang="hu-HU" dirty="0"/>
              <a:t>1940. április 8-9., az invázió kezdete</a:t>
            </a:r>
          </a:p>
          <a:p>
            <a:r>
              <a:rPr lang="hu-HU" dirty="0"/>
              <a:t>Hadihajókkal a fjordokba</a:t>
            </a:r>
          </a:p>
          <a:p>
            <a:r>
              <a:rPr lang="hu-HU" dirty="0"/>
              <a:t>Légi deszantosok (ejtőernyősök – </a:t>
            </a:r>
            <a:r>
              <a:rPr lang="hu-HU" dirty="0" err="1"/>
              <a:t>Fallschirmjager</a:t>
            </a:r>
            <a:r>
              <a:rPr lang="hu-HU" dirty="0"/>
              <a:t>) </a:t>
            </a:r>
            <a:r>
              <a:rPr lang="hu-HU" dirty="0" err="1"/>
              <a:t>k.b</a:t>
            </a:r>
            <a:r>
              <a:rPr lang="hu-HU" dirty="0"/>
              <a:t>. 5000 fő – Oslo, </a:t>
            </a:r>
            <a:r>
              <a:rPr lang="hu-HU" dirty="0" err="1"/>
              <a:t>Kristiansand</a:t>
            </a:r>
            <a:r>
              <a:rPr lang="hu-HU" dirty="0"/>
              <a:t>, </a:t>
            </a:r>
            <a:r>
              <a:rPr lang="hu-HU" dirty="0" err="1"/>
              <a:t>Stavanger</a:t>
            </a:r>
            <a:r>
              <a:rPr lang="hu-HU" dirty="0"/>
              <a:t>, Bergen, Trondheim</a:t>
            </a:r>
          </a:p>
          <a:p>
            <a:r>
              <a:rPr lang="hu-HU" dirty="0"/>
              <a:t>A királyi családot és kincstárat kimenekítik</a:t>
            </a:r>
          </a:p>
          <a:p>
            <a:r>
              <a:rPr lang="hu-HU" dirty="0"/>
              <a:t>A kormány leváltása – </a:t>
            </a:r>
            <a:r>
              <a:rPr lang="hu-HU" dirty="0" err="1"/>
              <a:t>NO-hoz</a:t>
            </a:r>
            <a:r>
              <a:rPr lang="hu-HU" dirty="0"/>
              <a:t> közeli (kollaboráns – együttműködő) kormányra, </a:t>
            </a:r>
            <a:r>
              <a:rPr lang="hu-HU" dirty="0" err="1"/>
              <a:t>Vidkun</a:t>
            </a:r>
            <a:r>
              <a:rPr lang="hu-HU" dirty="0"/>
              <a:t> </a:t>
            </a:r>
            <a:r>
              <a:rPr lang="hu-HU" dirty="0" err="1"/>
              <a:t>Quisling</a:t>
            </a:r>
            <a:r>
              <a:rPr lang="hu-HU" dirty="0"/>
              <a:t> vezetésével (</a:t>
            </a:r>
            <a:r>
              <a:rPr lang="hu-HU" dirty="0" err="1"/>
              <a:t>Quisling</a:t>
            </a:r>
            <a:r>
              <a:rPr lang="hu-HU" dirty="0"/>
              <a:t> kormány)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919" y="4410075"/>
            <a:ext cx="3308007" cy="244792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97" y="4791456"/>
            <a:ext cx="3351150" cy="206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439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65226" y="0"/>
            <a:ext cx="7886700" cy="768730"/>
          </a:xfrm>
        </p:spPr>
        <p:txBody>
          <a:bodyPr/>
          <a:lstStyle/>
          <a:p>
            <a:pPr algn="ctr"/>
            <a:r>
              <a:rPr lang="hu-HU" dirty="0"/>
              <a:t>Norvégia lerohanása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" y="691025"/>
            <a:ext cx="4265676" cy="6093823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482" y="691025"/>
            <a:ext cx="3929737" cy="3323191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210" y="4133088"/>
            <a:ext cx="4263280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7675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99951"/>
            <a:ext cx="7886700" cy="576705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500" dirty="0"/>
              <a:t>Franciaországi hadjárat (</a:t>
            </a:r>
            <a:r>
              <a:rPr lang="hu-HU" sz="3500" dirty="0" err="1"/>
              <a:t>Fall</a:t>
            </a:r>
            <a:r>
              <a:rPr lang="hu-HU" sz="3500" dirty="0"/>
              <a:t> </a:t>
            </a:r>
            <a:r>
              <a:rPr lang="hu-HU" sz="3500" dirty="0" err="1"/>
              <a:t>Gelb</a:t>
            </a:r>
            <a:r>
              <a:rPr lang="hu-HU" sz="3500" dirty="0"/>
              <a:t> és </a:t>
            </a:r>
            <a:r>
              <a:rPr lang="hu-HU" sz="3500" dirty="0" err="1"/>
              <a:t>Fall</a:t>
            </a:r>
            <a:r>
              <a:rPr lang="hu-HU" sz="3500" dirty="0"/>
              <a:t> </a:t>
            </a:r>
            <a:r>
              <a:rPr lang="hu-HU" sz="3500" dirty="0" err="1"/>
              <a:t>Rot</a:t>
            </a:r>
            <a:r>
              <a:rPr lang="hu-HU" sz="3500" dirty="0"/>
              <a:t>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2306" y="746633"/>
            <a:ext cx="7886700" cy="4351338"/>
          </a:xfrm>
        </p:spPr>
        <p:txBody>
          <a:bodyPr/>
          <a:lstStyle/>
          <a:p>
            <a:r>
              <a:rPr lang="hu-HU" dirty="0"/>
              <a:t>A „furcsa háború”</a:t>
            </a:r>
            <a:r>
              <a:rPr lang="hu-HU" dirty="0" err="1"/>
              <a:t>-nak</a:t>
            </a:r>
            <a:r>
              <a:rPr lang="hu-HU" dirty="0"/>
              <a:t> véget vet a németek által indított hadjárat – </a:t>
            </a:r>
            <a:r>
              <a:rPr lang="hu-HU" b="1" dirty="0"/>
              <a:t>1940. május 10. (</a:t>
            </a:r>
            <a:r>
              <a:rPr lang="hu-HU" b="1" dirty="0" err="1"/>
              <a:t>Fall</a:t>
            </a:r>
            <a:r>
              <a:rPr lang="hu-HU" b="1" dirty="0"/>
              <a:t> </a:t>
            </a:r>
            <a:r>
              <a:rPr lang="hu-HU" b="1" dirty="0" err="1"/>
              <a:t>Gelb</a:t>
            </a:r>
            <a:r>
              <a:rPr lang="hu-HU" b="1" dirty="0"/>
              <a:t>)</a:t>
            </a:r>
          </a:p>
          <a:p>
            <a:r>
              <a:rPr lang="hu-HU" dirty="0"/>
              <a:t>Áttörés az Ardenneken keresztül</a:t>
            </a:r>
          </a:p>
          <a:p>
            <a:r>
              <a:rPr lang="hu-HU" dirty="0"/>
              <a:t>Hollandia és Belgium lerohanása</a:t>
            </a:r>
          </a:p>
          <a:p>
            <a:r>
              <a:rPr lang="hu-HU" dirty="0"/>
              <a:t>Eben </a:t>
            </a:r>
            <a:r>
              <a:rPr lang="hu-HU" dirty="0" err="1"/>
              <a:t>Emael</a:t>
            </a:r>
            <a:r>
              <a:rPr lang="hu-HU" dirty="0"/>
              <a:t> erőd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784" y="2492849"/>
            <a:ext cx="4014216" cy="436515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9544"/>
            <a:ext cx="5047698" cy="349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9564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86434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Eben </a:t>
            </a:r>
            <a:r>
              <a:rPr lang="hu-HU" dirty="0" err="1"/>
              <a:t>Emael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36042" y="612649"/>
            <a:ext cx="7886700" cy="4351338"/>
          </a:xfrm>
        </p:spPr>
        <p:txBody>
          <a:bodyPr/>
          <a:lstStyle/>
          <a:p>
            <a:r>
              <a:rPr lang="hu-HU" dirty="0"/>
              <a:t>1940. május 10-11.</a:t>
            </a:r>
          </a:p>
          <a:p>
            <a:r>
              <a:rPr lang="hu-HU" dirty="0"/>
              <a:t>82 légi deszantos katona (</a:t>
            </a:r>
            <a:r>
              <a:rPr lang="hu-HU" dirty="0" err="1"/>
              <a:t>Fallschirmjager</a:t>
            </a:r>
            <a:r>
              <a:rPr lang="hu-HU" dirty="0"/>
              <a:t>)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665" y="4126410"/>
            <a:ext cx="5266335" cy="242316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78" y="1619330"/>
            <a:ext cx="7434764" cy="233797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5356"/>
            <a:ext cx="4017472" cy="252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4343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13866"/>
          </a:xfrm>
        </p:spPr>
        <p:txBody>
          <a:bodyPr/>
          <a:lstStyle/>
          <a:p>
            <a:pPr algn="ctr"/>
            <a:r>
              <a:rPr lang="hu-HU" dirty="0" err="1"/>
              <a:t>Fall</a:t>
            </a:r>
            <a:r>
              <a:rPr lang="hu-HU" dirty="0"/>
              <a:t> </a:t>
            </a:r>
            <a:r>
              <a:rPr lang="hu-HU" dirty="0" err="1"/>
              <a:t>Gelb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6516"/>
            <a:ext cx="9144000" cy="616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180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32738"/>
          </a:xfrm>
        </p:spPr>
        <p:txBody>
          <a:bodyPr/>
          <a:lstStyle/>
          <a:p>
            <a:pPr algn="ctr"/>
            <a:r>
              <a:rPr lang="hu-HU" dirty="0"/>
              <a:t>A „</a:t>
            </a:r>
            <a:r>
              <a:rPr lang="hu-HU" dirty="0" err="1"/>
              <a:t>Blitzkrieg</a:t>
            </a:r>
            <a:r>
              <a:rPr lang="hu-HU" dirty="0"/>
              <a:t>”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186" y="832738"/>
            <a:ext cx="4658814" cy="3400934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6580007" y="518270"/>
            <a:ext cx="2660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Heinz </a:t>
            </a:r>
            <a:r>
              <a:rPr lang="hu-HU" dirty="0" err="1"/>
              <a:t>Guderian</a:t>
            </a:r>
            <a:r>
              <a:rPr lang="hu-HU" dirty="0"/>
              <a:t> tábornok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2466"/>
            <a:ext cx="4388275" cy="329120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033" y="4233672"/>
            <a:ext cx="6025364" cy="262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8901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32154"/>
          </a:xfrm>
        </p:spPr>
        <p:txBody>
          <a:bodyPr/>
          <a:lstStyle/>
          <a:p>
            <a:pPr algn="ctr"/>
            <a:r>
              <a:rPr lang="hu-HU" dirty="0"/>
              <a:t>Dunkerque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844184"/>
            <a:ext cx="7768209" cy="601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8199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32154"/>
          </a:xfrm>
        </p:spPr>
        <p:txBody>
          <a:bodyPr/>
          <a:lstStyle/>
          <a:p>
            <a:pPr algn="ctr"/>
            <a:r>
              <a:rPr lang="hu-HU" dirty="0"/>
              <a:t>Dunkerque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728797"/>
            <a:ext cx="7886700" cy="1429639"/>
          </a:xfrm>
        </p:spPr>
        <p:txBody>
          <a:bodyPr/>
          <a:lstStyle/>
          <a:p>
            <a:r>
              <a:rPr lang="hu-HU" dirty="0"/>
              <a:t>Több mint 300.000 </a:t>
            </a:r>
            <a:r>
              <a:rPr lang="hu-HU" dirty="0" err="1"/>
              <a:t>britt</a:t>
            </a:r>
            <a:r>
              <a:rPr lang="hu-HU" dirty="0"/>
              <a:t>, francia és más nemzetiségű katona bekerítése.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899"/>
            <a:ext cx="9144000" cy="494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04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" y="3176016"/>
            <a:ext cx="3250502" cy="368198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557784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 „Dinamó” hadművelet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57784"/>
            <a:ext cx="5196935" cy="4351338"/>
          </a:xfrm>
        </p:spPr>
        <p:txBody>
          <a:bodyPr>
            <a:normAutofit/>
          </a:bodyPr>
          <a:lstStyle/>
          <a:p>
            <a:r>
              <a:rPr lang="hu-HU" sz="2400" dirty="0"/>
              <a:t>A </a:t>
            </a:r>
            <a:r>
              <a:rPr lang="hu-HU" sz="2400" dirty="0" err="1"/>
              <a:t>Dynamo</a:t>
            </a:r>
            <a:r>
              <a:rPr lang="hu-HU" sz="2400" dirty="0"/>
              <a:t> hadművelet </a:t>
            </a:r>
            <a:r>
              <a:rPr lang="hu-HU" sz="2400" b="1" dirty="0"/>
              <a:t>1940. május 26. – 1940. június 4.</a:t>
            </a:r>
            <a:endParaRPr lang="hu-HU" sz="2400" dirty="0"/>
          </a:p>
          <a:p>
            <a:r>
              <a:rPr lang="hu-HU" sz="2400" dirty="0"/>
              <a:t>Minden úszó eszközt kihasználtak a </a:t>
            </a:r>
            <a:r>
              <a:rPr lang="hu-HU" sz="2400" dirty="0" err="1"/>
              <a:t>brittek</a:t>
            </a:r>
            <a:endParaRPr lang="hu-HU" sz="2400" dirty="0"/>
          </a:p>
          <a:p>
            <a:r>
              <a:rPr lang="hu-HU" sz="2400" dirty="0"/>
              <a:t>Kezdetben zavartalan kimenekítés (rossz időjárás)</a:t>
            </a:r>
          </a:p>
          <a:p>
            <a:r>
              <a:rPr lang="hu-HU" sz="2400" dirty="0"/>
              <a:t>Később erős légitámadások</a:t>
            </a:r>
          </a:p>
          <a:p>
            <a:r>
              <a:rPr lang="hu-HU" sz="2400" dirty="0"/>
              <a:t>Kimenekítve: 330.000 katona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278" y="3895380"/>
            <a:ext cx="5780722" cy="296262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408" y="1246776"/>
            <a:ext cx="4355592" cy="245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5167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96162"/>
          </a:xfrm>
        </p:spPr>
        <p:txBody>
          <a:bodyPr/>
          <a:lstStyle/>
          <a:p>
            <a:pPr algn="ctr"/>
            <a:r>
              <a:rPr lang="hu-HU" dirty="0" err="1"/>
              <a:t>Fall</a:t>
            </a:r>
            <a:r>
              <a:rPr lang="hu-HU" dirty="0"/>
              <a:t> </a:t>
            </a:r>
            <a:r>
              <a:rPr lang="hu-HU" dirty="0" err="1"/>
              <a:t>Rot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796162"/>
            <a:ext cx="7886700" cy="4351338"/>
          </a:xfrm>
        </p:spPr>
        <p:txBody>
          <a:bodyPr/>
          <a:lstStyle/>
          <a:p>
            <a:r>
              <a:rPr lang="hu-HU" dirty="0"/>
              <a:t>1940. június 5.</a:t>
            </a:r>
          </a:p>
          <a:p>
            <a:r>
              <a:rPr lang="hu-HU" dirty="0"/>
              <a:t>A Maginot-vonal áttörése</a:t>
            </a:r>
          </a:p>
          <a:p>
            <a:r>
              <a:rPr lang="hu-HU" dirty="0"/>
              <a:t>1940. június 10. – Olaszország hadat üzen </a:t>
            </a:r>
            <a:r>
              <a:rPr lang="hu-HU" dirty="0" err="1"/>
              <a:t>Fr.o.-nak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224" y="2651760"/>
            <a:ext cx="4303776" cy="340579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1760"/>
            <a:ext cx="4840224" cy="363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2416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87602"/>
          </a:xfrm>
        </p:spPr>
        <p:txBody>
          <a:bodyPr/>
          <a:lstStyle/>
          <a:p>
            <a:pPr algn="ctr"/>
            <a:r>
              <a:rPr lang="hu-HU" dirty="0"/>
              <a:t>Franciaország kapitulációja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63474" y="887602"/>
            <a:ext cx="8588502" cy="2193926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1940. június 14. elesik Párizs</a:t>
            </a:r>
          </a:p>
          <a:p>
            <a:r>
              <a:rPr lang="hu-HU" dirty="0"/>
              <a:t>1940. június 17. Philippe </a:t>
            </a:r>
            <a:r>
              <a:rPr lang="hu-HU" dirty="0" err="1"/>
              <a:t>Pétain</a:t>
            </a:r>
            <a:r>
              <a:rPr lang="hu-HU" dirty="0"/>
              <a:t> marsall bejelenti a fegyverszünet igényét</a:t>
            </a:r>
          </a:p>
          <a:p>
            <a:r>
              <a:rPr lang="hu-HU" dirty="0"/>
              <a:t>1940. június 22. a fegyverszünet aláírása a </a:t>
            </a:r>
            <a:r>
              <a:rPr lang="hu-HU" dirty="0" err="1"/>
              <a:t>Compiegne-i</a:t>
            </a:r>
            <a:r>
              <a:rPr lang="hu-HU" dirty="0"/>
              <a:t> erdőben – ugyan abban a vasúti kocsiban, amiben 1918-ban NO kényszerült aláírni a fegyverszünetet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048" y="2955367"/>
            <a:ext cx="5541264" cy="390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9767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9506" y="0"/>
            <a:ext cx="7886700" cy="768730"/>
          </a:xfrm>
        </p:spPr>
        <p:txBody>
          <a:bodyPr/>
          <a:lstStyle/>
          <a:p>
            <a:pPr algn="ctr"/>
            <a:r>
              <a:rPr lang="hu-HU" dirty="0"/>
              <a:t>Franciaország kettéosztása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2306" y="750328"/>
            <a:ext cx="7886700" cy="1785621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Németország által megszállt terület</a:t>
            </a:r>
          </a:p>
          <a:p>
            <a:r>
              <a:rPr lang="hu-HU" dirty="0"/>
              <a:t>„</a:t>
            </a:r>
            <a:r>
              <a:rPr lang="hu-HU" dirty="0" err="1"/>
              <a:t>Zone</a:t>
            </a:r>
            <a:r>
              <a:rPr lang="hu-HU" dirty="0"/>
              <a:t> </a:t>
            </a:r>
            <a:r>
              <a:rPr lang="hu-HU" dirty="0" err="1"/>
              <a:t>libre</a:t>
            </a:r>
            <a:r>
              <a:rPr lang="hu-HU" dirty="0"/>
              <a:t>” – szabad zóna – francia kormány – </a:t>
            </a:r>
            <a:r>
              <a:rPr lang="hu-HU" b="1" dirty="0"/>
              <a:t>Vichy </a:t>
            </a:r>
            <a:r>
              <a:rPr lang="hu-HU" dirty="0"/>
              <a:t>(nagyon magas adó/hadisarc)</a:t>
            </a:r>
            <a:endParaRPr lang="hu-HU" b="1" dirty="0"/>
          </a:p>
          <a:p>
            <a:r>
              <a:rPr lang="hu-HU" dirty="0"/>
              <a:t>Szabad francia erők – </a:t>
            </a:r>
            <a:r>
              <a:rPr lang="hu-HU" b="1" dirty="0"/>
              <a:t>Charles de Gaulle tábornok  </a:t>
            </a:r>
            <a:r>
              <a:rPr lang="hu-HU" dirty="0"/>
              <a:t>vezetése alatt – Nagy Britannia, később Afrika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685" y="2535948"/>
            <a:ext cx="4322051" cy="432205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35948"/>
            <a:ext cx="4556379" cy="432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576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0CD1E9-CF12-4FE7-ADDD-6E215BF09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35360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hu-HU" sz="6000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1240253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920</Words>
  <Application>Microsoft Office PowerPoint</Application>
  <PresentationFormat>Diavetítés a képernyőre (4:3 oldalarány)</PresentationFormat>
  <Paragraphs>108</Paragraphs>
  <Slides>40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40</vt:i4>
      </vt:variant>
    </vt:vector>
  </HeadingPairs>
  <TitlesOfParts>
    <vt:vector size="46" baseType="lpstr">
      <vt:lpstr>Arial</vt:lpstr>
      <vt:lpstr>Calibri</vt:lpstr>
      <vt:lpstr>Calibri Light</vt:lpstr>
      <vt:lpstr>Times New Roman</vt:lpstr>
      <vt:lpstr>Wingdings</vt:lpstr>
      <vt:lpstr>Office-téma</vt:lpstr>
      <vt:lpstr>A II. világháború</vt:lpstr>
      <vt:lpstr>A II. világháború előzményei </vt:lpstr>
      <vt:lpstr>PowerPoint-bemutató</vt:lpstr>
      <vt:lpstr>A II. világháború előzményei Szöv. rendszerek: a Tengelyhatalmak „csatlósai”</vt:lpstr>
      <vt:lpstr>A II. világháború előzményei Szöv. rendszerek: „SZÖVETSÉGESEK”</vt:lpstr>
      <vt:lpstr>A müncheni egyezmény és a II. VH előzményei</vt:lpstr>
      <vt:lpstr>A müncheni egyezmény és a II. VH előzményei</vt:lpstr>
      <vt:lpstr>A müncheni egyezmény és a II. VH előzményei</vt:lpstr>
      <vt:lpstr>A müncheni egyezmény és a II. VH előzményei</vt:lpstr>
      <vt:lpstr>A müncheni egyezmény és a II. VH előzményei</vt:lpstr>
      <vt:lpstr>A komáromi tárgyalások 1938. október 9 – 14. </vt:lpstr>
      <vt:lpstr>Az 1. bécsi döntés</vt:lpstr>
      <vt:lpstr>Csehszlovákia felbomlása 1939 március 14., 15., 23. – április 4.</vt:lpstr>
      <vt:lpstr>A Molotov-Ribbentrop paktum</vt:lpstr>
      <vt:lpstr>A Molotov-Ribbentrop paktum</vt:lpstr>
      <vt:lpstr>N.O. megtámadja Lengyelországot 1939. szeptember 1.</vt:lpstr>
      <vt:lpstr>Lengyelország lerohanása (Fall Weiss) 1939. szept. 1., 17., 27.</vt:lpstr>
      <vt:lpstr>PowerPoint-bemutató</vt:lpstr>
      <vt:lpstr>PowerPoint-bemutató</vt:lpstr>
      <vt:lpstr>PowerPoint-bemutató</vt:lpstr>
      <vt:lpstr>PowerPoint-bemutató</vt:lpstr>
      <vt:lpstr>A „furcsa háború”</vt:lpstr>
      <vt:lpstr>A „furcsa háború”</vt:lpstr>
      <vt:lpstr>A „furcsa háború”</vt:lpstr>
      <vt:lpstr>1939. November 30. – 1940. március 12. Finn-Szovjet „téli háború“</vt:lpstr>
      <vt:lpstr>1939. November 30. – 1940. március 12. Finn-Szovjet „téli háború“</vt:lpstr>
      <vt:lpstr>1940. április 9. – Dánia lerohanása</vt:lpstr>
      <vt:lpstr>Norvégia lerohanása</vt:lpstr>
      <vt:lpstr>Norvégia lerohanása</vt:lpstr>
      <vt:lpstr>Franciaországi hadjárat (Fall Gelb és Fall Rot)</vt:lpstr>
      <vt:lpstr>Eben Emael</vt:lpstr>
      <vt:lpstr>Fall Gelb</vt:lpstr>
      <vt:lpstr>A „Blitzkrieg”</vt:lpstr>
      <vt:lpstr>Dunkerque</vt:lpstr>
      <vt:lpstr>Dunkerque</vt:lpstr>
      <vt:lpstr>A „Dinamó” hadművelet</vt:lpstr>
      <vt:lpstr>Fall Rot</vt:lpstr>
      <vt:lpstr>Franciaország kapitulációja</vt:lpstr>
      <vt:lpstr>Franciaország kettéosztása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II. világháború</dc:title>
  <dc:creator>OS</dc:creator>
  <cp:lastModifiedBy>os</cp:lastModifiedBy>
  <cp:revision>43</cp:revision>
  <dcterms:created xsi:type="dcterms:W3CDTF">2017-06-11T19:25:14Z</dcterms:created>
  <dcterms:modified xsi:type="dcterms:W3CDTF">2024-05-05T15:57:48Z</dcterms:modified>
</cp:coreProperties>
</file>