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92" r:id="rId4"/>
    <p:sldId id="291" r:id="rId5"/>
    <p:sldId id="296" r:id="rId6"/>
    <p:sldId id="293" r:id="rId7"/>
    <p:sldId id="294" r:id="rId8"/>
    <p:sldId id="295" r:id="rId9"/>
    <p:sldId id="29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07124" y="16176"/>
            <a:ext cx="7772400" cy="1084809"/>
          </a:xfrm>
        </p:spPr>
        <p:txBody>
          <a:bodyPr/>
          <a:lstStyle/>
          <a:p>
            <a:r>
              <a:rPr lang="sk-SK" dirty="0" smtClean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64324" y="956359"/>
            <a:ext cx="6858000" cy="1655762"/>
          </a:xfrm>
        </p:spPr>
        <p:txBody>
          <a:bodyPr>
            <a:normAutofit/>
          </a:bodyPr>
          <a:lstStyle/>
          <a:p>
            <a:r>
              <a:rPr lang="sk-SK" sz="4800" dirty="0" smtClean="0"/>
              <a:t>1939 – 1945    III. rész</a:t>
            </a:r>
            <a:endParaRPr lang="en-US" sz="48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15" y="1582471"/>
            <a:ext cx="4744975" cy="266245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1582471"/>
            <a:ext cx="3690890" cy="279590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80" y="4478329"/>
            <a:ext cx="4712219" cy="2379671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4478329"/>
            <a:ext cx="3805948" cy="23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506" y="0"/>
            <a:ext cx="7886700" cy="768730"/>
          </a:xfrm>
        </p:spPr>
        <p:txBody>
          <a:bodyPr>
            <a:normAutofit/>
          </a:bodyPr>
          <a:lstStyle/>
          <a:p>
            <a:pPr algn="ctr"/>
            <a:r>
              <a:rPr lang="hu-HU" sz="3800" dirty="0" smtClean="0"/>
              <a:t>Magyarország helyzete a II.VH kezdetén</a:t>
            </a:r>
            <a:endParaRPr lang="hu-HU" sz="3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2306" y="750328"/>
            <a:ext cx="8981694" cy="2812679"/>
          </a:xfrm>
        </p:spPr>
        <p:txBody>
          <a:bodyPr>
            <a:normAutofit fontScale="85000" lnSpcReduction="10000"/>
          </a:bodyPr>
          <a:lstStyle/>
          <a:p>
            <a:r>
              <a:rPr lang="hu-HU" dirty="0" smtClean="0"/>
              <a:t>II. bécsi döntés – 1940. augusztus 30. (Erdély része és Székelyföld)</a:t>
            </a:r>
          </a:p>
          <a:p>
            <a:r>
              <a:rPr lang="hu-HU" dirty="0" smtClean="0"/>
              <a:t>MO </a:t>
            </a:r>
            <a:r>
              <a:rPr lang="hu-HU" b="1" dirty="0" smtClean="0"/>
              <a:t>1940. november 20-án</a:t>
            </a:r>
            <a:r>
              <a:rPr lang="hu-HU" dirty="0" smtClean="0"/>
              <a:t> csatlakozik a </a:t>
            </a:r>
            <a:r>
              <a:rPr lang="hu-HU" b="1" dirty="0" smtClean="0"/>
              <a:t>háromhatalmi szerződéshez</a:t>
            </a:r>
          </a:p>
          <a:p>
            <a:r>
              <a:rPr lang="hu-HU" dirty="0" smtClean="0"/>
              <a:t>Jugoszlávia szintén csatlakozik a háromhatalmi szerződéshez</a:t>
            </a:r>
          </a:p>
          <a:p>
            <a:r>
              <a:rPr lang="hu-HU" dirty="0" smtClean="0"/>
              <a:t>MO – Jugoszlávia, „örök barátsági szerződés”, 1940. december 12.</a:t>
            </a:r>
          </a:p>
          <a:p>
            <a:r>
              <a:rPr lang="hu-HU" dirty="0" smtClean="0"/>
              <a:t>Eközben NO-</a:t>
            </a:r>
            <a:r>
              <a:rPr lang="hu-HU" dirty="0" err="1" smtClean="0"/>
              <a:t>ban</a:t>
            </a:r>
            <a:r>
              <a:rPr lang="hu-HU" dirty="0" smtClean="0"/>
              <a:t>: 1940. december – Hitler jóvá hagyja a „Barbarossa” tervet. Tervezett kezdete: 1941 április</a:t>
            </a:r>
          </a:p>
          <a:p>
            <a:endParaRPr lang="hu-HU" b="1" dirty="0" smtClean="0"/>
          </a:p>
          <a:p>
            <a:endParaRPr lang="hu-HU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332" y="3176683"/>
            <a:ext cx="5223642" cy="368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5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336"/>
            <a:ext cx="9144000" cy="53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4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75398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A balkáni hadjárat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7651"/>
            <a:ext cx="6045420" cy="6020349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Előzmény: Olaszország a már korábban megszállt Albániából 1940 megtámadja Görögországot - sikertelen</a:t>
            </a:r>
          </a:p>
          <a:p>
            <a:r>
              <a:rPr lang="sk-SK" b="1" dirty="0" smtClean="0"/>
              <a:t>1941. március – Belgrádban katonai puccs</a:t>
            </a:r>
          </a:p>
          <a:p>
            <a:r>
              <a:rPr lang="sk-SK" dirty="0" smtClean="0"/>
              <a:t>Az új kormány elutasítja az együttműködést NO-val, Jugoszlávia megszegi csatlakozását a háromhatalmi szerződéshez</a:t>
            </a:r>
          </a:p>
          <a:p>
            <a:r>
              <a:rPr lang="sk-SK" b="1" dirty="0" smtClean="0"/>
              <a:t>1941. március 27. </a:t>
            </a:r>
            <a:r>
              <a:rPr lang="sk-SK" dirty="0" smtClean="0"/>
              <a:t>– Hitler felszólítja MO-t, hogy vegyen részt Jugoszlávia és a Balkán elleni támadásban</a:t>
            </a:r>
          </a:p>
          <a:p>
            <a:r>
              <a:rPr lang="sk-SK" dirty="0" smtClean="0"/>
              <a:t>MO kényszerpályán - Teleki Pál miniszterelnök nem akar beleegyezni – </a:t>
            </a:r>
            <a:r>
              <a:rPr lang="sk-SK" b="1" dirty="0" smtClean="0"/>
              <a:t>rejtélyes öngyilkosság </a:t>
            </a:r>
            <a:r>
              <a:rPr lang="sk-SK" dirty="0" smtClean="0"/>
              <a:t>(az örök baráti szerz. miatt – „hitszegők lettünk“)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99" y="2946072"/>
            <a:ext cx="2875267" cy="391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3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17" y="0"/>
            <a:ext cx="6173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01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" y="430923"/>
            <a:ext cx="9140497" cy="59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51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7145" y="0"/>
            <a:ext cx="8849710" cy="622846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Végső, NO mellett való elkötelezettség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6483" y="622846"/>
            <a:ext cx="8671034" cy="324769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első</a:t>
            </a:r>
            <a:r>
              <a:rPr lang="en-US" b="1" dirty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(1938/XV.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1938 </a:t>
            </a:r>
            <a:r>
              <a:rPr lang="en-US" dirty="0" err="1"/>
              <a:t>május</a:t>
            </a:r>
            <a:r>
              <a:rPr lang="en-US" dirty="0"/>
              <a:t> </a:t>
            </a:r>
            <a:r>
              <a:rPr lang="en-US" dirty="0" smtClean="0"/>
              <a:t>29</a:t>
            </a:r>
            <a:r>
              <a:rPr lang="sk-SK" dirty="0" smtClean="0"/>
              <a:t>. (vallási alapon meghatározta a zsidókat, max. 20 %-át az értelmiségi pályáknak tölthetik be)</a:t>
            </a:r>
          </a:p>
          <a:p>
            <a:r>
              <a:rPr lang="sk-SK" b="1" dirty="0" smtClean="0"/>
              <a:t>M</a:t>
            </a:r>
            <a:r>
              <a:rPr lang="en-US" b="1" dirty="0" err="1" smtClean="0"/>
              <a:t>ásodik</a:t>
            </a:r>
            <a:r>
              <a:rPr lang="en-US" b="1" dirty="0" smtClean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(1939/IV.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1939 </a:t>
            </a:r>
            <a:r>
              <a:rPr lang="en-US" dirty="0" err="1"/>
              <a:t>május</a:t>
            </a:r>
            <a:r>
              <a:rPr lang="en-US" dirty="0"/>
              <a:t> </a:t>
            </a:r>
            <a:r>
              <a:rPr lang="en-US" dirty="0" smtClean="0"/>
              <a:t>5</a:t>
            </a:r>
            <a:r>
              <a:rPr lang="sk-SK" dirty="0" smtClean="0"/>
              <a:t>. (faji alapon való meghatározás, máximálás 6 %)</a:t>
            </a:r>
          </a:p>
          <a:p>
            <a:r>
              <a:rPr lang="sk-SK" b="1" dirty="0" smtClean="0"/>
              <a:t>H</a:t>
            </a:r>
            <a:r>
              <a:rPr lang="en-US" b="1" dirty="0" err="1" smtClean="0"/>
              <a:t>armadik</a:t>
            </a:r>
            <a:r>
              <a:rPr lang="en-US" b="1" dirty="0" smtClean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(1941/XV.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1941 </a:t>
            </a:r>
            <a:r>
              <a:rPr lang="en-US" dirty="0" err="1"/>
              <a:t>augusztus</a:t>
            </a:r>
            <a:r>
              <a:rPr lang="en-US" dirty="0"/>
              <a:t> </a:t>
            </a:r>
            <a:r>
              <a:rPr lang="en-US" dirty="0" smtClean="0"/>
              <a:t>8</a:t>
            </a:r>
            <a:r>
              <a:rPr lang="sk-SK" dirty="0" smtClean="0"/>
              <a:t>. (tiltotta a keresztényekkel való szexuális és házastársi kapcsolatot)</a:t>
            </a:r>
          </a:p>
          <a:p>
            <a:r>
              <a:rPr lang="sk-SK" b="1" dirty="0" smtClean="0"/>
              <a:t>N</a:t>
            </a:r>
            <a:r>
              <a:rPr lang="en-US" b="1" dirty="0" err="1" smtClean="0"/>
              <a:t>egyedik</a:t>
            </a:r>
            <a:r>
              <a:rPr lang="en-US" b="1" dirty="0" smtClean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(1942/XV.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1942 </a:t>
            </a:r>
            <a:r>
              <a:rPr lang="en-US" dirty="0" err="1"/>
              <a:t>szeptember</a:t>
            </a:r>
            <a:r>
              <a:rPr lang="en-US" dirty="0"/>
              <a:t> </a:t>
            </a:r>
            <a:r>
              <a:rPr lang="en-US" dirty="0" smtClean="0"/>
              <a:t>6</a:t>
            </a:r>
            <a:r>
              <a:rPr lang="sk-SK" dirty="0" smtClean="0"/>
              <a:t>. (a zsidók földszerzésének tiltása, kötelező munkaszolgálat)</a:t>
            </a:r>
          </a:p>
          <a:p>
            <a:r>
              <a:rPr lang="en-US" dirty="0"/>
              <a:t>1240/1944-es </a:t>
            </a:r>
            <a:r>
              <a:rPr lang="en-US" dirty="0" err="1"/>
              <a:t>miniszterelnöki</a:t>
            </a:r>
            <a:r>
              <a:rPr lang="en-US" dirty="0"/>
              <a:t> </a:t>
            </a:r>
            <a:r>
              <a:rPr lang="en-US" dirty="0" err="1" smtClean="0"/>
              <a:t>rendelet</a:t>
            </a:r>
            <a:r>
              <a:rPr lang="sk-SK" dirty="0" smtClean="0"/>
              <a:t>, </a:t>
            </a:r>
            <a:r>
              <a:rPr lang="en-US" dirty="0"/>
              <a:t>1944 </a:t>
            </a:r>
            <a:r>
              <a:rPr lang="en-US" dirty="0" err="1"/>
              <a:t>április</a:t>
            </a:r>
            <a:r>
              <a:rPr lang="en-US" dirty="0"/>
              <a:t> </a:t>
            </a:r>
            <a:r>
              <a:rPr lang="en-US" dirty="0" smtClean="0"/>
              <a:t>5</a:t>
            </a:r>
            <a:r>
              <a:rPr lang="sk-SK" dirty="0" smtClean="0"/>
              <a:t>. (a zsidóknak a </a:t>
            </a:r>
            <a:r>
              <a:rPr lang="en-US" b="1" dirty="0" err="1" smtClean="0"/>
              <a:t>Dávid-csillag</a:t>
            </a:r>
            <a:r>
              <a:rPr lang="en-US" b="1" dirty="0" smtClean="0"/>
              <a:t> </a:t>
            </a:r>
            <a:r>
              <a:rPr lang="en-US" b="1" dirty="0" err="1"/>
              <a:t>kötelező</a:t>
            </a:r>
            <a:r>
              <a:rPr lang="en-US" b="1" dirty="0"/>
              <a:t> </a:t>
            </a:r>
            <a:r>
              <a:rPr lang="en-US" b="1" dirty="0" err="1" smtClean="0"/>
              <a:t>viselés</a:t>
            </a:r>
            <a:r>
              <a:rPr lang="sk-SK" b="1" dirty="0" smtClean="0"/>
              <a:t>ét </a:t>
            </a:r>
            <a:r>
              <a:rPr lang="sk-SK" dirty="0" smtClean="0"/>
              <a:t>rendeli el</a:t>
            </a:r>
            <a:r>
              <a:rPr lang="en-US" dirty="0"/>
              <a:t> </a:t>
            </a:r>
            <a:r>
              <a:rPr lang="en-US" dirty="0" err="1" smtClean="0"/>
              <a:t>Magyarországon</a:t>
            </a:r>
            <a:r>
              <a:rPr lang="sk-SK" dirty="0" smtClean="0"/>
              <a:t>)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3" y="3870544"/>
            <a:ext cx="4335718" cy="281821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4008065"/>
            <a:ext cx="47625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3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12033"/>
          </a:xfrm>
        </p:spPr>
        <p:txBody>
          <a:bodyPr>
            <a:normAutofit/>
          </a:bodyPr>
          <a:lstStyle/>
          <a:p>
            <a:r>
              <a:rPr lang="sk-SK" sz="3500" dirty="0" smtClean="0"/>
              <a:t>Magyar hadbalépés NO oldalán a SZU ellen</a:t>
            </a:r>
            <a:endParaRPr lang="en-US" sz="35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12033"/>
            <a:ext cx="6003378" cy="3576691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1941. június 27. – ürügy: Kassa Szovjet bombázása</a:t>
            </a:r>
          </a:p>
          <a:p>
            <a:r>
              <a:rPr lang="sk-SK" dirty="0" smtClean="0"/>
              <a:t>A magyar hadsereg 1941-ben megszálló feladatokat lát el a Szovjetektől elfoglalt területeken</a:t>
            </a:r>
          </a:p>
          <a:p>
            <a:r>
              <a:rPr lang="sk-SK" dirty="0" smtClean="0"/>
              <a:t>1942 nyarától részt vesz a „kék“ hadműveletben, a Don folyó partján </a:t>
            </a:r>
            <a:r>
              <a:rPr lang="sk-SK" b="1" dirty="0" smtClean="0"/>
              <a:t>200 km-es frontszakaszt </a:t>
            </a:r>
            <a:r>
              <a:rPr lang="sk-SK" dirty="0" smtClean="0"/>
              <a:t>biztosítanak</a:t>
            </a:r>
          </a:p>
          <a:p>
            <a:r>
              <a:rPr lang="sk-SK" dirty="0" smtClean="0"/>
              <a:t>Hiányos felszerelés, 1942/43 telén katasztrófális veszteségek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378" y="984798"/>
            <a:ext cx="3032115" cy="417646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945451" y="5256653"/>
            <a:ext cx="3090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JÁNY GUSZTÁV - </a:t>
            </a:r>
            <a:r>
              <a:rPr lang="en-US" dirty="0" err="1" smtClean="0"/>
              <a:t>magyar</a:t>
            </a:r>
            <a:r>
              <a:rPr lang="en-US" dirty="0" smtClean="0"/>
              <a:t> </a:t>
            </a:r>
            <a:r>
              <a:rPr lang="en-US" dirty="0" err="1"/>
              <a:t>királyi</a:t>
            </a:r>
            <a:r>
              <a:rPr lang="en-US" dirty="0"/>
              <a:t> </a:t>
            </a:r>
            <a:r>
              <a:rPr lang="en-US" dirty="0" err="1"/>
              <a:t>honvéd</a:t>
            </a:r>
            <a:r>
              <a:rPr lang="en-US" dirty="0"/>
              <a:t> </a:t>
            </a:r>
            <a:r>
              <a:rPr lang="en-US" dirty="0" err="1" smtClean="0"/>
              <a:t>tábornok</a:t>
            </a:r>
            <a:r>
              <a:rPr lang="sk-SK" dirty="0" smtClean="0"/>
              <a:t>, a Sztálingrádnál harcoló II. magy. hads. parancsnoka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81" y="4148917"/>
            <a:ext cx="3612110" cy="27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06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098" y="2645871"/>
            <a:ext cx="7886700" cy="1325563"/>
          </a:xfrm>
        </p:spPr>
        <p:txBody>
          <a:bodyPr/>
          <a:lstStyle/>
          <a:p>
            <a:pPr algn="ctr"/>
            <a:r>
              <a:rPr lang="sk-SK" dirty="0" smtClean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557</TotalTime>
  <Words>363</Words>
  <Application>Microsoft Office PowerPoint</Application>
  <PresentationFormat>Diavetítés a képernyőre (4:3 oldalarány)</PresentationFormat>
  <Paragraphs>27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A II. világháború</vt:lpstr>
      <vt:lpstr>Magyarország helyzete a II.VH kezdetén</vt:lpstr>
      <vt:lpstr>PowerPoint-bemutató</vt:lpstr>
      <vt:lpstr>A balkáni hadjárat</vt:lpstr>
      <vt:lpstr>PowerPoint-bemutató</vt:lpstr>
      <vt:lpstr>PowerPoint-bemutató</vt:lpstr>
      <vt:lpstr>Végső, NO mellett való elkötelezettség</vt:lpstr>
      <vt:lpstr>Magyar hadbalépés NO oldalán a SZU ellen</vt:lpstr>
      <vt:lpstr>Köszönöm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Ambruzs Attila Péter</cp:lastModifiedBy>
  <cp:revision>56</cp:revision>
  <dcterms:created xsi:type="dcterms:W3CDTF">2017-06-11T19:25:14Z</dcterms:created>
  <dcterms:modified xsi:type="dcterms:W3CDTF">2022-03-21T07:48:06Z</dcterms:modified>
</cp:coreProperties>
</file>