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305" r:id="rId9"/>
    <p:sldId id="306" r:id="rId10"/>
    <p:sldId id="307" r:id="rId11"/>
    <p:sldId id="297" r:id="rId12"/>
    <p:sldId id="298" r:id="rId13"/>
    <p:sldId id="299" r:id="rId14"/>
    <p:sldId id="300" r:id="rId15"/>
    <p:sldId id="301" r:id="rId16"/>
    <p:sldId id="304" r:id="rId17"/>
    <p:sldId id="302" r:id="rId18"/>
    <p:sldId id="303" r:id="rId19"/>
    <p:sldId id="29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56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1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67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1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0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9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6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FBCBE-E8B7-48AD-9D0D-39E36852E33C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2F728-07FA-4F44-9BC4-CC96FD01C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07124" y="16176"/>
            <a:ext cx="7772400" cy="1084809"/>
          </a:xfrm>
        </p:spPr>
        <p:txBody>
          <a:bodyPr/>
          <a:lstStyle/>
          <a:p>
            <a:r>
              <a:rPr lang="sk-SK" dirty="0"/>
              <a:t>A II. világháború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64324" y="956359"/>
            <a:ext cx="6858000" cy="1655762"/>
          </a:xfrm>
        </p:spPr>
        <p:txBody>
          <a:bodyPr>
            <a:normAutofit/>
          </a:bodyPr>
          <a:lstStyle/>
          <a:p>
            <a:r>
              <a:rPr lang="sk-SK" sz="4800" dirty="0"/>
              <a:t>1939 – 1945    III. rész</a:t>
            </a:r>
            <a:endParaRPr lang="en-US" sz="48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15" y="1582471"/>
            <a:ext cx="4744975" cy="2662458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1582471"/>
            <a:ext cx="3690890" cy="279590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880" y="4478329"/>
            <a:ext cx="4712219" cy="2379671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9" y="4478329"/>
            <a:ext cx="3805948" cy="23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48710" y="112877"/>
            <a:ext cx="3701612" cy="1325563"/>
          </a:xfrm>
        </p:spPr>
        <p:txBody>
          <a:bodyPr/>
          <a:lstStyle/>
          <a:p>
            <a:r>
              <a:rPr lang="sk-SK" dirty="0"/>
              <a:t>A „Barbarossa“ hadművelet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48710" cy="68580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478" y="3683657"/>
            <a:ext cx="4226844" cy="317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43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572" y="3934022"/>
            <a:ext cx="4498428" cy="292397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1228" y="81346"/>
            <a:ext cx="8681544" cy="801523"/>
          </a:xfrm>
        </p:spPr>
        <p:txBody>
          <a:bodyPr/>
          <a:lstStyle/>
          <a:p>
            <a:r>
              <a:rPr lang="sk-SK" dirty="0"/>
              <a:t>A SZU megtámadása, 1941. június 22.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07630" y="882869"/>
            <a:ext cx="7886700" cy="4351338"/>
          </a:xfrm>
        </p:spPr>
        <p:txBody>
          <a:bodyPr/>
          <a:lstStyle/>
          <a:p>
            <a:r>
              <a:rPr lang="hu-HU" dirty="0"/>
              <a:t>A hadművelet előkészítése során Németország és szövetségesei – a tartalékokkal együtt – kb. 3,9 millió katonát vezényeltek a keleti frontra</a:t>
            </a:r>
          </a:p>
          <a:p>
            <a:r>
              <a:rPr lang="en-US" dirty="0"/>
              <a:t>3,5 </a:t>
            </a:r>
            <a:r>
              <a:rPr lang="en-US" dirty="0" err="1"/>
              <a:t>millió</a:t>
            </a:r>
            <a:r>
              <a:rPr lang="en-US" dirty="0"/>
              <a:t> </a:t>
            </a:r>
            <a:r>
              <a:rPr lang="en-US" dirty="0" err="1"/>
              <a:t>katona</a:t>
            </a:r>
            <a:r>
              <a:rPr lang="en-US" dirty="0"/>
              <a:t> </a:t>
            </a:r>
            <a:r>
              <a:rPr lang="en-US" dirty="0" err="1"/>
              <a:t>indított</a:t>
            </a:r>
            <a:r>
              <a:rPr lang="en-US" dirty="0"/>
              <a:t> </a:t>
            </a:r>
            <a:r>
              <a:rPr lang="en-US" dirty="0" err="1"/>
              <a:t>támadást</a:t>
            </a:r>
            <a:r>
              <a:rPr lang="en-US" dirty="0"/>
              <a:t> a </a:t>
            </a:r>
            <a:r>
              <a:rPr lang="en-US" dirty="0" err="1"/>
              <a:t>Szovjetunió</a:t>
            </a:r>
            <a:r>
              <a:rPr lang="en-US" dirty="0"/>
              <a:t> </a:t>
            </a:r>
            <a:r>
              <a:rPr lang="en-US" dirty="0" err="1"/>
              <a:t>ellen</a:t>
            </a:r>
            <a:r>
              <a:rPr lang="en-US" dirty="0"/>
              <a:t> </a:t>
            </a:r>
            <a:r>
              <a:rPr lang="en-US" dirty="0" err="1"/>
              <a:t>egy</a:t>
            </a:r>
            <a:r>
              <a:rPr lang="en-US" dirty="0"/>
              <a:t> kb. 2900 </a:t>
            </a:r>
            <a:r>
              <a:rPr lang="en-US" dirty="0" err="1"/>
              <a:t>kilométer</a:t>
            </a:r>
            <a:r>
              <a:rPr lang="en-US" dirty="0"/>
              <a:t> </a:t>
            </a:r>
            <a:r>
              <a:rPr lang="en-US" dirty="0" err="1"/>
              <a:t>széles</a:t>
            </a:r>
            <a:r>
              <a:rPr lang="en-US" dirty="0"/>
              <a:t> </a:t>
            </a:r>
            <a:r>
              <a:rPr lang="en-US" dirty="0" err="1"/>
              <a:t>arcvonalon</a:t>
            </a:r>
            <a:r>
              <a:rPr lang="en-US" dirty="0"/>
              <a:t>.</a:t>
            </a:r>
            <a:endParaRPr lang="sk-SK" dirty="0"/>
          </a:p>
          <a:p>
            <a:r>
              <a:rPr lang="hu-HU" dirty="0"/>
              <a:t>A támadók 3600 harckocsival, 4389 harci repülőgéppel, 600 000 egyéb gépjárművel és 750 000 lóval rendelkeztek.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4" y="4424855"/>
            <a:ext cx="4325591" cy="243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2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2221" y="115614"/>
            <a:ext cx="7886700" cy="664888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Az invázió okai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3268" y="896115"/>
            <a:ext cx="8744607" cy="52415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/>
              <a:t>Hitler </a:t>
            </a:r>
            <a:r>
              <a:rPr lang="en-US" sz="2400" b="1" u="sng" dirty="0" err="1"/>
              <a:t>az</a:t>
            </a:r>
            <a:r>
              <a:rPr lang="en-US" sz="2400" b="1" u="sng" dirty="0"/>
              <a:t> </a:t>
            </a:r>
            <a:r>
              <a:rPr lang="en-US" sz="2400" b="1" u="sng" dirty="0" err="1"/>
              <a:t>alábbi</a:t>
            </a:r>
            <a:r>
              <a:rPr lang="en-US" sz="2400" b="1" u="sng" dirty="0"/>
              <a:t> </a:t>
            </a:r>
            <a:r>
              <a:rPr lang="en-US" sz="2400" b="1" u="sng" dirty="0" err="1"/>
              <a:t>vélt</a:t>
            </a:r>
            <a:r>
              <a:rPr lang="en-US" sz="2400" b="1" u="sng" dirty="0"/>
              <a:t> </a:t>
            </a:r>
            <a:r>
              <a:rPr lang="en-US" sz="2400" b="1" u="sng" dirty="0" err="1"/>
              <a:t>vagy</a:t>
            </a:r>
            <a:r>
              <a:rPr lang="en-US" sz="2400" b="1" u="sng" dirty="0"/>
              <a:t> </a:t>
            </a:r>
            <a:r>
              <a:rPr lang="en-US" sz="2400" b="1" u="sng" dirty="0" err="1"/>
              <a:t>valós</a:t>
            </a:r>
            <a:r>
              <a:rPr lang="en-US" sz="2400" b="1" u="sng" dirty="0"/>
              <a:t> </a:t>
            </a:r>
            <a:r>
              <a:rPr lang="en-US" sz="2400" b="1" u="sng" dirty="0" err="1"/>
              <a:t>előnyöket</a:t>
            </a:r>
            <a:r>
              <a:rPr lang="en-US" sz="2400" b="1" u="sng" dirty="0"/>
              <a:t> </a:t>
            </a:r>
            <a:r>
              <a:rPr lang="en-US" sz="2400" b="1" u="sng" dirty="0" err="1"/>
              <a:t>várta</a:t>
            </a:r>
            <a:r>
              <a:rPr lang="en-US" sz="2400" b="1" u="sng" dirty="0"/>
              <a:t> a </a:t>
            </a:r>
            <a:r>
              <a:rPr lang="en-US" sz="2400" b="1" u="sng" dirty="0" err="1"/>
              <a:t>keleti</a:t>
            </a:r>
            <a:r>
              <a:rPr lang="en-US" sz="2400" b="1" u="sng" dirty="0"/>
              <a:t> </a:t>
            </a:r>
            <a:r>
              <a:rPr lang="en-US" sz="2400" b="1" u="sng" dirty="0" err="1"/>
              <a:t>hadjárattól</a:t>
            </a:r>
            <a:r>
              <a:rPr lang="en-US" sz="2400" b="1" u="sng" dirty="0"/>
              <a:t>: </a:t>
            </a:r>
          </a:p>
          <a:p>
            <a:r>
              <a:rPr lang="en-US" sz="2400" dirty="0"/>
              <a:t>A </a:t>
            </a:r>
            <a:r>
              <a:rPr lang="en-US" sz="2400" dirty="0" err="1"/>
              <a:t>Szovjetunió</a:t>
            </a:r>
            <a:r>
              <a:rPr lang="en-US" sz="2400" dirty="0"/>
              <a:t> </a:t>
            </a:r>
            <a:r>
              <a:rPr lang="en-US" sz="2400" dirty="0" err="1"/>
              <a:t>legyőzésével</a:t>
            </a:r>
            <a:r>
              <a:rPr lang="en-US" sz="2400" dirty="0"/>
              <a:t> </a:t>
            </a:r>
            <a:r>
              <a:rPr lang="en-US" sz="2400" dirty="0" err="1"/>
              <a:t>megoldódna</a:t>
            </a:r>
            <a:r>
              <a:rPr lang="en-US" sz="2400" dirty="0"/>
              <a:t> a </a:t>
            </a:r>
            <a:r>
              <a:rPr lang="en-US" sz="2400" dirty="0" err="1"/>
              <a:t>német</a:t>
            </a:r>
            <a:r>
              <a:rPr lang="en-US" sz="2400" dirty="0"/>
              <a:t> </a:t>
            </a:r>
            <a:r>
              <a:rPr lang="en-US" sz="2400" dirty="0" err="1"/>
              <a:t>gazdaságot</a:t>
            </a:r>
            <a:r>
              <a:rPr lang="en-US" sz="2400" dirty="0"/>
              <a:t> </a:t>
            </a:r>
            <a:r>
              <a:rPr lang="en-US" sz="2400" dirty="0" err="1"/>
              <a:t>sújtó</a:t>
            </a:r>
            <a:r>
              <a:rPr lang="en-US" sz="2400" dirty="0"/>
              <a:t> </a:t>
            </a:r>
            <a:r>
              <a:rPr lang="en-US" sz="2400" dirty="0" err="1"/>
              <a:t>munkaerőhiány</a:t>
            </a:r>
            <a:r>
              <a:rPr lang="en-US" sz="2400" dirty="0"/>
              <a:t>, </a:t>
            </a:r>
            <a:r>
              <a:rPr lang="en-US" sz="2400" dirty="0" err="1"/>
              <a:t>mivel</a:t>
            </a:r>
            <a:r>
              <a:rPr lang="en-US" sz="2400" dirty="0"/>
              <a:t> </a:t>
            </a:r>
            <a:r>
              <a:rPr lang="en-US" sz="2400" dirty="0" err="1"/>
              <a:t>jelentős</a:t>
            </a:r>
            <a:r>
              <a:rPr lang="en-US" sz="2400" dirty="0"/>
              <a:t> </a:t>
            </a:r>
            <a:r>
              <a:rPr lang="en-US" sz="2400" dirty="0" err="1"/>
              <a:t>számú</a:t>
            </a:r>
            <a:r>
              <a:rPr lang="en-US" sz="2400" dirty="0"/>
              <a:t> </a:t>
            </a:r>
            <a:r>
              <a:rPr lang="en-US" sz="2400" dirty="0" err="1"/>
              <a:t>katonát</a:t>
            </a:r>
            <a:r>
              <a:rPr lang="en-US" sz="2400" dirty="0"/>
              <a:t> le </a:t>
            </a:r>
            <a:r>
              <a:rPr lang="en-US" sz="2400" dirty="0" err="1"/>
              <a:t>lehetne</a:t>
            </a:r>
            <a:r>
              <a:rPr lang="en-US" sz="2400" dirty="0"/>
              <a:t> </a:t>
            </a:r>
            <a:r>
              <a:rPr lang="en-US" sz="2400" dirty="0" err="1"/>
              <a:t>szerelni</a:t>
            </a:r>
            <a:r>
              <a:rPr lang="en-US" sz="2400" dirty="0"/>
              <a:t>.</a:t>
            </a:r>
          </a:p>
          <a:p>
            <a:r>
              <a:rPr lang="sk-SK" sz="2400" dirty="0"/>
              <a:t>Ukrajna</a:t>
            </a:r>
            <a:r>
              <a:rPr lang="en-US" sz="2400" dirty="0"/>
              <a:t> a </a:t>
            </a:r>
            <a:r>
              <a:rPr lang="en-US" sz="2400" dirty="0" err="1"/>
              <a:t>mezőgazdasági</a:t>
            </a:r>
            <a:r>
              <a:rPr lang="en-US" sz="2400" dirty="0"/>
              <a:t> </a:t>
            </a:r>
            <a:r>
              <a:rPr lang="en-US" sz="2400" dirty="0" err="1"/>
              <a:t>termékek</a:t>
            </a:r>
            <a:r>
              <a:rPr lang="en-US" sz="2400" dirty="0"/>
              <a:t> </a:t>
            </a:r>
            <a:r>
              <a:rPr lang="en-US" sz="2400" dirty="0" err="1"/>
              <a:t>megbízható</a:t>
            </a:r>
            <a:r>
              <a:rPr lang="en-US" sz="2400" dirty="0"/>
              <a:t> </a:t>
            </a:r>
            <a:r>
              <a:rPr lang="en-US" sz="2400" dirty="0" err="1"/>
              <a:t>forrása</a:t>
            </a:r>
            <a:r>
              <a:rPr lang="en-US" sz="2400" dirty="0"/>
              <a:t> </a:t>
            </a:r>
            <a:r>
              <a:rPr lang="en-US" sz="2400" dirty="0" err="1"/>
              <a:t>lenne</a:t>
            </a:r>
            <a:r>
              <a:rPr lang="en-US" sz="2400" dirty="0"/>
              <a:t>.</a:t>
            </a:r>
          </a:p>
          <a:p>
            <a:r>
              <a:rPr lang="en-US" sz="2400" dirty="0"/>
              <a:t>A </a:t>
            </a:r>
            <a:r>
              <a:rPr lang="en-US" sz="2400" dirty="0" err="1"/>
              <a:t>szovjet</a:t>
            </a:r>
            <a:r>
              <a:rPr lang="en-US" sz="2400" dirty="0"/>
              <a:t> </a:t>
            </a:r>
            <a:r>
              <a:rPr lang="en-US" sz="2400" dirty="0" err="1"/>
              <a:t>lakosság</a:t>
            </a:r>
            <a:r>
              <a:rPr lang="en-US" sz="2400" dirty="0"/>
              <a:t> </a:t>
            </a:r>
            <a:r>
              <a:rPr lang="en-US" sz="2400" dirty="0" err="1"/>
              <a:t>kényszermunkaerőként</a:t>
            </a:r>
            <a:r>
              <a:rPr lang="en-US" sz="2400" dirty="0"/>
              <a:t> </a:t>
            </a:r>
            <a:r>
              <a:rPr lang="en-US" sz="2400" dirty="0" err="1"/>
              <a:t>való</a:t>
            </a:r>
            <a:r>
              <a:rPr lang="en-US" sz="2400" dirty="0"/>
              <a:t> </a:t>
            </a:r>
            <a:r>
              <a:rPr lang="en-US" sz="2400" dirty="0" err="1"/>
              <a:t>felhasználása</a:t>
            </a:r>
            <a:r>
              <a:rPr lang="en-US" sz="2400" dirty="0"/>
              <a:t> </a:t>
            </a:r>
            <a:r>
              <a:rPr lang="en-US" sz="2400" dirty="0" err="1"/>
              <a:t>jelentősen</a:t>
            </a:r>
            <a:r>
              <a:rPr lang="en-US" sz="2400" dirty="0"/>
              <a:t> </a:t>
            </a:r>
            <a:r>
              <a:rPr lang="en-US" sz="2400" dirty="0" err="1"/>
              <a:t>javítaná</a:t>
            </a:r>
            <a:r>
              <a:rPr lang="en-US" sz="2400" dirty="0"/>
              <a:t> a </a:t>
            </a:r>
            <a:r>
              <a:rPr lang="en-US" sz="2400" dirty="0" err="1"/>
              <a:t>német</a:t>
            </a:r>
            <a:r>
              <a:rPr lang="en-US" sz="2400" dirty="0"/>
              <a:t> </a:t>
            </a:r>
            <a:r>
              <a:rPr lang="en-US" sz="2400" dirty="0" err="1"/>
              <a:t>gazdaság</a:t>
            </a:r>
            <a:r>
              <a:rPr lang="en-US" sz="2400" dirty="0"/>
              <a:t> </a:t>
            </a:r>
            <a:r>
              <a:rPr lang="en-US" sz="2400" dirty="0" err="1"/>
              <a:t>kilátásait</a:t>
            </a:r>
            <a:r>
              <a:rPr lang="en-US" sz="2400" dirty="0"/>
              <a:t>, </a:t>
            </a:r>
            <a:r>
              <a:rPr lang="en-US" sz="2400" dirty="0" err="1"/>
              <a:t>Németország</a:t>
            </a:r>
            <a:r>
              <a:rPr lang="en-US" sz="2400" dirty="0"/>
              <a:t> </a:t>
            </a:r>
            <a:r>
              <a:rPr lang="en-US" sz="2400" dirty="0" err="1"/>
              <a:t>geostratégiai</a:t>
            </a:r>
            <a:r>
              <a:rPr lang="en-US" sz="2400" dirty="0"/>
              <a:t> </a:t>
            </a:r>
            <a:r>
              <a:rPr lang="en-US" sz="2400" dirty="0" err="1"/>
              <a:t>pozícióit</a:t>
            </a:r>
            <a:r>
              <a:rPr lang="en-US" sz="2400" dirty="0"/>
              <a:t>.</a:t>
            </a:r>
          </a:p>
          <a:p>
            <a:r>
              <a:rPr lang="en-US" sz="2400" dirty="0"/>
              <a:t>A </a:t>
            </a:r>
            <a:r>
              <a:rPr lang="en-US" sz="2400" dirty="0" err="1"/>
              <a:t>Szovjetunió</a:t>
            </a:r>
            <a:r>
              <a:rPr lang="en-US" sz="2400" dirty="0"/>
              <a:t> </a:t>
            </a:r>
            <a:r>
              <a:rPr lang="en-US" sz="2400" dirty="0" err="1"/>
              <a:t>veresége</a:t>
            </a:r>
            <a:r>
              <a:rPr lang="en-US" sz="2400" dirty="0"/>
              <a:t> </a:t>
            </a:r>
            <a:r>
              <a:rPr lang="en-US" sz="2400" dirty="0" err="1"/>
              <a:t>még</a:t>
            </a:r>
            <a:r>
              <a:rPr lang="en-US" sz="2400" dirty="0"/>
              <a:t> </a:t>
            </a:r>
            <a:r>
              <a:rPr lang="en-US" sz="2400" dirty="0" err="1"/>
              <a:t>jobban</a:t>
            </a:r>
            <a:r>
              <a:rPr lang="en-US" sz="2400" dirty="0"/>
              <a:t> </a:t>
            </a:r>
            <a:r>
              <a:rPr lang="en-US" sz="2400" dirty="0" err="1"/>
              <a:t>elszigetelné</a:t>
            </a:r>
            <a:r>
              <a:rPr lang="en-US" sz="2400" dirty="0"/>
              <a:t> a </a:t>
            </a:r>
            <a:r>
              <a:rPr lang="sk-SK" sz="2400" dirty="0"/>
              <a:t>szövetségeseket</a:t>
            </a:r>
            <a:r>
              <a:rPr lang="en-US" sz="2400" dirty="0"/>
              <a:t>, </a:t>
            </a:r>
            <a:r>
              <a:rPr lang="en-US" sz="2400" dirty="0" err="1"/>
              <a:t>különösen</a:t>
            </a:r>
            <a:r>
              <a:rPr lang="en-US" sz="2400" dirty="0"/>
              <a:t> Nagy-</a:t>
            </a:r>
            <a:r>
              <a:rPr lang="en-US" sz="2400" dirty="0" err="1"/>
              <a:t>Britanniát</a:t>
            </a:r>
            <a:r>
              <a:rPr lang="en-US" sz="2400" dirty="0"/>
              <a:t>.</a:t>
            </a:r>
          </a:p>
          <a:p>
            <a:r>
              <a:rPr lang="en-US" sz="2400" dirty="0"/>
              <a:t>A </a:t>
            </a:r>
            <a:r>
              <a:rPr lang="en-US" sz="2400" dirty="0" err="1"/>
              <a:t>német</a:t>
            </a:r>
            <a:r>
              <a:rPr lang="en-US" sz="2400" dirty="0"/>
              <a:t> </a:t>
            </a:r>
            <a:r>
              <a:rPr lang="en-US" sz="2400" dirty="0" err="1"/>
              <a:t>gazdaságnak</a:t>
            </a:r>
            <a:r>
              <a:rPr lang="en-US" sz="2400" dirty="0"/>
              <a:t> </a:t>
            </a:r>
            <a:r>
              <a:rPr lang="en-US" sz="2400" dirty="0" err="1"/>
              <a:t>nagy</a:t>
            </a:r>
            <a:r>
              <a:rPr lang="en-US" sz="2400" dirty="0"/>
              <a:t> </a:t>
            </a:r>
            <a:r>
              <a:rPr lang="en-US" sz="2400" dirty="0" err="1"/>
              <a:t>szüksége</a:t>
            </a:r>
            <a:r>
              <a:rPr lang="en-US" sz="2400" dirty="0"/>
              <a:t> van </a:t>
            </a:r>
            <a:r>
              <a:rPr lang="en-US" sz="2400" dirty="0" err="1"/>
              <a:t>kőolajra</a:t>
            </a:r>
            <a:r>
              <a:rPr lang="en-US" sz="2400" dirty="0"/>
              <a:t>, </a:t>
            </a:r>
            <a:r>
              <a:rPr lang="en-US" sz="2400" dirty="0" err="1"/>
              <a:t>és</a:t>
            </a:r>
            <a:r>
              <a:rPr lang="en-US" sz="2400" dirty="0"/>
              <a:t> a </a:t>
            </a:r>
            <a:r>
              <a:rPr lang="en-US" sz="2400" dirty="0" err="1"/>
              <a:t>stratégiailag</a:t>
            </a:r>
            <a:r>
              <a:rPr lang="en-US" sz="2400" dirty="0"/>
              <a:t> </a:t>
            </a:r>
            <a:r>
              <a:rPr lang="en-US" sz="2400" dirty="0" err="1"/>
              <a:t>fontos</a:t>
            </a:r>
            <a:r>
              <a:rPr lang="en-US" sz="2400" dirty="0"/>
              <a:t> </a:t>
            </a:r>
            <a:r>
              <a:rPr lang="en-US" sz="2400" dirty="0" err="1"/>
              <a:t>bakui</a:t>
            </a:r>
            <a:r>
              <a:rPr lang="en-US" sz="2400" dirty="0"/>
              <a:t> </a:t>
            </a:r>
            <a:r>
              <a:rPr lang="en-US" sz="2400" dirty="0" err="1"/>
              <a:t>olajmezők</a:t>
            </a:r>
            <a:r>
              <a:rPr lang="en-US" sz="2400" dirty="0"/>
              <a:t> </a:t>
            </a:r>
            <a:r>
              <a:rPr lang="en-US" sz="2400" dirty="0" err="1"/>
              <a:t>feletti</a:t>
            </a:r>
            <a:r>
              <a:rPr lang="en-US" sz="2400" dirty="0"/>
              <a:t> </a:t>
            </a:r>
            <a:r>
              <a:rPr lang="en-US" sz="2400" dirty="0" err="1"/>
              <a:t>ellenőrzés</a:t>
            </a:r>
            <a:r>
              <a:rPr lang="en-US" sz="2400" dirty="0"/>
              <a:t> </a:t>
            </a:r>
            <a:r>
              <a:rPr lang="en-US" sz="2400" dirty="0" err="1"/>
              <a:t>lehetővé</a:t>
            </a:r>
            <a:r>
              <a:rPr lang="en-US" sz="2400" dirty="0"/>
              <a:t> </a:t>
            </a:r>
            <a:r>
              <a:rPr lang="en-US" sz="2400" dirty="0" err="1"/>
              <a:t>tenné</a:t>
            </a:r>
            <a:r>
              <a:rPr lang="en-US" sz="2400" dirty="0"/>
              <a:t> a </a:t>
            </a:r>
            <a:r>
              <a:rPr lang="en-US" sz="2400" dirty="0" err="1"/>
              <a:t>gazdasági</a:t>
            </a:r>
            <a:r>
              <a:rPr lang="en-US" sz="2400" dirty="0"/>
              <a:t> </a:t>
            </a:r>
            <a:r>
              <a:rPr lang="en-US" sz="2400" dirty="0" err="1"/>
              <a:t>igényeinek</a:t>
            </a:r>
            <a:r>
              <a:rPr lang="en-US" sz="2400" dirty="0"/>
              <a:t> </a:t>
            </a:r>
            <a:r>
              <a:rPr lang="en-US" sz="2400" dirty="0" err="1"/>
              <a:t>kielégítését</a:t>
            </a:r>
            <a:r>
              <a:rPr lang="en-US" sz="2400" dirty="0"/>
              <a:t>. Albert Speer </a:t>
            </a:r>
            <a:r>
              <a:rPr lang="en-US" sz="2400" dirty="0" err="1"/>
              <a:t>fegyverkezési</a:t>
            </a:r>
            <a:r>
              <a:rPr lang="en-US" sz="2400" dirty="0"/>
              <a:t> </a:t>
            </a:r>
            <a:r>
              <a:rPr lang="en-US" sz="2400" dirty="0" err="1"/>
              <a:t>miniszter</a:t>
            </a:r>
            <a:r>
              <a:rPr lang="en-US" sz="2400" dirty="0"/>
              <a:t> a </a:t>
            </a:r>
            <a:r>
              <a:rPr lang="en-US" sz="2400" dirty="0" err="1"/>
              <a:t>kihallgatása</a:t>
            </a:r>
            <a:r>
              <a:rPr lang="en-US" sz="2400" dirty="0"/>
              <a:t> </a:t>
            </a:r>
            <a:r>
              <a:rPr lang="en-US" sz="2400" dirty="0" err="1"/>
              <a:t>során</a:t>
            </a:r>
            <a:r>
              <a:rPr lang="en-US" sz="2400" dirty="0"/>
              <a:t> </a:t>
            </a:r>
            <a:r>
              <a:rPr lang="en-US" sz="2400" dirty="0" err="1"/>
              <a:t>azt</a:t>
            </a:r>
            <a:r>
              <a:rPr lang="en-US" sz="2400" dirty="0"/>
              <a:t> </a:t>
            </a:r>
            <a:r>
              <a:rPr lang="en-US" sz="2400" dirty="0" err="1"/>
              <a:t>nyilatkozta</a:t>
            </a:r>
            <a:r>
              <a:rPr lang="en-US" sz="2400" dirty="0"/>
              <a:t>: „a </a:t>
            </a:r>
            <a:r>
              <a:rPr lang="en-US" sz="2400" dirty="0" err="1"/>
              <a:t>kőolajszükséglet</a:t>
            </a:r>
            <a:r>
              <a:rPr lang="en-US" sz="2400" dirty="0"/>
              <a:t> </a:t>
            </a:r>
            <a:r>
              <a:rPr lang="en-US" sz="2400" dirty="0" err="1"/>
              <a:t>valóban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egyik</a:t>
            </a:r>
            <a:r>
              <a:rPr lang="en-US" sz="2400" dirty="0"/>
              <a:t> </a:t>
            </a:r>
            <a:r>
              <a:rPr lang="en-US" sz="2400" dirty="0" err="1"/>
              <a:t>fő</a:t>
            </a:r>
            <a:r>
              <a:rPr lang="en-US" sz="2400" dirty="0"/>
              <a:t> </a:t>
            </a:r>
            <a:r>
              <a:rPr lang="en-US" sz="2400" dirty="0" err="1"/>
              <a:t>oka</a:t>
            </a:r>
            <a:r>
              <a:rPr lang="en-US" sz="2400" dirty="0"/>
              <a:t> volt” a </a:t>
            </a:r>
            <a:r>
              <a:rPr lang="en-US" sz="2400" dirty="0" err="1"/>
              <a:t>hadjárat</a:t>
            </a:r>
            <a:r>
              <a:rPr lang="en-US" sz="2400" dirty="0"/>
              <a:t> </a:t>
            </a:r>
            <a:r>
              <a:rPr lang="en-US" sz="2400" dirty="0" err="1"/>
              <a:t>megindításának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2026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96115"/>
          </a:xfrm>
        </p:spPr>
        <p:txBody>
          <a:bodyPr/>
          <a:lstStyle/>
          <a:p>
            <a:pPr algn="ctr"/>
            <a:r>
              <a:rPr lang="sk-SK" dirty="0"/>
              <a:t>Kezdeti német sikerek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896115"/>
            <a:ext cx="7830207" cy="587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7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083" y="91858"/>
            <a:ext cx="8968075" cy="791012"/>
          </a:xfrm>
        </p:spPr>
        <p:txBody>
          <a:bodyPr>
            <a:normAutofit fontScale="90000"/>
          </a:bodyPr>
          <a:lstStyle/>
          <a:p>
            <a:r>
              <a:rPr lang="sk-SK" sz="2800" dirty="0"/>
              <a:t>Ukrajna nagy része német megszállás vagy „felszabadítás“ (?) alatt</a:t>
            </a:r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758"/>
            <a:ext cx="5424615" cy="362771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24" y="882870"/>
            <a:ext cx="4513276" cy="277029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5" y="882870"/>
            <a:ext cx="4421435" cy="239199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02" y="3879795"/>
            <a:ext cx="4002798" cy="283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93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5614"/>
            <a:ext cx="7886700" cy="756745"/>
          </a:xfrm>
        </p:spPr>
        <p:txBody>
          <a:bodyPr/>
          <a:lstStyle/>
          <a:p>
            <a:pPr algn="ctr"/>
            <a:r>
              <a:rPr lang="sk-SK" dirty="0"/>
              <a:t>Az „északi fény“ hadművelet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74287"/>
            <a:ext cx="8588923" cy="4351338"/>
          </a:xfrm>
        </p:spPr>
        <p:txBody>
          <a:bodyPr/>
          <a:lstStyle/>
          <a:p>
            <a:r>
              <a:rPr lang="sk-SK" dirty="0"/>
              <a:t>1941. szeptember 8-tól Leningrád blokádja (bekerítve)</a:t>
            </a:r>
          </a:p>
          <a:p>
            <a:r>
              <a:rPr lang="sk-SK" dirty="0"/>
              <a:t>872 napig tartó bekerítés</a:t>
            </a:r>
          </a:p>
          <a:p>
            <a:r>
              <a:rPr lang="sk-SK" dirty="0"/>
              <a:t>Az egyik mindenkori leghosszabb és legpusztítóbb ostrom, több millió áldozattal.</a:t>
            </a:r>
          </a:p>
          <a:p>
            <a:r>
              <a:rPr lang="sk-SK" dirty="0"/>
              <a:t>Élelmiszerhiány, éhezés, kannibalizmus</a:t>
            </a:r>
          </a:p>
          <a:p>
            <a:r>
              <a:rPr lang="sk-SK" dirty="0"/>
              <a:t>Krupp, Schneider és Skoda – vasúti ágyúk</a:t>
            </a:r>
          </a:p>
          <a:p>
            <a:endParaRPr lang="sk-SK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269" y="2927131"/>
            <a:ext cx="2774731" cy="381525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52" y="3962400"/>
            <a:ext cx="4979566" cy="280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5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0EE2020-575C-4C84-9496-DF1F50A92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92" y="0"/>
            <a:ext cx="6154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00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0AABD9-E85F-4DDA-B69E-7E44404F0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95923"/>
          </a:xfrm>
        </p:spPr>
        <p:txBody>
          <a:bodyPr/>
          <a:lstStyle/>
          <a:p>
            <a:pPr algn="ctr"/>
            <a:r>
              <a:rPr lang="hu-HU" dirty="0" err="1"/>
              <a:t>Schwerer</a:t>
            </a:r>
            <a:r>
              <a:rPr lang="hu-HU" dirty="0"/>
              <a:t> Gustav, 1943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CC2BFD-F704-4E70-AC73-D7750696B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695923"/>
            <a:ext cx="7886700" cy="4351338"/>
          </a:xfrm>
        </p:spPr>
        <p:txBody>
          <a:bodyPr/>
          <a:lstStyle/>
          <a:p>
            <a:r>
              <a:rPr lang="hu-HU" dirty="0"/>
              <a:t>A legnagyobb harcban használt ágyú, súlya: 1350 tonna, lövedék súlya: 7 tonna, hatótávolság: 47 km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05ADD67-4F34-4081-AC6C-411D52BDA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96" y="1591517"/>
            <a:ext cx="7513608" cy="526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816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C09DAA8-6784-4746-BB99-8EAAD33BF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81" y="0"/>
            <a:ext cx="8670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99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189"/>
            <a:ext cx="9144000" cy="59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63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61227" cy="418837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460" y="0"/>
            <a:ext cx="3554540" cy="53721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23" y="3842549"/>
            <a:ext cx="4020601" cy="301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32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69" y="0"/>
            <a:ext cx="79358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566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5614" y="102369"/>
            <a:ext cx="9028386" cy="917136"/>
          </a:xfrm>
        </p:spPr>
        <p:txBody>
          <a:bodyPr>
            <a:normAutofit/>
          </a:bodyPr>
          <a:lstStyle/>
          <a:p>
            <a:r>
              <a:rPr lang="sk-SK" sz="3000" b="1" dirty="0"/>
              <a:t>A kharkovi csata, a „kék“ hadművelet, Sztálingrád 1942</a:t>
            </a:r>
            <a:endParaRPr lang="en-US" sz="3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5614" y="1019505"/>
            <a:ext cx="6222124" cy="559823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Sztálin</a:t>
            </a:r>
            <a:r>
              <a:rPr lang="en-US" dirty="0"/>
              <a:t> 1942 </a:t>
            </a:r>
            <a:r>
              <a:rPr lang="en-US" dirty="0" err="1"/>
              <a:t>tavaszán</a:t>
            </a:r>
            <a:r>
              <a:rPr lang="en-US" dirty="0"/>
              <a:t>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nagy</a:t>
            </a:r>
            <a:r>
              <a:rPr lang="en-US" dirty="0"/>
              <a:t> </a:t>
            </a:r>
            <a:r>
              <a:rPr lang="en-US" dirty="0" err="1"/>
              <a:t>szovjet</a:t>
            </a:r>
            <a:r>
              <a:rPr lang="en-US" dirty="0"/>
              <a:t> </a:t>
            </a:r>
            <a:r>
              <a:rPr lang="en-US" dirty="0" err="1"/>
              <a:t>ellentámadásról</a:t>
            </a:r>
            <a:r>
              <a:rPr lang="en-US" dirty="0"/>
              <a:t> </a:t>
            </a:r>
            <a:r>
              <a:rPr lang="en-US" dirty="0" err="1"/>
              <a:t>álmodozott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azt</a:t>
            </a:r>
            <a:r>
              <a:rPr lang="en-US" dirty="0"/>
              <a:t> </a:t>
            </a:r>
            <a:r>
              <a:rPr lang="en-US" dirty="0" err="1"/>
              <a:t>tervezte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Szevasztopol</a:t>
            </a:r>
            <a:r>
              <a:rPr lang="en-US" dirty="0"/>
              <a:t> </a:t>
            </a:r>
            <a:r>
              <a:rPr lang="en-US" dirty="0" err="1"/>
              <a:t>megtartása</a:t>
            </a:r>
            <a:r>
              <a:rPr lang="en-US" dirty="0"/>
              <a:t> </a:t>
            </a:r>
            <a:r>
              <a:rPr lang="en-US" dirty="0" err="1"/>
              <a:t>mellett</a:t>
            </a:r>
            <a:r>
              <a:rPr lang="en-US" dirty="0"/>
              <a:t> </a:t>
            </a:r>
            <a:r>
              <a:rPr lang="en-US" dirty="0" err="1"/>
              <a:t>Harkovnál</a:t>
            </a:r>
            <a:r>
              <a:rPr lang="en-US" dirty="0"/>
              <a:t> </a:t>
            </a:r>
            <a:r>
              <a:rPr lang="en-US" dirty="0" err="1"/>
              <a:t>indít</a:t>
            </a:r>
            <a:r>
              <a:rPr lang="en-US" dirty="0"/>
              <a:t> </a:t>
            </a:r>
            <a:r>
              <a:rPr lang="en-US" dirty="0" err="1"/>
              <a:t>offenzívát</a:t>
            </a:r>
            <a:r>
              <a:rPr lang="en-US" dirty="0"/>
              <a:t> a </a:t>
            </a:r>
            <a:r>
              <a:rPr lang="en-US" dirty="0" err="1"/>
              <a:t>németek</a:t>
            </a:r>
            <a:r>
              <a:rPr lang="en-US" dirty="0"/>
              <a:t> </a:t>
            </a:r>
            <a:r>
              <a:rPr lang="en-US" dirty="0" err="1"/>
              <a:t>ellen</a:t>
            </a:r>
            <a:r>
              <a:rPr lang="en-US" dirty="0"/>
              <a:t>.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Vörös</a:t>
            </a:r>
            <a:r>
              <a:rPr lang="en-US" dirty="0"/>
              <a:t> </a:t>
            </a:r>
            <a:r>
              <a:rPr lang="en-US" dirty="0" err="1"/>
              <a:t>Hadsereg</a:t>
            </a:r>
            <a:r>
              <a:rPr lang="en-US" dirty="0"/>
              <a:t> </a:t>
            </a:r>
            <a:r>
              <a:rPr lang="en-US" dirty="0" err="1"/>
              <a:t>támadása</a:t>
            </a:r>
            <a:r>
              <a:rPr lang="en-US" dirty="0"/>
              <a:t> 4 nap </a:t>
            </a:r>
            <a:r>
              <a:rPr lang="en-US" dirty="0" err="1"/>
              <a:t>után</a:t>
            </a:r>
            <a:r>
              <a:rPr lang="en-US" dirty="0"/>
              <a:t>, </a:t>
            </a:r>
            <a:r>
              <a:rPr lang="sk-SK" dirty="0"/>
              <a:t>1942 </a:t>
            </a:r>
            <a:r>
              <a:rPr lang="en-US" dirty="0" err="1"/>
              <a:t>május</a:t>
            </a:r>
            <a:r>
              <a:rPr lang="en-US" dirty="0"/>
              <a:t> 16-ra </a:t>
            </a:r>
            <a:r>
              <a:rPr lang="en-US" dirty="0" err="1"/>
              <a:t>kifulladt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szovjetek</a:t>
            </a:r>
            <a:r>
              <a:rPr lang="en-US" dirty="0"/>
              <a:t> 200 </a:t>
            </a:r>
            <a:r>
              <a:rPr lang="en-US" dirty="0" err="1"/>
              <a:t>ezer</a:t>
            </a:r>
            <a:r>
              <a:rPr lang="en-US" dirty="0"/>
              <a:t> </a:t>
            </a:r>
            <a:r>
              <a:rPr lang="en-US" dirty="0" err="1"/>
              <a:t>embert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600 </a:t>
            </a:r>
            <a:r>
              <a:rPr lang="en-US" dirty="0" err="1"/>
              <a:t>harckocsit</a:t>
            </a:r>
            <a:r>
              <a:rPr lang="en-US" dirty="0"/>
              <a:t> </a:t>
            </a:r>
            <a:r>
              <a:rPr lang="en-US" dirty="0" err="1"/>
              <a:t>vesztettek</a:t>
            </a:r>
            <a:r>
              <a:rPr lang="en-US" dirty="0"/>
              <a:t>. (A </a:t>
            </a:r>
            <a:r>
              <a:rPr lang="en-US" dirty="0" err="1"/>
              <a:t>Krímben</a:t>
            </a:r>
            <a:r>
              <a:rPr lang="en-US" dirty="0"/>
              <a:t> </a:t>
            </a:r>
            <a:r>
              <a:rPr lang="en-US" dirty="0" err="1"/>
              <a:t>pedig</a:t>
            </a:r>
            <a:r>
              <a:rPr lang="en-US" dirty="0"/>
              <a:t> </a:t>
            </a:r>
            <a:r>
              <a:rPr lang="en-US" dirty="0" err="1"/>
              <a:t>másik</a:t>
            </a:r>
            <a:r>
              <a:rPr lang="en-US" dirty="0"/>
              <a:t> 100 </a:t>
            </a:r>
            <a:r>
              <a:rPr lang="en-US" dirty="0" err="1"/>
              <a:t>ezer</a:t>
            </a:r>
            <a:r>
              <a:rPr lang="en-US" dirty="0"/>
              <a:t> </a:t>
            </a:r>
            <a:r>
              <a:rPr lang="en-US" dirty="0" err="1"/>
              <a:t>szovjet</a:t>
            </a:r>
            <a:r>
              <a:rPr lang="en-US" dirty="0"/>
              <a:t> </a:t>
            </a:r>
            <a:r>
              <a:rPr lang="en-US" dirty="0" err="1"/>
              <a:t>katona</a:t>
            </a:r>
            <a:r>
              <a:rPr lang="en-US" dirty="0"/>
              <a:t> neve </a:t>
            </a:r>
            <a:r>
              <a:rPr lang="en-US" dirty="0" err="1"/>
              <a:t>kerülhetett</a:t>
            </a:r>
            <a:r>
              <a:rPr lang="en-US" dirty="0"/>
              <a:t> a </a:t>
            </a:r>
            <a:r>
              <a:rPr lang="en-US" dirty="0" err="1"/>
              <a:t>veszteséglistára</a:t>
            </a:r>
            <a:r>
              <a:rPr lang="en-US" dirty="0"/>
              <a:t>.)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frontvonal</a:t>
            </a:r>
            <a:r>
              <a:rPr lang="en-US" dirty="0"/>
              <a:t> 1942 </a:t>
            </a:r>
            <a:r>
              <a:rPr lang="en-US" dirty="0" err="1"/>
              <a:t>májusára</a:t>
            </a:r>
            <a:r>
              <a:rPr lang="en-US" dirty="0"/>
              <a:t> </a:t>
            </a:r>
            <a:r>
              <a:rPr lang="en-US" dirty="0" err="1"/>
              <a:t>Kurszktól</a:t>
            </a:r>
            <a:r>
              <a:rPr lang="en-US" dirty="0"/>
              <a:t> </a:t>
            </a:r>
            <a:r>
              <a:rPr lang="en-US" dirty="0" err="1"/>
              <a:t>délre</a:t>
            </a:r>
            <a:r>
              <a:rPr lang="en-US" dirty="0"/>
              <a:t> </a:t>
            </a:r>
            <a:r>
              <a:rPr lang="en-US" dirty="0" err="1"/>
              <a:t>már</a:t>
            </a:r>
            <a:r>
              <a:rPr lang="en-US" dirty="0"/>
              <a:t> </a:t>
            </a:r>
            <a:r>
              <a:rPr lang="en-US" dirty="0" err="1"/>
              <a:t>nagyjából</a:t>
            </a:r>
            <a:r>
              <a:rPr lang="en-US" dirty="0"/>
              <a:t> a </a:t>
            </a:r>
            <a:r>
              <a:rPr lang="en-US" dirty="0" err="1"/>
              <a:t>Donyec</a:t>
            </a:r>
            <a:r>
              <a:rPr lang="en-US" dirty="0"/>
              <a:t> </a:t>
            </a:r>
            <a:r>
              <a:rPr lang="en-US" dirty="0" err="1"/>
              <a:t>vonalát</a:t>
            </a:r>
            <a:r>
              <a:rPr lang="en-US" dirty="0"/>
              <a:t> </a:t>
            </a:r>
            <a:r>
              <a:rPr lang="en-US" dirty="0" err="1"/>
              <a:t>követte</a:t>
            </a:r>
            <a:r>
              <a:rPr lang="en-US" dirty="0"/>
              <a:t> </a:t>
            </a:r>
            <a:r>
              <a:rPr lang="en-US" dirty="0" err="1"/>
              <a:t>egészen</a:t>
            </a:r>
            <a:r>
              <a:rPr lang="en-US" dirty="0"/>
              <a:t> </a:t>
            </a:r>
            <a:r>
              <a:rPr lang="en-US" dirty="0" err="1"/>
              <a:t>Rosztovig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németek</a:t>
            </a:r>
            <a:r>
              <a:rPr lang="en-US" dirty="0"/>
              <a:t> - </a:t>
            </a:r>
            <a:r>
              <a:rPr lang="en-US" b="1" dirty="0"/>
              <a:t>Erich von </a:t>
            </a:r>
            <a:r>
              <a:rPr lang="en-US" b="1" dirty="0" err="1"/>
              <a:t>Mansteinnek</a:t>
            </a:r>
            <a:r>
              <a:rPr lang="en-US" b="1" dirty="0"/>
              <a:t> </a:t>
            </a:r>
            <a:r>
              <a:rPr lang="sk-SK" b="1" dirty="0"/>
              <a:t>köszönhetően</a:t>
            </a:r>
            <a:r>
              <a:rPr lang="en-US" dirty="0"/>
              <a:t> - </a:t>
            </a:r>
            <a:r>
              <a:rPr lang="en-US" dirty="0" err="1"/>
              <a:t>stabilan</a:t>
            </a:r>
            <a:r>
              <a:rPr lang="en-US" dirty="0"/>
              <a:t> </a:t>
            </a:r>
            <a:r>
              <a:rPr lang="en-US" dirty="0" err="1"/>
              <a:t>birtokolták</a:t>
            </a:r>
            <a:r>
              <a:rPr lang="en-US" dirty="0"/>
              <a:t> a </a:t>
            </a:r>
            <a:r>
              <a:rPr lang="en-US" dirty="0" err="1"/>
              <a:t>Krím</a:t>
            </a:r>
            <a:r>
              <a:rPr lang="en-US" dirty="0"/>
              <a:t> </a:t>
            </a:r>
            <a:r>
              <a:rPr lang="en-US" dirty="0" err="1"/>
              <a:t>félszigetet</a:t>
            </a:r>
            <a:r>
              <a:rPr lang="en-US" dirty="0"/>
              <a:t> is.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83" y="1019505"/>
            <a:ext cx="2814637" cy="375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50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2879"/>
            <a:ext cx="7886700" cy="864584"/>
          </a:xfrm>
        </p:spPr>
        <p:txBody>
          <a:bodyPr/>
          <a:lstStyle/>
          <a:p>
            <a:pPr algn="ctr"/>
            <a:r>
              <a:rPr lang="sk-SK" dirty="0"/>
              <a:t>A sztálingrádi csata 1942-1943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7215" y="977462"/>
            <a:ext cx="4605502" cy="5654565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A háború fordulópontja</a:t>
            </a:r>
          </a:p>
          <a:p>
            <a:r>
              <a:rPr lang="sk-SK" dirty="0"/>
              <a:t>Légi utánpótlás 1943 január 25-ig</a:t>
            </a:r>
          </a:p>
          <a:p>
            <a:r>
              <a:rPr lang="en-US" dirty="0"/>
              <a:t>A </a:t>
            </a:r>
            <a:r>
              <a:rPr lang="en-US" dirty="0" err="1"/>
              <a:t>fogságba</a:t>
            </a:r>
            <a:r>
              <a:rPr lang="en-US" dirty="0"/>
              <a:t> </a:t>
            </a:r>
            <a:r>
              <a:rPr lang="en-US" dirty="0" err="1"/>
              <a:t>esett</a:t>
            </a:r>
            <a:r>
              <a:rPr lang="en-US" dirty="0"/>
              <a:t> 91.000 </a:t>
            </a:r>
            <a:r>
              <a:rPr lang="en-US" dirty="0" err="1"/>
              <a:t>német</a:t>
            </a:r>
            <a:r>
              <a:rPr lang="en-US" dirty="0"/>
              <a:t> </a:t>
            </a:r>
            <a:r>
              <a:rPr lang="sk-SK" dirty="0"/>
              <a:t>hadifogolyból</a:t>
            </a:r>
            <a:r>
              <a:rPr lang="en-US" dirty="0"/>
              <a:t> </a:t>
            </a:r>
            <a:r>
              <a:rPr lang="en-US" dirty="0" err="1"/>
              <a:t>csak</a:t>
            </a:r>
            <a:r>
              <a:rPr lang="en-US" dirty="0"/>
              <a:t> kb. 6.000 </a:t>
            </a:r>
            <a:r>
              <a:rPr lang="en-US" dirty="0" err="1"/>
              <a:t>élte</a:t>
            </a:r>
            <a:r>
              <a:rPr lang="en-US" dirty="0"/>
              <a:t> </a:t>
            </a:r>
            <a:r>
              <a:rPr lang="en-US" dirty="0" err="1"/>
              <a:t>túl</a:t>
            </a:r>
            <a:r>
              <a:rPr lang="en-US" dirty="0"/>
              <a:t> a </a:t>
            </a:r>
            <a:r>
              <a:rPr lang="sk-SK" dirty="0"/>
              <a:t>gulag-ot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került</a:t>
            </a:r>
            <a:r>
              <a:rPr lang="en-US" dirty="0"/>
              <a:t> </a:t>
            </a:r>
            <a:r>
              <a:rPr lang="en-US" dirty="0" err="1"/>
              <a:t>haza</a:t>
            </a:r>
            <a:r>
              <a:rPr lang="en-US" dirty="0"/>
              <a:t> a </a:t>
            </a:r>
            <a:r>
              <a:rPr lang="en-US" dirty="0" err="1"/>
              <a:t>háború</a:t>
            </a:r>
            <a:r>
              <a:rPr lang="en-US" dirty="0"/>
              <a:t> </a:t>
            </a:r>
            <a:r>
              <a:rPr lang="en-US" dirty="0" err="1"/>
              <a:t>után</a:t>
            </a:r>
            <a:endParaRPr lang="sk-SK" dirty="0"/>
          </a:p>
          <a:p>
            <a:r>
              <a:rPr lang="en-US" dirty="0"/>
              <a:t>A </a:t>
            </a:r>
            <a:r>
              <a:rPr lang="sk-SK" dirty="0"/>
              <a:t>tengelyhatalmak</a:t>
            </a:r>
            <a:r>
              <a:rPr lang="en-US" dirty="0"/>
              <a:t> </a:t>
            </a:r>
            <a:r>
              <a:rPr lang="en-US" dirty="0" err="1"/>
              <a:t>veszteségeit</a:t>
            </a:r>
            <a:r>
              <a:rPr lang="en-US" dirty="0"/>
              <a:t> </a:t>
            </a:r>
            <a:r>
              <a:rPr lang="en-US" dirty="0" err="1"/>
              <a:t>halottakban</a:t>
            </a:r>
            <a:r>
              <a:rPr lang="en-US" dirty="0"/>
              <a:t>, </a:t>
            </a:r>
            <a:r>
              <a:rPr lang="en-US" dirty="0" err="1"/>
              <a:t>sebesültekben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hadifoglyokban</a:t>
            </a:r>
            <a:r>
              <a:rPr lang="en-US" dirty="0"/>
              <a:t> 850 000-re </a:t>
            </a:r>
            <a:r>
              <a:rPr lang="en-US" dirty="0" err="1"/>
              <a:t>teszik</a:t>
            </a:r>
            <a:r>
              <a:rPr lang="en-US" dirty="0"/>
              <a:t> a </a:t>
            </a:r>
            <a:r>
              <a:rPr lang="en-US" dirty="0" err="1"/>
              <a:t>történészek</a:t>
            </a:r>
            <a:r>
              <a:rPr lang="en-US" dirty="0"/>
              <a:t>. 400 000 </a:t>
            </a:r>
            <a:r>
              <a:rPr lang="en-US" dirty="0" err="1"/>
              <a:t>német</a:t>
            </a:r>
            <a:r>
              <a:rPr lang="en-US" dirty="0"/>
              <a:t>, 200 000 </a:t>
            </a:r>
            <a:r>
              <a:rPr lang="en-US" dirty="0" err="1"/>
              <a:t>román</a:t>
            </a:r>
            <a:r>
              <a:rPr lang="en-US" dirty="0"/>
              <a:t>, 130 000 </a:t>
            </a:r>
            <a:r>
              <a:rPr lang="en-US" dirty="0" err="1"/>
              <a:t>olasz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120 000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katona</a:t>
            </a:r>
            <a:r>
              <a:rPr lang="en-US" dirty="0"/>
              <a:t> halt, </a:t>
            </a:r>
            <a:r>
              <a:rPr lang="en-US" dirty="0" err="1"/>
              <a:t>sebesült</a:t>
            </a:r>
            <a:r>
              <a:rPr lang="en-US" dirty="0"/>
              <a:t> meg </a:t>
            </a:r>
            <a:r>
              <a:rPr lang="en-US" dirty="0" err="1"/>
              <a:t>vagy</a:t>
            </a:r>
            <a:r>
              <a:rPr lang="en-US" dirty="0"/>
              <a:t> </a:t>
            </a:r>
            <a:r>
              <a:rPr lang="en-US" dirty="0" err="1"/>
              <a:t>esett</a:t>
            </a:r>
            <a:r>
              <a:rPr lang="en-US" dirty="0"/>
              <a:t> </a:t>
            </a:r>
            <a:r>
              <a:rPr lang="en-US" dirty="0" err="1"/>
              <a:t>fogságba</a:t>
            </a:r>
            <a:r>
              <a:rPr lang="en-US" dirty="0"/>
              <a:t>.</a:t>
            </a:r>
            <a:endParaRPr lang="sk-SK" dirty="0"/>
          </a:p>
          <a:p>
            <a:r>
              <a:rPr lang="en-US" dirty="0"/>
              <a:t>a </a:t>
            </a:r>
            <a:r>
              <a:rPr lang="en-US" dirty="0" err="1"/>
              <a:t>szovjetek</a:t>
            </a:r>
            <a:r>
              <a:rPr lang="en-US" dirty="0"/>
              <a:t> </a:t>
            </a:r>
            <a:r>
              <a:rPr lang="en-US" dirty="0" err="1"/>
              <a:t>vesztesége</a:t>
            </a:r>
            <a:r>
              <a:rPr lang="en-US" dirty="0"/>
              <a:t> 1 129 619 </a:t>
            </a:r>
            <a:r>
              <a:rPr lang="en-US" dirty="0" err="1"/>
              <a:t>fő</a:t>
            </a:r>
            <a:r>
              <a:rPr lang="en-US" dirty="0"/>
              <a:t> volt (478 741 </a:t>
            </a:r>
            <a:r>
              <a:rPr lang="en-US" dirty="0" err="1"/>
              <a:t>halott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hadifogoly</a:t>
            </a:r>
            <a:r>
              <a:rPr lang="en-US" dirty="0"/>
              <a:t>, 650 878 </a:t>
            </a:r>
            <a:r>
              <a:rPr lang="en-US" dirty="0" err="1"/>
              <a:t>sebesült</a:t>
            </a:r>
            <a:r>
              <a:rPr lang="en-US" dirty="0"/>
              <a:t>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88" y="1437421"/>
            <a:ext cx="4434012" cy="542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59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34" y="0"/>
            <a:ext cx="6948531" cy="3886278"/>
          </a:xfrm>
        </p:spPr>
      </p:pic>
      <p:sp>
        <p:nvSpPr>
          <p:cNvPr id="5" name="Szövegdoboz 4"/>
          <p:cNvSpPr txBox="1"/>
          <p:nvPr/>
        </p:nvSpPr>
        <p:spPr>
          <a:xfrm>
            <a:off x="762000" y="3886278"/>
            <a:ext cx="7683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Josif Viszarionovics Dzsugasvili (Sztálin)                      Nyikita Szergejevics Hruscsov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4021835" cy="207124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935" y="4572000"/>
            <a:ext cx="508406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42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8839"/>
            <a:ext cx="9144000" cy="3449161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348"/>
            <a:ext cx="7886700" cy="727950"/>
          </a:xfrm>
        </p:spPr>
        <p:txBody>
          <a:bodyPr/>
          <a:lstStyle/>
          <a:p>
            <a:r>
              <a:rPr lang="sk-SK" dirty="0"/>
              <a:t>A II. magyar hadsereg a Donnál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0995" y="809298"/>
            <a:ext cx="7886700" cy="4351338"/>
          </a:xfrm>
        </p:spPr>
        <p:txBody>
          <a:bodyPr/>
          <a:lstStyle/>
          <a:p>
            <a:r>
              <a:rPr lang="en-US" dirty="0" err="1"/>
              <a:t>Az</a:t>
            </a:r>
            <a:r>
              <a:rPr lang="en-US" dirty="0"/>
              <a:t> 1943 </a:t>
            </a:r>
            <a:r>
              <a:rPr lang="en-US" dirty="0" err="1"/>
              <a:t>február-márciusi</a:t>
            </a:r>
            <a:r>
              <a:rPr lang="en-US" dirty="0"/>
              <a:t> </a:t>
            </a:r>
            <a:r>
              <a:rPr lang="en-US" dirty="0" err="1"/>
              <a:t>létszámjelentésekből</a:t>
            </a:r>
            <a:r>
              <a:rPr lang="en-US" dirty="0"/>
              <a:t> </a:t>
            </a:r>
            <a:r>
              <a:rPr lang="en-US" dirty="0" err="1"/>
              <a:t>kiderült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eredetileg</a:t>
            </a:r>
            <a:r>
              <a:rPr lang="en-US" dirty="0"/>
              <a:t> 207 </a:t>
            </a:r>
            <a:r>
              <a:rPr lang="en-US" dirty="0" err="1"/>
              <a:t>ezer</a:t>
            </a:r>
            <a:r>
              <a:rPr lang="en-US" dirty="0"/>
              <a:t> </a:t>
            </a:r>
            <a:r>
              <a:rPr lang="en-US" dirty="0" err="1"/>
              <a:t>fős</a:t>
            </a:r>
            <a:r>
              <a:rPr lang="en-US" dirty="0"/>
              <a:t> </a:t>
            </a:r>
            <a:r>
              <a:rPr lang="en-US" dirty="0" err="1"/>
              <a:t>hadsereg</a:t>
            </a:r>
            <a:r>
              <a:rPr lang="en-US" dirty="0"/>
              <a:t> </a:t>
            </a:r>
            <a:r>
              <a:rPr lang="en-US" dirty="0" err="1"/>
              <a:t>több</a:t>
            </a:r>
            <a:r>
              <a:rPr lang="en-US" dirty="0"/>
              <a:t>, mint </a:t>
            </a:r>
            <a:r>
              <a:rPr lang="en-US" dirty="0" err="1"/>
              <a:t>fele</a:t>
            </a:r>
            <a:r>
              <a:rPr lang="en-US" dirty="0"/>
              <a:t> (!), kb. 120 </a:t>
            </a:r>
            <a:r>
              <a:rPr lang="en-US" dirty="0" err="1"/>
              <a:t>ezer</a:t>
            </a:r>
            <a:r>
              <a:rPr lang="en-US" dirty="0"/>
              <a:t> ember </a:t>
            </a:r>
            <a:r>
              <a:rPr lang="en-US" dirty="0" err="1"/>
              <a:t>hiányzik</a:t>
            </a:r>
            <a:r>
              <a:rPr lang="en-US" dirty="0"/>
              <a:t>. A </a:t>
            </a:r>
            <a:r>
              <a:rPr lang="en-US" dirty="0" err="1"/>
              <a:t>Vörös</a:t>
            </a:r>
            <a:r>
              <a:rPr lang="en-US" dirty="0"/>
              <a:t> </a:t>
            </a:r>
            <a:r>
              <a:rPr lang="en-US" dirty="0" err="1"/>
              <a:t>Hadseregnek</a:t>
            </a:r>
            <a:r>
              <a:rPr lang="en-US" dirty="0"/>
              <a:t> a </a:t>
            </a:r>
            <a:r>
              <a:rPr lang="en-US" dirty="0" err="1"/>
              <a:t>januári</a:t>
            </a:r>
            <a:r>
              <a:rPr lang="en-US" dirty="0"/>
              <a:t> </a:t>
            </a:r>
            <a:r>
              <a:rPr lang="en-US" dirty="0" err="1"/>
              <a:t>offenzíváról</a:t>
            </a:r>
            <a:r>
              <a:rPr lang="en-US" dirty="0"/>
              <a:t> </a:t>
            </a:r>
            <a:r>
              <a:rPr lang="en-US" dirty="0" err="1"/>
              <a:t>beszámoló</a:t>
            </a:r>
            <a:r>
              <a:rPr lang="en-US" dirty="0"/>
              <a:t> </a:t>
            </a:r>
            <a:r>
              <a:rPr lang="en-US" dirty="0" err="1"/>
              <a:t>összegző</a:t>
            </a:r>
            <a:r>
              <a:rPr lang="en-US" dirty="0"/>
              <a:t> </a:t>
            </a:r>
            <a:r>
              <a:rPr lang="en-US" dirty="0" err="1"/>
              <a:t>jelentése</a:t>
            </a:r>
            <a:r>
              <a:rPr lang="en-US" dirty="0"/>
              <a:t> 40 </a:t>
            </a:r>
            <a:r>
              <a:rPr lang="en-US" dirty="0" err="1"/>
              <a:t>ezer</a:t>
            </a:r>
            <a:r>
              <a:rPr lang="en-US" dirty="0"/>
              <a:t> </a:t>
            </a:r>
            <a:r>
              <a:rPr lang="en-US" dirty="0" err="1"/>
              <a:t>magyar</a:t>
            </a:r>
            <a:r>
              <a:rPr lang="en-US" dirty="0"/>
              <a:t> </a:t>
            </a:r>
            <a:r>
              <a:rPr lang="en-US" dirty="0" err="1"/>
              <a:t>hadifoglyot</a:t>
            </a:r>
            <a:r>
              <a:rPr lang="en-US" dirty="0"/>
              <a:t> </a:t>
            </a:r>
            <a:r>
              <a:rPr lang="en-US" dirty="0" err="1"/>
              <a:t>említ</a:t>
            </a:r>
            <a:r>
              <a:rPr lang="en-US" dirty="0"/>
              <a:t>, a </a:t>
            </a:r>
            <a:r>
              <a:rPr lang="en-US" dirty="0" err="1"/>
              <a:t>halottak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sebesültek</a:t>
            </a:r>
            <a:r>
              <a:rPr lang="en-US" dirty="0"/>
              <a:t> </a:t>
            </a:r>
            <a:r>
              <a:rPr lang="en-US" dirty="0" err="1"/>
              <a:t>száma</a:t>
            </a:r>
            <a:r>
              <a:rPr lang="en-US" dirty="0"/>
              <a:t> </a:t>
            </a:r>
            <a:r>
              <a:rPr lang="en-US" dirty="0" err="1"/>
              <a:t>tehát</a:t>
            </a:r>
            <a:r>
              <a:rPr lang="en-US" dirty="0"/>
              <a:t> kb. 80 </a:t>
            </a:r>
            <a:r>
              <a:rPr lang="en-US" dirty="0" err="1"/>
              <a:t>ezerre</a:t>
            </a:r>
            <a:r>
              <a:rPr lang="en-US" dirty="0"/>
              <a:t>, </a:t>
            </a:r>
            <a:r>
              <a:rPr lang="en-US" dirty="0" err="1"/>
              <a:t>ebből</a:t>
            </a:r>
            <a:r>
              <a:rPr lang="en-US" dirty="0"/>
              <a:t> a </a:t>
            </a:r>
            <a:r>
              <a:rPr lang="en-US" dirty="0" err="1"/>
              <a:t>halottaké</a:t>
            </a:r>
            <a:r>
              <a:rPr lang="en-US" dirty="0"/>
              <a:t> </a:t>
            </a:r>
            <a:r>
              <a:rPr lang="en-US" dirty="0" err="1"/>
              <a:t>talán</a:t>
            </a:r>
            <a:r>
              <a:rPr lang="en-US" dirty="0"/>
              <a:t> 40-50 </a:t>
            </a:r>
            <a:r>
              <a:rPr lang="en-US" dirty="0" err="1"/>
              <a:t>ezer</a:t>
            </a:r>
            <a:r>
              <a:rPr lang="en-US" dirty="0"/>
              <a:t> </a:t>
            </a:r>
            <a:r>
              <a:rPr lang="en-US" dirty="0" err="1"/>
              <a:t>körülre</a:t>
            </a:r>
            <a:r>
              <a:rPr lang="en-US" dirty="0"/>
              <a:t> </a:t>
            </a:r>
            <a:r>
              <a:rPr lang="en-US" dirty="0" err="1"/>
              <a:t>tehető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056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1228" y="249073"/>
            <a:ext cx="8723586" cy="435133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„…mi nemigen hittük, hogy 2000 km-re Magyarországtól a mi hazánkat védjük, és megnyerjük a háborút … a mienk, az egy ilyen „</a:t>
            </a:r>
            <a:r>
              <a:rPr lang="hu-HU" dirty="0" err="1"/>
              <a:t>mitlaufer</a:t>
            </a:r>
            <a:r>
              <a:rPr lang="hu-HU" dirty="0"/>
              <a:t> hadsereg” volt, amelyiket odadobtak … valószínűleg … hogy eleget tegyenek Hitlernek a visszakapott területekért.” </a:t>
            </a:r>
          </a:p>
          <a:p>
            <a:pPr marL="0" indent="0">
              <a:buNone/>
            </a:pPr>
            <a:r>
              <a:rPr lang="hu-HU" dirty="0"/>
              <a:t>			       (Sára Sándor: Pergőtűz c. filmjéből)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587" y="3291707"/>
            <a:ext cx="3693414" cy="276803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1707"/>
            <a:ext cx="5388587" cy="298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45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098" y="2645871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75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617</Words>
  <Application>Microsoft Office PowerPoint</Application>
  <PresentationFormat>Diavetítés a képernyőre (4:3 oldalarány)</PresentationFormat>
  <Paragraphs>41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Office-téma</vt:lpstr>
      <vt:lpstr>A II. világháború</vt:lpstr>
      <vt:lpstr>A „Barbarossa“ hadművelet</vt:lpstr>
      <vt:lpstr>A SZU megtámadása, 1941. június 22.</vt:lpstr>
      <vt:lpstr>Az invázió okai</vt:lpstr>
      <vt:lpstr>Kezdeti német sikerek</vt:lpstr>
      <vt:lpstr>Ukrajna nagy része német megszállás vagy „felszabadítás“ (?) alatt</vt:lpstr>
      <vt:lpstr>Az „északi fény“ hadművelet</vt:lpstr>
      <vt:lpstr>PowerPoint-bemutató</vt:lpstr>
      <vt:lpstr>Schwerer Gustav, 1943</vt:lpstr>
      <vt:lpstr>PowerPoint-bemutató</vt:lpstr>
      <vt:lpstr>PowerPoint-bemutató</vt:lpstr>
      <vt:lpstr>PowerPoint-bemutató</vt:lpstr>
      <vt:lpstr>PowerPoint-bemutató</vt:lpstr>
      <vt:lpstr>A kharkovi csata, a „kék“ hadművelet, Sztálingrád 1942</vt:lpstr>
      <vt:lpstr>A sztálingrádi csata 1942-1943</vt:lpstr>
      <vt:lpstr>PowerPoint-bemutató</vt:lpstr>
      <vt:lpstr>A II. magyar hadsereg a Donnál</vt:lpstr>
      <vt:lpstr>PowerPoint-bemutató</vt:lpstr>
      <vt:lpstr>Köszönöm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II. világháború</dc:title>
  <dc:creator>OS</dc:creator>
  <cp:lastModifiedBy>Oláh Sándor</cp:lastModifiedBy>
  <cp:revision>73</cp:revision>
  <dcterms:created xsi:type="dcterms:W3CDTF">2017-06-11T19:25:14Z</dcterms:created>
  <dcterms:modified xsi:type="dcterms:W3CDTF">2024-05-10T05:55:30Z</dcterms:modified>
</cp:coreProperties>
</file>