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92" r:id="rId3"/>
    <p:sldId id="293" r:id="rId4"/>
    <p:sldId id="296" r:id="rId5"/>
    <p:sldId id="297" r:id="rId6"/>
    <p:sldId id="295" r:id="rId7"/>
    <p:sldId id="298" r:id="rId8"/>
    <p:sldId id="299" r:id="rId9"/>
    <p:sldId id="300" r:id="rId10"/>
    <p:sldId id="301" r:id="rId11"/>
    <p:sldId id="302" r:id="rId12"/>
    <p:sldId id="294" r:id="rId13"/>
    <p:sldId id="307" r:id="rId14"/>
    <p:sldId id="304" r:id="rId15"/>
    <p:sldId id="306" r:id="rId16"/>
    <p:sldId id="305" r:id="rId17"/>
    <p:sldId id="308" r:id="rId18"/>
    <p:sldId id="309" r:id="rId19"/>
    <p:sldId id="290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2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FBCBE-E8B7-48AD-9D0D-39E36852E33C}" type="datetimeFigureOut">
              <a:rPr lang="en-US" smtClean="0"/>
              <a:t>10/1/2018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2F728-07FA-4F44-9BC4-CC96FD01C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288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FBCBE-E8B7-48AD-9D0D-39E36852E33C}" type="datetimeFigureOut">
              <a:rPr lang="en-US" smtClean="0"/>
              <a:t>10/1/2018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2F728-07FA-4F44-9BC4-CC96FD01C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15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FBCBE-E8B7-48AD-9D0D-39E36852E33C}" type="datetimeFigureOut">
              <a:rPr lang="en-US" smtClean="0"/>
              <a:t>10/1/2018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2F728-07FA-4F44-9BC4-CC96FD01C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921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FBCBE-E8B7-48AD-9D0D-39E36852E33C}" type="datetimeFigureOut">
              <a:rPr lang="en-US" smtClean="0"/>
              <a:t>10/1/2018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2F728-07FA-4F44-9BC4-CC96FD01C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590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FBCBE-E8B7-48AD-9D0D-39E36852E33C}" type="datetimeFigureOut">
              <a:rPr lang="en-US" smtClean="0"/>
              <a:t>10/1/2018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2F728-07FA-4F44-9BC4-CC96FD01C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84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FBCBE-E8B7-48AD-9D0D-39E36852E33C}" type="datetimeFigureOut">
              <a:rPr lang="en-US" smtClean="0"/>
              <a:t>10/1/2018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2F728-07FA-4F44-9BC4-CC96FD01C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8155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FBCBE-E8B7-48AD-9D0D-39E36852E33C}" type="datetimeFigureOut">
              <a:rPr lang="en-US" smtClean="0"/>
              <a:t>10/1/2018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2F728-07FA-4F44-9BC4-CC96FD01C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8679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FBCBE-E8B7-48AD-9D0D-39E36852E33C}" type="datetimeFigureOut">
              <a:rPr lang="en-US" smtClean="0"/>
              <a:t>10/1/2018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2F728-07FA-4F44-9BC4-CC96FD01C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516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FBCBE-E8B7-48AD-9D0D-39E36852E33C}" type="datetimeFigureOut">
              <a:rPr lang="en-US" smtClean="0"/>
              <a:t>10/1/2018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2F728-07FA-4F44-9BC4-CC96FD01C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7004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FBCBE-E8B7-48AD-9D0D-39E36852E33C}" type="datetimeFigureOut">
              <a:rPr lang="en-US" smtClean="0"/>
              <a:t>10/1/2018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2F728-07FA-4F44-9BC4-CC96FD01C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699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FBCBE-E8B7-48AD-9D0D-39E36852E33C}" type="datetimeFigureOut">
              <a:rPr lang="en-US" smtClean="0"/>
              <a:t>10/1/2018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2F728-07FA-4F44-9BC4-CC96FD01C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269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3FBCBE-E8B7-48AD-9D0D-39E36852E33C}" type="datetimeFigureOut">
              <a:rPr lang="en-US" smtClean="0"/>
              <a:t>10/1/2018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62F728-07FA-4F44-9BC4-CC96FD01C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584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7" Type="http://schemas.openxmlformats.org/officeDocument/2006/relationships/image" Target="../media/image13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bibl.u-szeged.hu/bibl/mil/ww2/who/pics/goring.jpg" TargetMode="External"/><Relationship Id="rId13" Type="http://schemas.openxmlformats.org/officeDocument/2006/relationships/image" Target="../media/image31.jpeg"/><Relationship Id="rId3" Type="http://schemas.openxmlformats.org/officeDocument/2006/relationships/image" Target="../media/image26.jpeg"/><Relationship Id="rId7" Type="http://schemas.openxmlformats.org/officeDocument/2006/relationships/image" Target="../media/image28.jpeg"/><Relationship Id="rId12" Type="http://schemas.openxmlformats.org/officeDocument/2006/relationships/hyperlink" Target="http://www.bibl.u-szeged.hu/bibl/mil/ww2/who/pics/donitz.jpg" TargetMode="External"/><Relationship Id="rId2" Type="http://schemas.openxmlformats.org/officeDocument/2006/relationships/hyperlink" Target="http://www.bibl.u-szeged.hu/bibl/mil/ww2/who/pics/ribbentrop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bibl.u-szeged.hu/bibl/mil/ww2/who/pics/keitel.jpg" TargetMode="External"/><Relationship Id="rId11" Type="http://schemas.openxmlformats.org/officeDocument/2006/relationships/image" Target="../media/image30.jpeg"/><Relationship Id="rId5" Type="http://schemas.openxmlformats.org/officeDocument/2006/relationships/image" Target="../media/image27.jpeg"/><Relationship Id="rId10" Type="http://schemas.openxmlformats.org/officeDocument/2006/relationships/hyperlink" Target="http://www.bibl.u-szeged.hu/bibl/mil/ww2/who/pics/hess.jpg" TargetMode="External"/><Relationship Id="rId4" Type="http://schemas.openxmlformats.org/officeDocument/2006/relationships/hyperlink" Target="http://www.bibl.u-szeged.hu/bibl/mil/ww2/who/pics/jodl.jpg" TargetMode="External"/><Relationship Id="rId9" Type="http://schemas.openxmlformats.org/officeDocument/2006/relationships/image" Target="../media/image29.jpeg"/><Relationship Id="rId14" Type="http://schemas.openxmlformats.org/officeDocument/2006/relationships/image" Target="../media/image32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507124" y="16177"/>
            <a:ext cx="7772400" cy="761064"/>
          </a:xfrm>
        </p:spPr>
        <p:txBody>
          <a:bodyPr>
            <a:normAutofit fontScale="90000"/>
          </a:bodyPr>
          <a:lstStyle/>
          <a:p>
            <a:r>
              <a:rPr lang="sk-SK" dirty="0" smtClean="0"/>
              <a:t>A II. világháború</a:t>
            </a:r>
            <a:endParaRPr lang="en-US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891172" y="777241"/>
            <a:ext cx="6858000" cy="488393"/>
          </a:xfrm>
        </p:spPr>
        <p:txBody>
          <a:bodyPr>
            <a:noAutofit/>
          </a:bodyPr>
          <a:lstStyle/>
          <a:p>
            <a:r>
              <a:rPr lang="sk-SK" dirty="0" smtClean="0"/>
              <a:t>1939 – 1945    VI. Rész</a:t>
            </a:r>
          </a:p>
          <a:p>
            <a:r>
              <a:rPr lang="sk-SK" dirty="0" smtClean="0"/>
              <a:t>A II. VH befejező szakasza </a:t>
            </a:r>
            <a:endParaRPr lang="en-US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43" y="1694688"/>
            <a:ext cx="4743450" cy="2590800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699" y="4394454"/>
            <a:ext cx="4238625" cy="2381250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8724" y="1694688"/>
            <a:ext cx="2590800" cy="2590800"/>
          </a:xfrm>
          <a:prstGeom prst="rect">
            <a:avLst/>
          </a:prstGeom>
        </p:spPr>
      </p:pic>
      <p:pic>
        <p:nvPicPr>
          <p:cNvPr id="11" name="Kép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3208" y="4393980"/>
            <a:ext cx="3840491" cy="2381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517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"/>
            <a:ext cx="8229600" cy="548640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hu-HU" sz="3200" b="1" u="sng" dirty="0" smtClean="0">
                <a:latin typeface="+mn-lt"/>
              </a:rPr>
              <a:t>Frontok Európában 1944-1945-ben</a:t>
            </a:r>
            <a:r>
              <a:rPr lang="hu-HU" sz="3200" b="1" dirty="0" smtClean="0">
                <a:latin typeface="+mn-lt"/>
              </a:rPr>
              <a:t> </a:t>
            </a:r>
          </a:p>
        </p:txBody>
      </p:sp>
      <p:pic>
        <p:nvPicPr>
          <p:cNvPr id="7171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2880" y="499559"/>
            <a:ext cx="8769096" cy="6368759"/>
          </a:xfrm>
        </p:spPr>
      </p:pic>
    </p:spTree>
    <p:extLst>
      <p:ext uri="{BB962C8B-B14F-4D97-AF65-F5344CB8AC3E}">
        <p14:creationId xmlns:p14="http://schemas.microsoft.com/office/powerpoint/2010/main" val="833894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502920" y="0"/>
            <a:ext cx="8229600" cy="647700"/>
          </a:xfrm>
        </p:spPr>
        <p:txBody>
          <a:bodyPr/>
          <a:lstStyle/>
          <a:p>
            <a:pPr algn="ctr" eaLnBrk="1" hangingPunct="1">
              <a:defRPr/>
            </a:pPr>
            <a:r>
              <a:rPr lang="hu-HU" sz="4000" b="1" u="sng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A háború utolsó hónapjai Európában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7788" y="372090"/>
            <a:ext cx="8650224" cy="5688013"/>
          </a:xfrm>
        </p:spPr>
        <p:txBody>
          <a:bodyPr>
            <a:normAutofit/>
          </a:bodyPr>
          <a:lstStyle/>
          <a:p>
            <a:pPr eaLnBrk="1" hangingPunct="1">
              <a:buFontTx/>
              <a:buNone/>
            </a:pPr>
            <a:r>
              <a:rPr lang="hu-HU" altLang="en-US" sz="2600" b="1" dirty="0" smtClean="0"/>
              <a:t>1944</a:t>
            </a:r>
            <a:r>
              <a:rPr lang="hu-HU" altLang="en-US" sz="2600" dirty="0" smtClean="0"/>
              <a:t> </a:t>
            </a:r>
          </a:p>
          <a:p>
            <a:pPr eaLnBrk="1" hangingPunct="1">
              <a:buFontTx/>
              <a:buNone/>
            </a:pPr>
            <a:r>
              <a:rPr lang="hu-HU" altLang="en-US" sz="2600" u="sng" dirty="0" smtClean="0"/>
              <a:t>augusztus </a:t>
            </a:r>
          </a:p>
          <a:p>
            <a:pPr eaLnBrk="1" hangingPunct="1"/>
            <a:r>
              <a:rPr lang="hu-HU" altLang="en-US" sz="2600" dirty="0" smtClean="0"/>
              <a:t>felkelés Varsóban a németek ellen</a:t>
            </a:r>
          </a:p>
          <a:p>
            <a:pPr eaLnBrk="1" hangingPunct="1"/>
            <a:r>
              <a:rPr lang="hu-HU" altLang="en-US" sz="2600" dirty="0" smtClean="0"/>
              <a:t>„szlovák nemzeti felkelés” a háborús Szlovák államban (partizánok)</a:t>
            </a:r>
          </a:p>
          <a:p>
            <a:pPr eaLnBrk="1" hangingPunct="1">
              <a:buFontTx/>
              <a:buNone/>
            </a:pPr>
            <a:r>
              <a:rPr lang="hu-HU" altLang="en-US" sz="2600" u="sng" dirty="0" smtClean="0"/>
              <a:t>szeptember</a:t>
            </a:r>
            <a:r>
              <a:rPr lang="hu-HU" altLang="en-US" sz="2600" dirty="0" smtClean="0"/>
              <a:t> </a:t>
            </a:r>
          </a:p>
          <a:p>
            <a:r>
              <a:rPr lang="hu-HU" altLang="en-US" sz="2600" dirty="0" smtClean="0"/>
              <a:t>Románia és Bulgária átáll a SZU oldalára</a:t>
            </a: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11880"/>
            <a:ext cx="4492900" cy="3246120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9040" y="3611880"/>
            <a:ext cx="5394960" cy="2850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983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" y="0"/>
            <a:ext cx="9052560" cy="836613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hu-HU" sz="3600" u="sng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MO a II. </a:t>
            </a:r>
            <a:r>
              <a:rPr lang="hu-HU" sz="3600" u="sng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VH-ban</a:t>
            </a:r>
            <a:r>
              <a:rPr lang="hu-HU" sz="3600" u="sng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- A korszak magyar miniszterelnökei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" y="995807"/>
            <a:ext cx="8964612" cy="5661025"/>
          </a:xfrm>
        </p:spPr>
        <p:txBody>
          <a:bodyPr>
            <a:normAutofit/>
          </a:bodyPr>
          <a:lstStyle/>
          <a:p>
            <a:pPr eaLnBrk="1" hangingPunct="1"/>
            <a:r>
              <a:rPr lang="hu-HU" altLang="hu-HU" sz="3000" b="1" dirty="0" smtClean="0"/>
              <a:t>Teleki Pál </a:t>
            </a:r>
            <a:r>
              <a:rPr lang="hu-HU" altLang="hu-HU" sz="3000" dirty="0" smtClean="0"/>
              <a:t>(1939.febr.-1941.ápr.) – fegyveres semlegesség</a:t>
            </a:r>
          </a:p>
          <a:p>
            <a:pPr eaLnBrk="1" hangingPunct="1"/>
            <a:r>
              <a:rPr lang="hu-HU" altLang="hu-HU" sz="3000" b="1" dirty="0" smtClean="0"/>
              <a:t>Bárdossy László </a:t>
            </a:r>
            <a:r>
              <a:rPr lang="hu-HU" altLang="hu-HU" sz="3000" dirty="0" smtClean="0"/>
              <a:t>(1941.ápr.-1942.márc.) – fegyveres részvétel</a:t>
            </a:r>
          </a:p>
          <a:p>
            <a:pPr eaLnBrk="1" hangingPunct="1"/>
            <a:r>
              <a:rPr lang="hu-HU" altLang="hu-HU" sz="3000" b="1" dirty="0" smtClean="0"/>
              <a:t>Kállay Miklós </a:t>
            </a:r>
            <a:r>
              <a:rPr lang="hu-HU" altLang="hu-HU" sz="3000" dirty="0" smtClean="0"/>
              <a:t>(1942.márc.-1944.márc.) - hintapolitika</a:t>
            </a:r>
          </a:p>
          <a:p>
            <a:pPr eaLnBrk="1" hangingPunct="1"/>
            <a:r>
              <a:rPr lang="hu-HU" altLang="hu-HU" sz="3000" b="1" dirty="0" smtClean="0"/>
              <a:t>Sztójay Döme </a:t>
            </a:r>
            <a:r>
              <a:rPr lang="hu-HU" altLang="hu-HU" sz="3000" dirty="0" smtClean="0"/>
              <a:t>(1944.márc.-1944.aug.) – német megszállás „báb”</a:t>
            </a:r>
          </a:p>
          <a:p>
            <a:pPr eaLnBrk="1" hangingPunct="1"/>
            <a:r>
              <a:rPr lang="hu-HU" altLang="hu-HU" sz="3000" b="1" dirty="0" smtClean="0"/>
              <a:t>Lakatos Géza </a:t>
            </a:r>
            <a:r>
              <a:rPr lang="hu-HU" altLang="hu-HU" sz="3000" dirty="0" smtClean="0"/>
              <a:t>(1944.aug.-1944.okt.) – kiugrási kísérlet</a:t>
            </a:r>
          </a:p>
          <a:p>
            <a:pPr eaLnBrk="1" hangingPunct="1"/>
            <a:r>
              <a:rPr lang="hu-HU" altLang="hu-HU" sz="3000" b="1" dirty="0" smtClean="0"/>
              <a:t>Szálasi Ferenc </a:t>
            </a:r>
            <a:r>
              <a:rPr lang="hu-HU" altLang="hu-HU" sz="3000" dirty="0" smtClean="0"/>
              <a:t>(1944.okt.-1945.ápr.) – nyilasuralom</a:t>
            </a:r>
          </a:p>
          <a:p>
            <a:pPr marL="0" indent="0" eaLnBrk="1" hangingPunct="1">
              <a:buNone/>
            </a:pPr>
            <a:endParaRPr lang="hu-HU" altLang="hu-HU" sz="3000" dirty="0" smtClean="0"/>
          </a:p>
        </p:txBody>
      </p:sp>
    </p:spTree>
    <p:extLst>
      <p:ext uri="{BB962C8B-B14F-4D97-AF65-F5344CB8AC3E}">
        <p14:creationId xmlns:p14="http://schemas.microsoft.com/office/powerpoint/2010/main" val="4287771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175" y="115062"/>
            <a:ext cx="2128138" cy="3166872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3522" y="115062"/>
            <a:ext cx="2298456" cy="3166872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9031" y="115062"/>
            <a:ext cx="2216810" cy="3166872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538" y="3416534"/>
            <a:ext cx="2431542" cy="3374980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3522" y="3418330"/>
            <a:ext cx="2357679" cy="3373185"/>
          </a:xfrm>
          <a:prstGeom prst="rect">
            <a:avLst/>
          </a:prstGeom>
        </p:spPr>
      </p:pic>
      <p:pic>
        <p:nvPicPr>
          <p:cNvPr id="9" name="Kép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9031" y="3416535"/>
            <a:ext cx="2293751" cy="3374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2698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87502" y="-54230"/>
            <a:ext cx="7886700" cy="860170"/>
          </a:xfrm>
        </p:spPr>
        <p:txBody>
          <a:bodyPr/>
          <a:lstStyle/>
          <a:p>
            <a:pPr algn="ctr"/>
            <a:r>
              <a:rPr lang="hu-HU" dirty="0" smtClean="0"/>
              <a:t>Magyarország a II. </a:t>
            </a:r>
            <a:r>
              <a:rPr lang="hu-HU" dirty="0" err="1" smtClean="0"/>
              <a:t>VH-ban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9728" y="682625"/>
            <a:ext cx="8842248" cy="4351338"/>
          </a:xfrm>
        </p:spPr>
        <p:txBody>
          <a:bodyPr/>
          <a:lstStyle/>
          <a:p>
            <a:r>
              <a:rPr lang="hu-HU" dirty="0" smtClean="0"/>
              <a:t>Kállay Miklós kormánya </a:t>
            </a:r>
            <a:r>
              <a:rPr lang="hu-HU" dirty="0"/>
              <a:t>(1942.márc.-</a:t>
            </a:r>
            <a:r>
              <a:rPr lang="hu-HU" dirty="0" smtClean="0"/>
              <a:t>1944.márc.)</a:t>
            </a:r>
          </a:p>
          <a:p>
            <a:r>
              <a:rPr lang="hu-HU" sz="3200" b="1" dirty="0"/>
              <a:t>Kiugrási Iroda </a:t>
            </a:r>
            <a:r>
              <a:rPr lang="hu-HU" dirty="0"/>
              <a:t>(titkos szervezet) tárgyalások </a:t>
            </a:r>
            <a:r>
              <a:rPr lang="hu-HU" dirty="0" smtClean="0"/>
              <a:t>Angliával</a:t>
            </a:r>
          </a:p>
          <a:p>
            <a:r>
              <a:rPr lang="hu-HU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1944.márc.19</a:t>
            </a:r>
            <a:r>
              <a:rPr lang="hu-HU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. </a:t>
            </a:r>
            <a:r>
              <a:rPr lang="hu-HU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„Margaréta-terv” – a németek </a:t>
            </a:r>
            <a:r>
              <a:rPr lang="hu-HU" u="sng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megszállják </a:t>
            </a:r>
            <a:r>
              <a:rPr lang="hu-HU" u="sng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MO-t</a:t>
            </a:r>
            <a:endParaRPr lang="hu-HU" u="sng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r>
              <a:rPr lang="hu-HU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Megjelenik a Gestapo az országban - </a:t>
            </a:r>
            <a:r>
              <a:rPr lang="hu-HU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Veesenmayer</a:t>
            </a:r>
            <a:endParaRPr lang="hu-HU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r>
              <a:rPr lang="hu-HU" b="1" u="sng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Sztójai</a:t>
            </a:r>
            <a:r>
              <a:rPr lang="hu-HU" b="1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Döme</a:t>
            </a:r>
            <a:r>
              <a:rPr lang="hu-HU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hu-HU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kormánya (német báb)</a:t>
            </a:r>
          </a:p>
          <a:p>
            <a:pPr>
              <a:defRPr/>
            </a:pPr>
            <a:r>
              <a:rPr lang="hu-HU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Zsidók deportálása 1944. május – 1944. július (Horthy leállítja)</a:t>
            </a:r>
            <a:endParaRPr lang="hu-HU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endParaRPr lang="hu-HU" u="sng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2584" y="4115831"/>
            <a:ext cx="4343400" cy="2742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926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741298"/>
          </a:xfrm>
        </p:spPr>
        <p:txBody>
          <a:bodyPr/>
          <a:lstStyle/>
          <a:p>
            <a:pPr algn="ctr"/>
            <a:r>
              <a:rPr lang="hu-HU" dirty="0" smtClean="0"/>
              <a:t>MO kiugrási kísérlete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70866" y="810641"/>
            <a:ext cx="8990838" cy="4351338"/>
          </a:xfrm>
        </p:spPr>
        <p:txBody>
          <a:bodyPr>
            <a:normAutofit/>
          </a:bodyPr>
          <a:lstStyle/>
          <a:p>
            <a:r>
              <a:rPr lang="hu-HU" sz="2400" b="1" dirty="0"/>
              <a:t>1944. október 15-én </a:t>
            </a:r>
            <a:r>
              <a:rPr lang="hu-HU" sz="2400" dirty="0"/>
              <a:t>tett sikertelen kísérletet a második világháborúból való kiugrásra </a:t>
            </a:r>
            <a:r>
              <a:rPr lang="hu-HU" sz="2400" b="1" dirty="0"/>
              <a:t>Horthy Miklós, Magyarország kormányzója</a:t>
            </a:r>
            <a:r>
              <a:rPr lang="hu-HU" sz="2400" dirty="0"/>
              <a:t>. A román mintára eltervezett akció a Magyar Királyi Honvédség egyes tisztjeinek ellenállása, a szervezés hibái és a náci titkosszolgálat megelőző akciói miatt végül kudarcba fulladt, ennek következtében </a:t>
            </a:r>
            <a:r>
              <a:rPr lang="hu-HU" sz="2400" b="1" dirty="0"/>
              <a:t>Horthy lemondásra kényszerült</a:t>
            </a:r>
            <a:r>
              <a:rPr lang="hu-HU" sz="2400" dirty="0"/>
              <a:t>, a németek pedig zsarolás útján azt is elérték, hogy </a:t>
            </a:r>
            <a:r>
              <a:rPr lang="hu-HU" sz="2400" b="1" dirty="0"/>
              <a:t>a kormányzó legitimálja az ország élére állított Szálasi Ferenc uralmát</a:t>
            </a:r>
            <a:r>
              <a:rPr lang="hu-HU" sz="2400" dirty="0"/>
              <a:t>.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688" y="3589141"/>
            <a:ext cx="5677491" cy="3268859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4224" y="3308833"/>
            <a:ext cx="2356435" cy="3554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997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"/>
            <a:ext cx="9144000" cy="725214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hu-HU" sz="3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A német megszállás Magyarországon és a háború vége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20738"/>
            <a:ext cx="9144000" cy="5472112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hu-HU" sz="2400" b="1" u="sng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Lakatos Géza miniszterelnöksége</a:t>
            </a:r>
            <a:r>
              <a:rPr lang="hu-HU" sz="2800" u="sng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hu-HU" sz="2000" dirty="0" smtClean="0"/>
              <a:t>(1944.aug.-okt.)</a:t>
            </a:r>
          </a:p>
          <a:p>
            <a:pPr eaLnBrk="1" hangingPunct="1">
              <a:defRPr/>
            </a:pPr>
            <a:r>
              <a:rPr lang="hu-HU" sz="2400" dirty="0" smtClean="0"/>
              <a:t>cél: a kiugrás előkészítése, küldöttség Moszkvában</a:t>
            </a:r>
          </a:p>
          <a:p>
            <a:pPr eaLnBrk="1" hangingPunct="1">
              <a:defRPr/>
            </a:pPr>
            <a:r>
              <a:rPr lang="hu-HU" sz="2400" dirty="0" smtClean="0"/>
              <a:t>okt.15. Horthy </a:t>
            </a:r>
            <a:r>
              <a:rPr lang="hu-HU" sz="2400" dirty="0" err="1" smtClean="0"/>
              <a:t>rádióbeszéde</a:t>
            </a:r>
            <a:r>
              <a:rPr lang="hu-HU" sz="2400" dirty="0" smtClean="0"/>
              <a:t> (fegyverszünet)</a:t>
            </a:r>
            <a:r>
              <a:rPr lang="hu-HU" sz="2400" dirty="0" smtClean="0">
                <a:cs typeface="Arial" charset="0"/>
              </a:rPr>
              <a:t>→</a:t>
            </a:r>
            <a:r>
              <a:rPr lang="hu-HU" sz="2400" dirty="0" smtClean="0">
                <a:solidFill>
                  <a:schemeClr val="accent2"/>
                </a:solidFill>
              </a:rPr>
              <a:t>lemond</a:t>
            </a:r>
          </a:p>
          <a:p>
            <a:pPr eaLnBrk="1" hangingPunct="1">
              <a:buFontTx/>
              <a:buNone/>
              <a:defRPr/>
            </a:pPr>
            <a:r>
              <a:rPr lang="hu-HU" sz="2400" b="1" u="sng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Szálasi Ferenc miniszterelnöksége</a:t>
            </a:r>
            <a:r>
              <a:rPr lang="hu-HU" sz="2800" u="sng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hu-HU" sz="2000" dirty="0" smtClean="0"/>
              <a:t>(1944.okt.-)</a:t>
            </a:r>
          </a:p>
          <a:p>
            <a:pPr eaLnBrk="1" hangingPunct="1">
              <a:defRPr/>
            </a:pPr>
            <a:r>
              <a:rPr lang="hu-HU" sz="2400" dirty="0" smtClean="0"/>
              <a:t>Nyilasuralom – Szálasi a nemzetvezető „rémuralma”</a:t>
            </a:r>
          </a:p>
          <a:p>
            <a:pPr eaLnBrk="1" hangingPunct="1">
              <a:defRPr/>
            </a:pPr>
            <a:r>
              <a:rPr lang="hu-HU" sz="2400" dirty="0" smtClean="0"/>
              <a:t>Zsidó gettók felállítása</a:t>
            </a:r>
          </a:p>
          <a:p>
            <a:pPr eaLnBrk="1" hangingPunct="1">
              <a:defRPr/>
            </a:pPr>
            <a:r>
              <a:rPr lang="hu-HU" sz="2400" dirty="0" smtClean="0"/>
              <a:t>Az ország kirablásának (anyagi-kulturális) kezdete</a:t>
            </a:r>
          </a:p>
          <a:p>
            <a:pPr eaLnBrk="1" hangingPunct="1">
              <a:defRPr/>
            </a:pPr>
            <a:r>
              <a:rPr lang="hu-HU" sz="2400" dirty="0" smtClean="0"/>
              <a:t>Sopronkőhida</a:t>
            </a:r>
            <a:r>
              <a:rPr lang="hu-HU" sz="2400" dirty="0" smtClean="0">
                <a:solidFill>
                  <a:schemeClr val="accent2"/>
                </a:solidFill>
              </a:rPr>
              <a:t> </a:t>
            </a:r>
            <a:r>
              <a:rPr lang="hu-HU" sz="2400" dirty="0" smtClean="0"/>
              <a:t>– </a:t>
            </a:r>
            <a:r>
              <a:rPr lang="hu-HU" sz="2400" b="1" dirty="0" smtClean="0"/>
              <a:t>Bajcsy-Zsilinszky Endre kivégzése 1944. dec. 24.</a:t>
            </a:r>
          </a:p>
          <a:p>
            <a:pPr eaLnBrk="1" hangingPunct="1">
              <a:defRPr/>
            </a:pPr>
            <a:r>
              <a:rPr lang="hu-HU" sz="2400" dirty="0" smtClean="0"/>
              <a:t>1944.okt.6-29. </a:t>
            </a:r>
            <a:r>
              <a:rPr lang="hu-HU" sz="2400" b="1" dirty="0" smtClean="0"/>
              <a:t>debreceni tankcsata</a:t>
            </a:r>
          </a:p>
          <a:p>
            <a:pPr eaLnBrk="1" hangingPunct="1">
              <a:defRPr/>
            </a:pPr>
            <a:r>
              <a:rPr lang="hu-HU" sz="2400" dirty="0" smtClean="0"/>
              <a:t>1944.dec. 24. - 1945. febr. 13 </a:t>
            </a:r>
            <a:r>
              <a:rPr lang="hu-HU" sz="2400" b="1" dirty="0" smtClean="0"/>
              <a:t>Budapest ostroma (102 nap)</a:t>
            </a:r>
          </a:p>
          <a:p>
            <a:pPr eaLnBrk="1" hangingPunct="1">
              <a:defRPr/>
            </a:pPr>
            <a:r>
              <a:rPr lang="hu-HU" sz="2400" dirty="0" smtClean="0"/>
              <a:t>1945. ápr. 4. az egész ország a szovjet Vörös Hadsereg </a:t>
            </a:r>
            <a:r>
              <a:rPr lang="hu-HU" sz="2400" b="1" dirty="0" smtClean="0"/>
              <a:t>katonai megszállása </a:t>
            </a:r>
            <a:r>
              <a:rPr lang="hu-HU" sz="2400" dirty="0" smtClean="0"/>
              <a:t>alá került („felszabadult”)</a:t>
            </a:r>
          </a:p>
          <a:p>
            <a:pPr eaLnBrk="1" hangingPunct="1">
              <a:defRPr/>
            </a:pPr>
            <a:endParaRPr lang="hu-HU" sz="2400" dirty="0" smtClean="0"/>
          </a:p>
        </p:txBody>
      </p:sp>
    </p:spTree>
    <p:extLst>
      <p:ext uri="{BB962C8B-B14F-4D97-AF65-F5344CB8AC3E}">
        <p14:creationId xmlns:p14="http://schemas.microsoft.com/office/powerpoint/2010/main" val="2041811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2000"/>
                                        <p:tgtEl>
                                          <p:spTgt spid="184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2000"/>
                                        <p:tgtEl>
                                          <p:spTgt spid="184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2" dur="2000"/>
                                        <p:tgtEl>
                                          <p:spTgt spid="184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7" dur="2000"/>
                                        <p:tgtEl>
                                          <p:spTgt spid="184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60181" y="0"/>
            <a:ext cx="7886700" cy="706929"/>
          </a:xfrm>
        </p:spPr>
        <p:txBody>
          <a:bodyPr/>
          <a:lstStyle/>
          <a:p>
            <a:pPr algn="ctr"/>
            <a:r>
              <a:rPr lang="sk-SK" dirty="0" smtClean="0"/>
              <a:t>Embermentők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706929"/>
            <a:ext cx="6484882" cy="59383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/>
              <a:t>Dr. </a:t>
            </a:r>
            <a:r>
              <a:rPr lang="en-US" sz="3200" b="1" dirty="0" err="1"/>
              <a:t>Slachta</a:t>
            </a:r>
            <a:r>
              <a:rPr lang="en-US" sz="3200" b="1" dirty="0"/>
              <a:t> </a:t>
            </a:r>
            <a:r>
              <a:rPr lang="en-US" sz="3200" b="1" dirty="0" smtClean="0"/>
              <a:t>Margit</a:t>
            </a:r>
            <a:endParaRPr lang="sk-SK" sz="3200" b="1" dirty="0" smtClean="0"/>
          </a:p>
          <a:p>
            <a:pPr>
              <a:buFontTx/>
              <a:buChar char="-"/>
            </a:pPr>
            <a:r>
              <a:rPr lang="hu-HU" sz="2400" dirty="0" smtClean="0"/>
              <a:t>1918-ban </a:t>
            </a:r>
            <a:r>
              <a:rPr lang="hu-HU" sz="2400" dirty="0"/>
              <a:t>a </a:t>
            </a:r>
            <a:r>
              <a:rPr lang="hu-HU" sz="2400" b="1" dirty="0"/>
              <a:t>Keresztényszociális Néppárt</a:t>
            </a:r>
            <a:r>
              <a:rPr lang="hu-HU" sz="2400" dirty="0"/>
              <a:t> tagja lett, és az általa szervezett Keresztény Női Tábor élére állt</a:t>
            </a:r>
            <a:r>
              <a:rPr lang="hu-HU" sz="2400" dirty="0" smtClean="0"/>
              <a:t>.</a:t>
            </a:r>
          </a:p>
          <a:p>
            <a:pPr>
              <a:buFontTx/>
              <a:buChar char="-"/>
            </a:pPr>
            <a:r>
              <a:rPr lang="hu-HU" sz="2400" dirty="0" smtClean="0"/>
              <a:t>1920-ban</a:t>
            </a:r>
            <a:r>
              <a:rPr lang="hu-HU" sz="2400" dirty="0"/>
              <a:t> nemzetgyűlési (parlamenti) képviselővé választották. </a:t>
            </a:r>
            <a:r>
              <a:rPr lang="hu-HU" sz="2400" b="1" dirty="0"/>
              <a:t>Ő lett az első női képviselő Magyarország történetében.</a:t>
            </a:r>
          </a:p>
          <a:p>
            <a:pPr>
              <a:buFontTx/>
              <a:buChar char="-"/>
            </a:pPr>
            <a:r>
              <a:rPr lang="en-US" sz="2400" dirty="0" err="1" smtClean="0"/>
              <a:t>Az</a:t>
            </a:r>
            <a:r>
              <a:rPr lang="en-US" sz="2400" dirty="0" smtClean="0"/>
              <a:t> </a:t>
            </a:r>
            <a:r>
              <a:rPr lang="en-US" sz="2400" dirty="0"/>
              <a:t>1943-as </a:t>
            </a:r>
            <a:r>
              <a:rPr lang="en-US" sz="2400" dirty="0" err="1"/>
              <a:t>szlovákiai</a:t>
            </a:r>
            <a:r>
              <a:rPr lang="en-US" sz="2400" dirty="0"/>
              <a:t> „</a:t>
            </a:r>
            <a:r>
              <a:rPr lang="en-US" sz="2400" dirty="0" err="1"/>
              <a:t>végleges</a:t>
            </a:r>
            <a:r>
              <a:rPr lang="en-US" sz="2400" dirty="0"/>
              <a:t> </a:t>
            </a:r>
            <a:r>
              <a:rPr lang="en-US" sz="2400" dirty="0" err="1"/>
              <a:t>zsidótlanítás</a:t>
            </a:r>
            <a:r>
              <a:rPr lang="en-US" sz="2400" dirty="0"/>
              <a:t>” </a:t>
            </a:r>
            <a:r>
              <a:rPr lang="en-US" sz="2400" dirty="0" err="1"/>
              <a:t>bejelentése</a:t>
            </a:r>
            <a:r>
              <a:rPr lang="en-US" sz="2400" dirty="0"/>
              <a:t> </a:t>
            </a:r>
            <a:r>
              <a:rPr lang="en-US" sz="2400" dirty="0" err="1"/>
              <a:t>után</a:t>
            </a:r>
            <a:r>
              <a:rPr lang="en-US" sz="2400" dirty="0"/>
              <a:t> </a:t>
            </a:r>
            <a:r>
              <a:rPr lang="en-US" sz="2400" dirty="0" err="1"/>
              <a:t>Rómában</a:t>
            </a:r>
            <a:r>
              <a:rPr lang="en-US" sz="2400" dirty="0"/>
              <a:t> </a:t>
            </a:r>
            <a:r>
              <a:rPr lang="en-US" sz="2400" dirty="0" err="1"/>
              <a:t>utazott</a:t>
            </a:r>
            <a:r>
              <a:rPr lang="en-US" sz="2400" dirty="0"/>
              <a:t> </a:t>
            </a:r>
            <a:r>
              <a:rPr lang="en-US" sz="2400" dirty="0" err="1"/>
              <a:t>annak</a:t>
            </a:r>
            <a:r>
              <a:rPr lang="en-US" sz="2400" dirty="0"/>
              <a:t> </a:t>
            </a:r>
            <a:r>
              <a:rPr lang="en-US" sz="2400" dirty="0" err="1"/>
              <a:t>érdekében</a:t>
            </a:r>
            <a:r>
              <a:rPr lang="en-US" sz="2400" dirty="0"/>
              <a:t>, </a:t>
            </a:r>
            <a:r>
              <a:rPr lang="en-US" sz="2400" dirty="0" err="1"/>
              <a:t>hogy</a:t>
            </a:r>
            <a:r>
              <a:rPr lang="en-US" sz="2400" dirty="0"/>
              <a:t> </a:t>
            </a:r>
            <a:r>
              <a:rPr lang="en-US" sz="2400" dirty="0" err="1"/>
              <a:t>meggyőzze</a:t>
            </a:r>
            <a:r>
              <a:rPr lang="en-US" sz="2400" dirty="0"/>
              <a:t> II. Pius </a:t>
            </a:r>
            <a:r>
              <a:rPr lang="en-US" sz="2400" dirty="0" err="1"/>
              <a:t>pápát</a:t>
            </a:r>
            <a:r>
              <a:rPr lang="en-US" sz="2400" dirty="0"/>
              <a:t> a </a:t>
            </a:r>
            <a:r>
              <a:rPr lang="en-US" sz="2400" dirty="0" err="1"/>
              <a:t>beavatkozás</a:t>
            </a:r>
            <a:r>
              <a:rPr lang="en-US" sz="2400" dirty="0"/>
              <a:t> </a:t>
            </a:r>
            <a:r>
              <a:rPr lang="en-US" sz="2400" dirty="0" err="1"/>
              <a:t>elkerülhetetlenségéről</a:t>
            </a:r>
            <a:r>
              <a:rPr lang="en-US" sz="2400" dirty="0"/>
              <a:t>. </a:t>
            </a:r>
            <a:endParaRPr lang="sk-SK" sz="2400" dirty="0" smtClean="0"/>
          </a:p>
          <a:p>
            <a:pPr>
              <a:buFontTx/>
              <a:buChar char="-"/>
            </a:pPr>
            <a:r>
              <a:rPr lang="en-US" sz="2400" dirty="0" err="1" smtClean="0"/>
              <a:t>Hittestvéreivel</a:t>
            </a:r>
            <a:r>
              <a:rPr lang="en-US" sz="2400" dirty="0" smtClean="0"/>
              <a:t> </a:t>
            </a:r>
            <a:r>
              <a:rPr lang="en-US" sz="2400" dirty="0"/>
              <a:t>a XIV. </a:t>
            </a:r>
            <a:r>
              <a:rPr lang="en-US" sz="2400" dirty="0" err="1"/>
              <a:t>kerületben</a:t>
            </a:r>
            <a:r>
              <a:rPr lang="en-US" sz="2400" dirty="0"/>
              <a:t> </a:t>
            </a:r>
            <a:r>
              <a:rPr lang="en-US" sz="2400" dirty="0" err="1"/>
              <a:t>található</a:t>
            </a:r>
            <a:r>
              <a:rPr lang="en-US" sz="2400" dirty="0"/>
              <a:t> </a:t>
            </a:r>
            <a:r>
              <a:rPr lang="en-US" sz="2400" dirty="0" err="1"/>
              <a:t>Thököly</a:t>
            </a:r>
            <a:r>
              <a:rPr lang="en-US" sz="2400" dirty="0"/>
              <a:t> </a:t>
            </a:r>
            <a:r>
              <a:rPr lang="en-US" sz="2400" dirty="0" err="1"/>
              <a:t>úti</a:t>
            </a:r>
            <a:r>
              <a:rPr lang="en-US" sz="2400" dirty="0"/>
              <a:t> </a:t>
            </a:r>
            <a:r>
              <a:rPr lang="en-US" sz="2400" dirty="0" err="1"/>
              <a:t>rendházban</a:t>
            </a:r>
            <a:r>
              <a:rPr lang="en-US" sz="2400" dirty="0"/>
              <a:t> </a:t>
            </a:r>
            <a:r>
              <a:rPr lang="en-US" sz="2400" dirty="0" err="1"/>
              <a:t>olyan</a:t>
            </a:r>
            <a:r>
              <a:rPr lang="en-US" sz="2400" dirty="0"/>
              <a:t> </a:t>
            </a:r>
            <a:r>
              <a:rPr lang="en-US" sz="2400" dirty="0" err="1"/>
              <a:t>személyeket</a:t>
            </a:r>
            <a:r>
              <a:rPr lang="en-US" sz="2400" dirty="0"/>
              <a:t> </a:t>
            </a:r>
            <a:r>
              <a:rPr lang="en-US" sz="2400" dirty="0" err="1"/>
              <a:t>bújtattak</a:t>
            </a:r>
            <a:r>
              <a:rPr lang="en-US" sz="2400" dirty="0"/>
              <a:t>, mint </a:t>
            </a:r>
            <a:r>
              <a:rPr lang="en-US" sz="2400" dirty="0" err="1"/>
              <a:t>Radnóti</a:t>
            </a:r>
            <a:r>
              <a:rPr lang="en-US" sz="2400" dirty="0"/>
              <a:t> </a:t>
            </a:r>
            <a:r>
              <a:rPr lang="en-US" sz="2400" dirty="0" err="1"/>
              <a:t>Miklós</a:t>
            </a:r>
            <a:r>
              <a:rPr lang="en-US" sz="2400" dirty="0"/>
              <a:t> </a:t>
            </a:r>
            <a:r>
              <a:rPr lang="en-US" sz="2400" dirty="0" err="1"/>
              <a:t>felesége</a:t>
            </a:r>
            <a:r>
              <a:rPr lang="en-US" sz="2400" dirty="0"/>
              <a:t>, </a:t>
            </a:r>
            <a:r>
              <a:rPr lang="en-US" sz="2400" dirty="0" err="1"/>
              <a:t>Heltai</a:t>
            </a:r>
            <a:r>
              <a:rPr lang="en-US" sz="2400" dirty="0"/>
              <a:t> </a:t>
            </a:r>
            <a:r>
              <a:rPr lang="en-US" sz="2400" dirty="0" err="1"/>
              <a:t>Jenő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endParaRPr lang="en-US" sz="2400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8917" y="1303281"/>
            <a:ext cx="3025083" cy="4109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423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6705" y="567559"/>
            <a:ext cx="4710605" cy="61170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3200" b="1" dirty="0" smtClean="0"/>
              <a:t>Salkaházi Sára</a:t>
            </a:r>
          </a:p>
          <a:p>
            <a:pPr>
              <a:buFontTx/>
              <a:buChar char="-"/>
            </a:pPr>
            <a:r>
              <a:rPr lang="en-US" dirty="0" smtClean="0"/>
              <a:t>A </a:t>
            </a:r>
            <a:r>
              <a:rPr lang="en-US" dirty="0" err="1"/>
              <a:t>Slachta</a:t>
            </a:r>
            <a:r>
              <a:rPr lang="en-US" dirty="0"/>
              <a:t> Margit </a:t>
            </a:r>
            <a:r>
              <a:rPr lang="en-US" dirty="0" err="1"/>
              <a:t>által</a:t>
            </a:r>
            <a:r>
              <a:rPr lang="en-US" dirty="0"/>
              <a:t> </a:t>
            </a:r>
            <a:r>
              <a:rPr lang="en-US" dirty="0" err="1"/>
              <a:t>alapított</a:t>
            </a:r>
            <a:r>
              <a:rPr lang="en-US" dirty="0"/>
              <a:t> </a:t>
            </a:r>
            <a:r>
              <a:rPr lang="en-US" dirty="0" err="1"/>
              <a:t>Szociális</a:t>
            </a:r>
            <a:r>
              <a:rPr lang="en-US" dirty="0"/>
              <a:t> </a:t>
            </a:r>
            <a:r>
              <a:rPr lang="en-US" dirty="0" err="1"/>
              <a:t>Testvérek</a:t>
            </a:r>
            <a:r>
              <a:rPr lang="en-US" dirty="0"/>
              <a:t> </a:t>
            </a:r>
            <a:r>
              <a:rPr lang="en-US" dirty="0" err="1"/>
              <a:t>Társaságának</a:t>
            </a:r>
            <a:r>
              <a:rPr lang="en-US" dirty="0"/>
              <a:t> volt </a:t>
            </a:r>
            <a:r>
              <a:rPr lang="en-US" dirty="0" err="1"/>
              <a:t>tagja</a:t>
            </a:r>
            <a:r>
              <a:rPr lang="en-US" dirty="0"/>
              <a:t> 1927-től. </a:t>
            </a:r>
            <a:endParaRPr lang="sk-SK" dirty="0" smtClean="0"/>
          </a:p>
          <a:p>
            <a:pPr>
              <a:buFontTx/>
              <a:buChar char="-"/>
            </a:pPr>
            <a:r>
              <a:rPr lang="en-US" dirty="0" smtClean="0"/>
              <a:t>A </a:t>
            </a:r>
            <a:r>
              <a:rPr lang="en-US" dirty="0" err="1"/>
              <a:t>Társaság</a:t>
            </a:r>
            <a:r>
              <a:rPr lang="en-US" dirty="0"/>
              <a:t> </a:t>
            </a:r>
            <a:r>
              <a:rPr lang="en-US" dirty="0" err="1"/>
              <a:t>közel</a:t>
            </a:r>
            <a:r>
              <a:rPr lang="en-US" dirty="0"/>
              <a:t> 1000 </a:t>
            </a:r>
            <a:r>
              <a:rPr lang="en-US" dirty="0" err="1"/>
              <a:t>zsidó</a:t>
            </a:r>
            <a:r>
              <a:rPr lang="en-US" dirty="0"/>
              <a:t> </a:t>
            </a:r>
            <a:r>
              <a:rPr lang="en-US" dirty="0" err="1"/>
              <a:t>származású</a:t>
            </a:r>
            <a:r>
              <a:rPr lang="en-US" dirty="0"/>
              <a:t> </a:t>
            </a:r>
            <a:r>
              <a:rPr lang="en-US" dirty="0" err="1"/>
              <a:t>személyt</a:t>
            </a:r>
            <a:r>
              <a:rPr lang="en-US" dirty="0"/>
              <a:t> </a:t>
            </a:r>
            <a:r>
              <a:rPr lang="en-US" dirty="0" err="1"/>
              <a:t>bújtatott</a:t>
            </a:r>
            <a:r>
              <a:rPr lang="en-US" dirty="0" smtClean="0"/>
              <a:t>.</a:t>
            </a:r>
            <a:endParaRPr lang="sk-SK" dirty="0" smtClean="0"/>
          </a:p>
          <a:p>
            <a:pPr>
              <a:buFontTx/>
              <a:buChar char="-"/>
            </a:pPr>
            <a:r>
              <a:rPr lang="en-US" dirty="0" err="1" smtClean="0"/>
              <a:t>Salkaházi</a:t>
            </a:r>
            <a:r>
              <a:rPr lang="en-US" dirty="0" smtClean="0"/>
              <a:t> </a:t>
            </a:r>
            <a:r>
              <a:rPr lang="en-US" dirty="0" err="1"/>
              <a:t>Sára</a:t>
            </a:r>
            <a:r>
              <a:rPr lang="en-US" dirty="0"/>
              <a:t> </a:t>
            </a:r>
            <a:r>
              <a:rPr lang="en-US" dirty="0" err="1"/>
              <a:t>személy</a:t>
            </a:r>
            <a:r>
              <a:rPr lang="en-US" dirty="0"/>
              <a:t> </a:t>
            </a:r>
            <a:r>
              <a:rPr lang="en-US" dirty="0" err="1"/>
              <a:t>szerint</a:t>
            </a:r>
            <a:r>
              <a:rPr lang="en-US" dirty="0"/>
              <a:t> 100 </a:t>
            </a:r>
            <a:r>
              <a:rPr lang="en-US" dirty="0" err="1"/>
              <a:t>főnek</a:t>
            </a:r>
            <a:r>
              <a:rPr lang="en-US" dirty="0"/>
              <a:t> </a:t>
            </a:r>
            <a:r>
              <a:rPr lang="en-US" dirty="0" err="1"/>
              <a:t>segített</a:t>
            </a:r>
            <a:r>
              <a:rPr lang="en-US" dirty="0"/>
              <a:t> </a:t>
            </a:r>
            <a:r>
              <a:rPr lang="en-US" dirty="0" err="1"/>
              <a:t>átvészelni</a:t>
            </a:r>
            <a:r>
              <a:rPr lang="en-US" dirty="0"/>
              <a:t> a </a:t>
            </a:r>
            <a:r>
              <a:rPr lang="en-US" dirty="0" err="1"/>
              <a:t>vészkorszakot</a:t>
            </a:r>
            <a:r>
              <a:rPr lang="en-US" dirty="0"/>
              <a:t>, </a:t>
            </a:r>
            <a:r>
              <a:rPr lang="en-US" dirty="0" err="1"/>
              <a:t>ám</a:t>
            </a:r>
            <a:r>
              <a:rPr lang="en-US" dirty="0"/>
              <a:t> ő </a:t>
            </a:r>
            <a:r>
              <a:rPr lang="en-US" dirty="0" err="1"/>
              <a:t>lebukott</a:t>
            </a:r>
            <a:r>
              <a:rPr lang="en-US" dirty="0"/>
              <a:t>. </a:t>
            </a:r>
            <a:endParaRPr lang="sk-SK" dirty="0" smtClean="0"/>
          </a:p>
          <a:p>
            <a:pPr>
              <a:buFontTx/>
              <a:buChar char="-"/>
            </a:pPr>
            <a:r>
              <a:rPr lang="en-US" dirty="0" smtClean="0"/>
              <a:t>1944</a:t>
            </a:r>
            <a:r>
              <a:rPr lang="en-US" dirty="0"/>
              <a:t>. </a:t>
            </a:r>
            <a:r>
              <a:rPr lang="en-US" dirty="0" err="1"/>
              <a:t>december</a:t>
            </a:r>
            <a:r>
              <a:rPr lang="en-US" dirty="0"/>
              <a:t> 26-án a </a:t>
            </a:r>
            <a:r>
              <a:rPr lang="en-US" dirty="0" err="1"/>
              <a:t>nyilasok</a:t>
            </a:r>
            <a:r>
              <a:rPr lang="en-US" dirty="0"/>
              <a:t> a </a:t>
            </a:r>
            <a:r>
              <a:rPr lang="en-US" dirty="0" err="1"/>
              <a:t>Dunába</a:t>
            </a:r>
            <a:r>
              <a:rPr lang="en-US" dirty="0"/>
              <a:t> </a:t>
            </a:r>
            <a:r>
              <a:rPr lang="en-US" dirty="0" err="1"/>
              <a:t>lőtték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660181" y="0"/>
            <a:ext cx="7886700" cy="706929"/>
          </a:xfrm>
        </p:spPr>
        <p:txBody>
          <a:bodyPr/>
          <a:lstStyle/>
          <a:p>
            <a:pPr algn="ctr"/>
            <a:r>
              <a:rPr lang="sk-SK" dirty="0" smtClean="0"/>
              <a:t>Embermentők</a:t>
            </a:r>
            <a:endParaRPr lang="en-US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9704" y="780501"/>
            <a:ext cx="3890143" cy="5977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8551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528253"/>
            <a:ext cx="5866743" cy="527307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sk-SK" sz="3200" b="1" dirty="0" smtClean="0"/>
              <a:t>Raoul Wallenberg</a:t>
            </a:r>
          </a:p>
          <a:p>
            <a:pPr>
              <a:buFontTx/>
              <a:buChar char="-"/>
            </a:pPr>
            <a:r>
              <a:rPr lang="hu-HU" sz="2400" dirty="0" smtClean="0"/>
              <a:t>A </a:t>
            </a:r>
            <a:r>
              <a:rPr lang="hu-HU" sz="2400" dirty="0"/>
              <a:t>svéd követség </a:t>
            </a:r>
            <a:r>
              <a:rPr lang="hu-HU" sz="2400" dirty="0" err="1"/>
              <a:t>másodtitkáraként</a:t>
            </a:r>
            <a:r>
              <a:rPr lang="hu-HU" sz="2400" dirty="0"/>
              <a:t> a német megszállás alatt álló </a:t>
            </a:r>
            <a:r>
              <a:rPr lang="hu-HU" sz="2400" dirty="0" smtClean="0"/>
              <a:t>Budapesten növelte </a:t>
            </a:r>
            <a:r>
              <a:rPr lang="hu-HU" sz="2400" dirty="0"/>
              <a:t>a svéd zászló által </a:t>
            </a:r>
            <a:r>
              <a:rPr lang="hu-HU" sz="2400" dirty="0" smtClean="0"/>
              <a:t>ún. „védett házak” </a:t>
            </a:r>
            <a:r>
              <a:rPr lang="hu-HU" sz="2400" dirty="0"/>
              <a:t>számát, valamint egy, a Vöröskereszt égisze alatt létrejövő gyűjtőtábor felállítást </a:t>
            </a:r>
            <a:r>
              <a:rPr lang="hu-HU" sz="2400" dirty="0" smtClean="0"/>
              <a:t>tervezte.</a:t>
            </a:r>
          </a:p>
          <a:p>
            <a:pPr>
              <a:buFontTx/>
              <a:buChar char="-"/>
            </a:pPr>
            <a:r>
              <a:rPr lang="hu-HU" sz="2400" dirty="0" smtClean="0"/>
              <a:t>A </a:t>
            </a:r>
            <a:r>
              <a:rPr lang="hu-HU" sz="2400" dirty="0"/>
              <a:t>legtöbb zsidó </a:t>
            </a:r>
            <a:r>
              <a:rPr lang="hu-HU" sz="2400" dirty="0" smtClean="0"/>
              <a:t>származású személy életét </a:t>
            </a:r>
            <a:r>
              <a:rPr lang="hu-HU" sz="2400" dirty="0"/>
              <a:t>azonban a svéd követség által kiállított menlevéllel sikerült </a:t>
            </a:r>
            <a:r>
              <a:rPr lang="hu-HU" sz="2400" dirty="0" smtClean="0"/>
              <a:t>megmentenie.</a:t>
            </a:r>
          </a:p>
          <a:p>
            <a:pPr>
              <a:buFontTx/>
              <a:buChar char="-"/>
            </a:pPr>
            <a:r>
              <a:rPr lang="hu-HU" sz="2400" dirty="0" smtClean="0"/>
              <a:t>1500 db "</a:t>
            </a:r>
            <a:r>
              <a:rPr lang="hu-HU" sz="2400" dirty="0" err="1" smtClean="0"/>
              <a:t>Schutzpass</a:t>
            </a:r>
            <a:r>
              <a:rPr lang="hu-HU" sz="2400" dirty="0"/>
              <a:t>" kibocsátására kapott engedélyt, sikerült ezt a számot 4500-ra emelnie, a valóságban még ennél is jóval többet adtak ki. </a:t>
            </a:r>
            <a:endParaRPr lang="hu-HU" sz="2400" dirty="0" smtClean="0"/>
          </a:p>
          <a:p>
            <a:pPr>
              <a:buFontTx/>
              <a:buChar char="-"/>
            </a:pPr>
            <a:r>
              <a:rPr lang="hu-HU" sz="2400" dirty="0" smtClean="0"/>
              <a:t>A </a:t>
            </a:r>
            <a:r>
              <a:rPr lang="hu-HU" sz="2400" dirty="0"/>
              <a:t>nagy veszélyt vállaló Wallenberg - ha kellett - a vagonokból is kiszedte </a:t>
            </a:r>
            <a:r>
              <a:rPr lang="hu-HU" sz="2400" dirty="0" smtClean="0"/>
              <a:t>az embereket, </a:t>
            </a:r>
            <a:r>
              <a:rPr lang="hu-HU" sz="2400" dirty="0"/>
              <a:t>s gyakran puszta jelenlétével, határozott fellépésével is életeket mentett.</a:t>
            </a:r>
            <a:endParaRPr lang="en-US" sz="2400" dirty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660181" y="0"/>
            <a:ext cx="7886700" cy="706929"/>
          </a:xfrm>
        </p:spPr>
        <p:txBody>
          <a:bodyPr/>
          <a:lstStyle/>
          <a:p>
            <a:pPr algn="ctr"/>
            <a:r>
              <a:rPr lang="sk-SK" dirty="0" smtClean="0"/>
              <a:t>Embermentők</a:t>
            </a:r>
            <a:endParaRPr lang="en-US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2723" y="1235182"/>
            <a:ext cx="3381277" cy="4240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207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823594"/>
          </a:xfrm>
        </p:spPr>
        <p:txBody>
          <a:bodyPr/>
          <a:lstStyle/>
          <a:p>
            <a:pPr algn="ctr"/>
            <a:r>
              <a:rPr lang="hu-HU" dirty="0" smtClean="0"/>
              <a:t>A háború vége Európában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46304" y="823594"/>
            <a:ext cx="6199632" cy="5833238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hu-HU" altLang="en-US" b="1" dirty="0"/>
              <a:t>1945</a:t>
            </a:r>
          </a:p>
          <a:p>
            <a:r>
              <a:rPr lang="hu-HU" altLang="en-US" dirty="0"/>
              <a:t>Március - a szövetségesek elérik a Rajnát</a:t>
            </a:r>
          </a:p>
          <a:p>
            <a:r>
              <a:rPr lang="hu-HU" altLang="en-US" dirty="0"/>
              <a:t>Április - a Észak-Itália (Pó-síkság) a szövetségeseké</a:t>
            </a:r>
          </a:p>
          <a:p>
            <a:r>
              <a:rPr lang="hu-HU" altLang="en-US" dirty="0"/>
              <a:t>Április - a szovjetek megszállják </a:t>
            </a:r>
            <a:r>
              <a:rPr lang="hu-HU" altLang="en-US" dirty="0" err="1"/>
              <a:t>Lengyelo.-ot</a:t>
            </a:r>
            <a:endParaRPr lang="hu-HU" altLang="en-US" dirty="0"/>
          </a:p>
          <a:p>
            <a:r>
              <a:rPr lang="hu-HU" altLang="en-US" dirty="0"/>
              <a:t>Április 24. Berlin ostroma</a:t>
            </a:r>
          </a:p>
          <a:p>
            <a:r>
              <a:rPr lang="hu-HU" altLang="en-US" dirty="0"/>
              <a:t>Április 28. Mussolini kivégzése  </a:t>
            </a:r>
          </a:p>
          <a:p>
            <a:r>
              <a:rPr lang="hu-HU" altLang="en-US" dirty="0"/>
              <a:t>Április 30. Hitler öngyilkossága (???)</a:t>
            </a:r>
          </a:p>
          <a:p>
            <a:r>
              <a:rPr lang="hu-HU" altLang="en-US" dirty="0"/>
              <a:t>Május 2. Berlin eleste </a:t>
            </a:r>
          </a:p>
          <a:p>
            <a:r>
              <a:rPr lang="hu-HU" altLang="en-US" dirty="0"/>
              <a:t>Május 7. Németország kapitulál – </a:t>
            </a:r>
            <a:r>
              <a:rPr lang="hu-HU" altLang="en-US" dirty="0" smtClean="0"/>
              <a:t>fegyverszünet</a:t>
            </a:r>
          </a:p>
          <a:p>
            <a:r>
              <a:rPr lang="hu-HU" altLang="en-US" dirty="0" smtClean="0"/>
              <a:t>Háború vége - </a:t>
            </a:r>
            <a:r>
              <a:rPr lang="hu-HU" altLang="en-US" b="1" dirty="0" smtClean="0"/>
              <a:t>Nyugat E.: május 8., SZU: május 9</a:t>
            </a:r>
            <a:endParaRPr lang="hu-HU" altLang="en-US" b="1" dirty="0"/>
          </a:p>
          <a:p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5666" y="1199132"/>
            <a:ext cx="2988334" cy="4359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90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0020"/>
            <a:ext cx="9144000" cy="6537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76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1024" y="3085117"/>
            <a:ext cx="5522976" cy="3772883"/>
          </a:xfrm>
          <a:prstGeom prst="rect">
            <a:avLst/>
          </a:prstGeom>
        </p:spPr>
      </p:pic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"/>
            <a:ext cx="8229600" cy="630936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hu-HU" u="sng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A jaltai konferencia – 1945</a:t>
            </a:r>
            <a:r>
              <a:rPr lang="hu-HU" u="sng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. febr</a:t>
            </a:r>
            <a:r>
              <a:rPr lang="hu-HU" u="sng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759778"/>
            <a:ext cx="9144000" cy="2541206"/>
          </a:xfrm>
        </p:spPr>
        <p:txBody>
          <a:bodyPr>
            <a:normAutofit fontScale="77500" lnSpcReduction="20000"/>
          </a:bodyPr>
          <a:lstStyle/>
          <a:p>
            <a:pPr eaLnBrk="1" hangingPunct="1">
              <a:buFontTx/>
              <a:buNone/>
              <a:defRPr/>
            </a:pPr>
            <a:r>
              <a:rPr lang="hu-HU" sz="2800" u="sng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Megállapodások:</a:t>
            </a:r>
          </a:p>
          <a:p>
            <a:pPr eaLnBrk="1" hangingPunct="1">
              <a:defRPr/>
            </a:pPr>
            <a:r>
              <a:rPr lang="hu-HU" sz="2800" dirty="0" smtClean="0"/>
              <a:t>A háborút a német kapitulációig folytatják</a:t>
            </a:r>
          </a:p>
          <a:p>
            <a:pPr eaLnBrk="1" hangingPunct="1">
              <a:defRPr/>
            </a:pPr>
            <a:r>
              <a:rPr lang="hu-HU" sz="2800" dirty="0" smtClean="0"/>
              <a:t>Németországot </a:t>
            </a:r>
            <a:r>
              <a:rPr lang="hu-HU" sz="2800" dirty="0" smtClean="0"/>
              <a:t>a négy nagyhatalom közösen szállja meg</a:t>
            </a:r>
          </a:p>
          <a:p>
            <a:pPr eaLnBrk="1" hangingPunct="1">
              <a:defRPr/>
            </a:pPr>
            <a:r>
              <a:rPr lang="hu-HU" sz="2800" dirty="0" smtClean="0"/>
              <a:t>Megfogalmazták az </a:t>
            </a:r>
            <a:r>
              <a:rPr lang="hu-HU" sz="2800" b="1" u="sng" dirty="0" smtClean="0"/>
              <a:t>ENSZ alapelveit</a:t>
            </a:r>
          </a:p>
          <a:p>
            <a:pPr eaLnBrk="1" hangingPunct="1">
              <a:defRPr/>
            </a:pPr>
            <a:r>
              <a:rPr lang="hu-HU" sz="2800" b="1" dirty="0" smtClean="0"/>
              <a:t>„nyilatkozat a felszabadított Európáról”</a:t>
            </a:r>
          </a:p>
          <a:p>
            <a:pPr eaLnBrk="1" hangingPunct="1">
              <a:defRPr/>
            </a:pPr>
            <a:r>
              <a:rPr lang="hu-HU" sz="2800" dirty="0" smtClean="0"/>
              <a:t>De Gaulle francia és Tito</a:t>
            </a:r>
            <a:r>
              <a:rPr lang="hu-HU" sz="2800" dirty="0" smtClean="0">
                <a:solidFill>
                  <a:schemeClr val="accent2"/>
                </a:solidFill>
              </a:rPr>
              <a:t> </a:t>
            </a:r>
            <a:r>
              <a:rPr lang="hu-HU" sz="2800" dirty="0" smtClean="0"/>
              <a:t>jugoszláv </a:t>
            </a:r>
            <a:r>
              <a:rPr lang="hu-HU" sz="2800" dirty="0" smtClean="0"/>
              <a:t>kormányát elismerik</a:t>
            </a:r>
          </a:p>
          <a:p>
            <a:pPr eaLnBrk="1" hangingPunct="1">
              <a:defRPr/>
            </a:pPr>
            <a:r>
              <a:rPr lang="hu-HU" sz="2800" b="1" dirty="0" smtClean="0"/>
              <a:t>SZU vállalja</a:t>
            </a:r>
            <a:r>
              <a:rPr lang="hu-HU" sz="2800" dirty="0" smtClean="0"/>
              <a:t>, hogy hadba lép Japán ellen</a:t>
            </a:r>
          </a:p>
          <a:p>
            <a:pPr eaLnBrk="1" hangingPunct="1">
              <a:defRPr/>
            </a:pPr>
            <a:endParaRPr lang="hu-HU" sz="2800" dirty="0" smtClean="0"/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51910"/>
            <a:ext cx="3895344" cy="2921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29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188913"/>
            <a:ext cx="8820150" cy="576262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hu-HU" sz="3600" u="sng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A potsdami konferencia – 1945</a:t>
            </a:r>
            <a:r>
              <a:rPr lang="hu-HU" sz="3600" u="sng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. </a:t>
            </a:r>
            <a:r>
              <a:rPr lang="hu-HU" sz="3600" u="sng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júl-aug</a:t>
            </a:r>
            <a:r>
              <a:rPr lang="hu-HU" sz="3600" u="sng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.</a:t>
            </a:r>
            <a:br>
              <a:rPr lang="hu-HU" sz="3600" u="sng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</a:br>
            <a:r>
              <a:rPr lang="hu-HU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(</a:t>
            </a:r>
            <a:r>
              <a:rPr lang="hu-HU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Attlee</a:t>
            </a:r>
            <a:r>
              <a:rPr lang="hu-HU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 (NB)</a:t>
            </a:r>
            <a:r>
              <a:rPr lang="hu-HU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-Truman-Sztálin</a:t>
            </a:r>
            <a:r>
              <a:rPr lang="hu-HU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)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272" y="1058418"/>
            <a:ext cx="7890588" cy="579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522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188913"/>
            <a:ext cx="8820150" cy="576262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hu-HU" sz="3600" u="sng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A potsdami konferencia – 1945</a:t>
            </a:r>
            <a:r>
              <a:rPr lang="hu-HU" sz="3600" u="sng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. </a:t>
            </a:r>
            <a:r>
              <a:rPr lang="hu-HU" sz="3600" u="sng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júl-aug</a:t>
            </a:r>
            <a:r>
              <a:rPr lang="hu-HU" sz="3600" u="sng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  <a:br>
              <a:rPr lang="hu-HU" sz="3600" u="sng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hu-HU" sz="3200" b="1" dirty="0" smtClean="0">
                <a:latin typeface="+mn-lt"/>
              </a:rPr>
              <a:t>(</a:t>
            </a:r>
            <a:r>
              <a:rPr lang="hu-HU" sz="3200" b="1" dirty="0" err="1" smtClean="0">
                <a:latin typeface="+mn-lt"/>
              </a:rPr>
              <a:t>Attlee</a:t>
            </a:r>
            <a:r>
              <a:rPr lang="hu-HU" sz="3200" b="1" dirty="0" smtClean="0">
                <a:latin typeface="+mn-lt"/>
              </a:rPr>
              <a:t> (NB)</a:t>
            </a:r>
            <a:r>
              <a:rPr lang="hu-HU" sz="3200" b="1" dirty="0" err="1" smtClean="0">
                <a:latin typeface="+mn-lt"/>
              </a:rPr>
              <a:t>-Truman-Sztálin</a:t>
            </a:r>
            <a:r>
              <a:rPr lang="hu-HU" sz="3200" b="1" dirty="0" smtClean="0">
                <a:latin typeface="+mn-lt"/>
              </a:rPr>
              <a:t>)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125538"/>
            <a:ext cx="8893175" cy="5472112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hu-HU" sz="2800" u="sng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Megállapodások:</a:t>
            </a:r>
          </a:p>
          <a:p>
            <a:pPr eaLnBrk="1" hangingPunct="1">
              <a:defRPr/>
            </a:pPr>
            <a:r>
              <a:rPr lang="hu-HU" sz="2800" dirty="0" smtClean="0"/>
              <a:t>nácizmus felszámolása</a:t>
            </a:r>
          </a:p>
          <a:p>
            <a:pPr eaLnBrk="1" hangingPunct="1">
              <a:defRPr/>
            </a:pPr>
            <a:r>
              <a:rPr lang="hu-HU" sz="2800" dirty="0" smtClean="0"/>
              <a:t>bűnösök </a:t>
            </a:r>
            <a:r>
              <a:rPr lang="hu-HU" sz="2800" b="1" u="sng" dirty="0" smtClean="0"/>
              <a:t>nemzetközi bíróság </a:t>
            </a:r>
            <a:r>
              <a:rPr lang="hu-HU" sz="2800" dirty="0" smtClean="0"/>
              <a:t>elé állítása</a:t>
            </a:r>
          </a:p>
          <a:p>
            <a:pPr eaLnBrk="1" hangingPunct="1">
              <a:defRPr/>
            </a:pPr>
            <a:r>
              <a:rPr lang="hu-HU" sz="2800" dirty="0" err="1" smtClean="0"/>
              <a:t>Németo</a:t>
            </a:r>
            <a:r>
              <a:rPr lang="hu-HU" sz="2800" dirty="0" smtClean="0"/>
              <a:t>. </a:t>
            </a:r>
            <a:r>
              <a:rPr lang="hu-HU" sz="2800" u="sng" dirty="0" smtClean="0"/>
              <a:t>4 megszállási övezetre </a:t>
            </a:r>
            <a:r>
              <a:rPr lang="hu-HU" sz="2800" dirty="0" smtClean="0"/>
              <a:t>osztása</a:t>
            </a:r>
          </a:p>
          <a:p>
            <a:pPr eaLnBrk="1" hangingPunct="1">
              <a:defRPr/>
            </a:pPr>
            <a:r>
              <a:rPr lang="hu-HU" sz="2800" dirty="0" smtClean="0"/>
              <a:t>németek kitelepítése (Lengyel., Cseh., </a:t>
            </a:r>
            <a:r>
              <a:rPr lang="hu-HU" sz="2800" dirty="0" err="1" smtClean="0"/>
              <a:t>Mo-ról</a:t>
            </a:r>
            <a:r>
              <a:rPr lang="hu-HU" sz="2800" dirty="0" smtClean="0"/>
              <a:t>)</a:t>
            </a:r>
          </a:p>
          <a:p>
            <a:pPr eaLnBrk="1" hangingPunct="1">
              <a:defRPr/>
            </a:pPr>
            <a:r>
              <a:rPr lang="hu-HU" sz="2800" dirty="0" smtClean="0"/>
              <a:t>Külügyminiszterek Tanácsa – a békék </a:t>
            </a:r>
            <a:r>
              <a:rPr lang="hu-HU" sz="2800" dirty="0" smtClean="0"/>
              <a:t>előkészítése</a:t>
            </a:r>
          </a:p>
          <a:p>
            <a:pPr eaLnBrk="1" hangingPunct="1">
              <a:defRPr/>
            </a:pPr>
            <a:r>
              <a:rPr lang="hu-HU" sz="2800" b="1" dirty="0" smtClean="0"/>
              <a:t>1945</a:t>
            </a:r>
            <a:r>
              <a:rPr lang="hu-HU" sz="2800" b="1" dirty="0" smtClean="0"/>
              <a:t>. aug.6. és 9. Hirosima és Nagaszaki </a:t>
            </a:r>
            <a:r>
              <a:rPr lang="hu-HU" sz="2800" dirty="0" smtClean="0"/>
              <a:t>atombomba</a:t>
            </a:r>
          </a:p>
          <a:p>
            <a:pPr eaLnBrk="1" hangingPunct="1">
              <a:buFontTx/>
              <a:buNone/>
              <a:defRPr/>
            </a:pPr>
            <a:r>
              <a:rPr lang="hu-HU" sz="2800" dirty="0" smtClean="0">
                <a:cs typeface="Arial" charset="0"/>
              </a:rPr>
              <a:t>→ SZU hadat üzen Japánnak</a:t>
            </a:r>
          </a:p>
          <a:p>
            <a:pPr eaLnBrk="1" hangingPunct="1">
              <a:buFontTx/>
              <a:buNone/>
              <a:defRPr/>
            </a:pPr>
            <a:r>
              <a:rPr lang="hu-HU" sz="2800" b="1" u="sng" dirty="0" smtClean="0">
                <a:cs typeface="Arial" charset="0"/>
              </a:rPr>
              <a:t>1945</a:t>
            </a:r>
            <a:r>
              <a:rPr lang="hu-HU" sz="2800" b="1" u="sng" dirty="0" smtClean="0">
                <a:cs typeface="Arial" charset="0"/>
              </a:rPr>
              <a:t>. szeptember 2-án </a:t>
            </a:r>
            <a:r>
              <a:rPr lang="hu-HU" sz="2800" b="1" u="sng" dirty="0" smtClean="0">
                <a:cs typeface="Arial" charset="0"/>
              </a:rPr>
              <a:t>Japán aláírta a kapitulációt</a:t>
            </a:r>
          </a:p>
          <a:p>
            <a:pPr eaLnBrk="1" hangingPunct="1">
              <a:buFontTx/>
              <a:buNone/>
              <a:defRPr/>
            </a:pPr>
            <a:r>
              <a:rPr lang="en-US" sz="2800" dirty="0" smtClean="0">
                <a:cs typeface="Arial" charset="0"/>
              </a:rPr>
              <a:t>»</a:t>
            </a:r>
            <a:r>
              <a:rPr lang="hu-HU" sz="2800" dirty="0" smtClean="0">
                <a:cs typeface="Arial" charset="0"/>
              </a:rPr>
              <a:t> véget ért a II. világháború</a:t>
            </a:r>
            <a:endParaRPr lang="en-US" sz="2800" dirty="0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1992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04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33172" y="0"/>
            <a:ext cx="8677656" cy="841882"/>
          </a:xfrm>
        </p:spPr>
        <p:txBody>
          <a:bodyPr/>
          <a:lstStyle/>
          <a:p>
            <a:pPr algn="ctr"/>
            <a:r>
              <a:rPr lang="hu-HU" dirty="0" smtClean="0"/>
              <a:t>NO megszállási övezetei 1945 - 1949</a:t>
            </a: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3775" y="798153"/>
            <a:ext cx="5116449" cy="6059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991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14909" y="356617"/>
            <a:ext cx="8314182" cy="475488"/>
          </a:xfrm>
        </p:spPr>
        <p:txBody>
          <a:bodyPr>
            <a:normAutofit fontScale="90000"/>
          </a:bodyPr>
          <a:lstStyle/>
          <a:p>
            <a:r>
              <a:rPr lang="hu-HU" altLang="hu-HU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A háborús bűnösök felelősségre vonása</a:t>
            </a:r>
            <a:r>
              <a:rPr lang="hu-HU" altLang="hu-HU" dirty="0">
                <a:latin typeface="+mn-lt"/>
                <a:sym typeface="Wingdings" panose="05000000000000000000" pitchFamily="2" charset="2"/>
              </a:rPr>
              <a:t/>
            </a:r>
            <a:br>
              <a:rPr lang="hu-HU" altLang="hu-HU" dirty="0">
                <a:latin typeface="+mn-lt"/>
                <a:sym typeface="Wingdings" panose="05000000000000000000" pitchFamily="2" charset="2"/>
              </a:rPr>
            </a:br>
            <a:endParaRPr lang="hu-HU" dirty="0">
              <a:latin typeface="+mn-lt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44018" y="764921"/>
            <a:ext cx="4257675" cy="4351338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hu-HU" altLang="hu-HU" b="1" u="sng" dirty="0"/>
              <a:t>Nürnbergi per </a:t>
            </a:r>
            <a:r>
              <a:rPr lang="hu-HU" altLang="hu-HU" dirty="0"/>
              <a:t>(1945-46)</a:t>
            </a:r>
          </a:p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hu-HU" altLang="hu-HU" dirty="0" smtClean="0"/>
              <a:t>Béke elleni </a:t>
            </a:r>
            <a:r>
              <a:rPr lang="hu-HU" altLang="hu-HU" dirty="0" err="1" smtClean="0"/>
              <a:t>bűncs</a:t>
            </a:r>
            <a:r>
              <a:rPr lang="hu-HU" altLang="hu-HU" dirty="0" smtClean="0"/>
              <a:t>., </a:t>
            </a:r>
            <a:r>
              <a:rPr lang="hu-HU" altLang="hu-HU" dirty="0"/>
              <a:t>emberiség elleni </a:t>
            </a:r>
            <a:r>
              <a:rPr lang="hu-HU" altLang="hu-HU" dirty="0" smtClean="0"/>
              <a:t>és háborús bűncselekményekért</a:t>
            </a:r>
          </a:p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hu-HU" altLang="hu-HU" dirty="0" smtClean="0"/>
              <a:t>12 </a:t>
            </a:r>
            <a:r>
              <a:rPr lang="hu-HU" altLang="hu-HU" dirty="0"/>
              <a:t>halálos ítélet </a:t>
            </a:r>
          </a:p>
          <a:p>
            <a:endParaRPr lang="hu-HU" dirty="0"/>
          </a:p>
        </p:txBody>
      </p:sp>
      <p:pic>
        <p:nvPicPr>
          <p:cNvPr id="4" name="Picture 4" descr="Joachim von Ribbentrop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4581525"/>
            <a:ext cx="1246188" cy="170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 descr="Alfred Jodl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21"/>
          <a:stretch>
            <a:fillRect/>
          </a:stretch>
        </p:blipFill>
        <p:spPr bwMode="auto">
          <a:xfrm>
            <a:off x="1763713" y="4581525"/>
            <a:ext cx="1282700" cy="170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 descr="Wilhelm Keitel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0775" y="4581525"/>
            <a:ext cx="1296988" cy="170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 descr="Hermann Göring">
            <a:hlinkClick r:id="rId8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1" r="6351"/>
          <a:stretch>
            <a:fillRect/>
          </a:stretch>
        </p:blipFill>
        <p:spPr bwMode="auto">
          <a:xfrm>
            <a:off x="6443663" y="4581525"/>
            <a:ext cx="1233487" cy="1700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Rudolf Hess">
            <a:hlinkClick r:id="rId10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3" y="4581525"/>
            <a:ext cx="1258887" cy="1700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9" descr="Karl Dönitz">
            <a:hlinkClick r:id="rId12"/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8" r="4248"/>
          <a:stretch>
            <a:fillRect/>
          </a:stretch>
        </p:blipFill>
        <p:spPr bwMode="auto">
          <a:xfrm>
            <a:off x="3275013" y="4581525"/>
            <a:ext cx="1377950" cy="1700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0" y="6400800"/>
            <a:ext cx="9144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1" lang="hu-HU" altLang="hu-HU" b="1" dirty="0">
                <a:sym typeface="Wingdings 2" panose="05020102010507070707" pitchFamily="18" charset="2"/>
              </a:rPr>
              <a:t>Ribbentrop, </a:t>
            </a:r>
            <a:r>
              <a:rPr kumimoji="1" lang="hu-HU" altLang="hu-HU" b="1" dirty="0" err="1">
                <a:sym typeface="Wingdings 2" panose="05020102010507070707" pitchFamily="18" charset="2"/>
              </a:rPr>
              <a:t>Jodl</a:t>
            </a:r>
            <a:r>
              <a:rPr kumimoji="1" lang="hu-HU" altLang="hu-HU" b="1" dirty="0">
                <a:sym typeface="Wingdings 2" panose="05020102010507070707" pitchFamily="18" charset="2"/>
              </a:rPr>
              <a:t>, </a:t>
            </a:r>
            <a:r>
              <a:rPr kumimoji="1" lang="hu-HU" altLang="hu-HU" b="1" dirty="0" err="1">
                <a:sym typeface="Wingdings 2" panose="05020102010507070707" pitchFamily="18" charset="2"/>
              </a:rPr>
              <a:t>Dönitz</a:t>
            </a:r>
            <a:r>
              <a:rPr kumimoji="1" lang="hu-HU" altLang="hu-HU" b="1" dirty="0">
                <a:sym typeface="Wingdings 2" panose="05020102010507070707" pitchFamily="18" charset="2"/>
              </a:rPr>
              <a:t>, </a:t>
            </a:r>
            <a:r>
              <a:rPr kumimoji="1" lang="hu-HU" altLang="hu-HU" b="1" dirty="0" err="1">
                <a:sym typeface="Wingdings 2" panose="05020102010507070707" pitchFamily="18" charset="2"/>
              </a:rPr>
              <a:t>Keitel</a:t>
            </a:r>
            <a:r>
              <a:rPr kumimoji="1" lang="hu-HU" altLang="hu-HU" b="1" dirty="0">
                <a:sym typeface="Wingdings 2" panose="05020102010507070707" pitchFamily="18" charset="2"/>
              </a:rPr>
              <a:t>, Göring, Rudolf Hess</a:t>
            </a:r>
          </a:p>
        </p:txBody>
      </p:sp>
      <p:pic>
        <p:nvPicPr>
          <p:cNvPr id="11" name="Picture 12" descr="image002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01693" y="764921"/>
            <a:ext cx="4598289" cy="365806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4464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76098" y="2645871"/>
            <a:ext cx="7886700" cy="1325563"/>
          </a:xfrm>
        </p:spPr>
        <p:txBody>
          <a:bodyPr/>
          <a:lstStyle/>
          <a:p>
            <a:pPr algn="ctr"/>
            <a:r>
              <a:rPr lang="sk-SK" dirty="0" smtClean="0"/>
              <a:t>Köszönöm a figyelmet!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3750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-té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é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é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1050</TotalTime>
  <Words>756</Words>
  <Application>Microsoft Office PowerPoint</Application>
  <PresentationFormat>Diavetítés a képernyőre (4:3 oldalarány)</PresentationFormat>
  <Paragraphs>95</Paragraphs>
  <Slides>19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Wingdings</vt:lpstr>
      <vt:lpstr>Wingdings 2</vt:lpstr>
      <vt:lpstr>Office-téma</vt:lpstr>
      <vt:lpstr>A II. világháború</vt:lpstr>
      <vt:lpstr>Frontok Európában 1944-1945-ben </vt:lpstr>
      <vt:lpstr>A háború utolsó hónapjai Európában</vt:lpstr>
      <vt:lpstr>MO a II. VH-ban - A korszak magyar miniszterelnökei</vt:lpstr>
      <vt:lpstr>PowerPoint bemutató</vt:lpstr>
      <vt:lpstr>Magyarország a II. VH-ban</vt:lpstr>
      <vt:lpstr>MO kiugrási kísérlete</vt:lpstr>
      <vt:lpstr>A német megszállás Magyarországon és a háború vége</vt:lpstr>
      <vt:lpstr>Embermentők</vt:lpstr>
      <vt:lpstr>Embermentők</vt:lpstr>
      <vt:lpstr>Embermentők</vt:lpstr>
      <vt:lpstr>A háború vége Európában</vt:lpstr>
      <vt:lpstr>PowerPoint bemutató</vt:lpstr>
      <vt:lpstr>A jaltai konferencia – 1945. febr.</vt:lpstr>
      <vt:lpstr>A potsdami konferencia – 1945. júl-aug. (Attlee (NB)-Truman-Sztálin)</vt:lpstr>
      <vt:lpstr>A potsdami konferencia – 1945. júl-aug. (Attlee (NB)-Truman-Sztálin)</vt:lpstr>
      <vt:lpstr>NO megszállási övezetei 1945 - 1949</vt:lpstr>
      <vt:lpstr>A háborús bűnösök felelősségre vonása </vt:lpstr>
      <vt:lpstr>Köszönöm a figyelmet!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II. világháború</dc:title>
  <dc:creator>OS</dc:creator>
  <cp:lastModifiedBy>tanari</cp:lastModifiedBy>
  <cp:revision>111</cp:revision>
  <dcterms:created xsi:type="dcterms:W3CDTF">2017-06-11T19:25:14Z</dcterms:created>
  <dcterms:modified xsi:type="dcterms:W3CDTF">2018-10-01T09:05:05Z</dcterms:modified>
</cp:coreProperties>
</file>