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1" r:id="rId3"/>
    <p:sldId id="294" r:id="rId4"/>
    <p:sldId id="295" r:id="rId5"/>
    <p:sldId id="296" r:id="rId6"/>
    <p:sldId id="298" r:id="rId7"/>
    <p:sldId id="297" r:id="rId8"/>
    <p:sldId id="292" r:id="rId9"/>
    <p:sldId id="293" r:id="rId10"/>
    <p:sldId id="299" r:id="rId11"/>
    <p:sldId id="300" r:id="rId12"/>
    <p:sldId id="301" r:id="rId13"/>
    <p:sldId id="302" r:id="rId14"/>
    <p:sldId id="304" r:id="rId15"/>
    <p:sldId id="305" r:id="rId16"/>
    <p:sldId id="303" r:id="rId17"/>
    <p:sldId id="306" r:id="rId18"/>
    <p:sldId id="307" r:id="rId19"/>
    <p:sldId id="310" r:id="rId20"/>
    <p:sldId id="308" r:id="rId21"/>
    <p:sldId id="309" r:id="rId22"/>
    <p:sldId id="29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20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8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5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921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9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15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867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1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00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99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69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FBCBE-E8B7-48AD-9D0D-39E36852E33C}" type="datetimeFigureOut">
              <a:rPr lang="en-US" smtClean="0"/>
              <a:t>4/9/2022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8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07124" y="16177"/>
            <a:ext cx="7772400" cy="761064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A II. világháború</a:t>
            </a:r>
            <a:endParaRPr lang="en-US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4699" y="777241"/>
            <a:ext cx="8778999" cy="488393"/>
          </a:xfrm>
        </p:spPr>
        <p:txBody>
          <a:bodyPr>
            <a:noAutofit/>
          </a:bodyPr>
          <a:lstStyle/>
          <a:p>
            <a:r>
              <a:rPr lang="sk-SK" dirty="0" smtClean="0"/>
              <a:t>1939 – 1945    V. Rész</a:t>
            </a:r>
          </a:p>
          <a:p>
            <a:r>
              <a:rPr lang="sk-SK" dirty="0" smtClean="0"/>
              <a:t>Európán kívüli hadszínterek és a háború menete a fordulóponttól  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3" y="1694688"/>
            <a:ext cx="4743450" cy="25908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9" y="4394454"/>
            <a:ext cx="4238625" cy="238125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724" y="1694688"/>
            <a:ext cx="2590800" cy="2590800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208" y="4393980"/>
            <a:ext cx="3840491" cy="238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1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81663"/>
            <a:ext cx="7886700" cy="741298"/>
          </a:xfrm>
        </p:spPr>
        <p:txBody>
          <a:bodyPr/>
          <a:lstStyle/>
          <a:p>
            <a:pPr algn="ctr"/>
            <a:r>
              <a:rPr lang="hu-HU" dirty="0" smtClean="0"/>
              <a:t>Az afrikai harctér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6586" y="929512"/>
            <a:ext cx="5653278" cy="5809616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Olaszország 1940 </a:t>
            </a:r>
            <a:r>
              <a:rPr lang="hu-HU" dirty="0"/>
              <a:t>augusztusában az általa 1912 óta gyarmatként birtokolt Líbiából lerohanta az angol érdekszférába tartozó szomszédos </a:t>
            </a:r>
            <a:r>
              <a:rPr lang="hu-HU" dirty="0" smtClean="0"/>
              <a:t>Egyiptomot</a:t>
            </a:r>
          </a:p>
          <a:p>
            <a:r>
              <a:rPr lang="hu-HU" dirty="0" smtClean="0"/>
              <a:t>Vezetőjük – Rodolfo </a:t>
            </a:r>
            <a:r>
              <a:rPr lang="hu-HU" dirty="0" err="1" smtClean="0"/>
              <a:t>Graziani</a:t>
            </a:r>
            <a:r>
              <a:rPr lang="hu-HU" dirty="0" smtClean="0"/>
              <a:t> tábornok</a:t>
            </a:r>
          </a:p>
          <a:p>
            <a:r>
              <a:rPr lang="hu-HU" dirty="0"/>
              <a:t>Egyiptomban </a:t>
            </a:r>
            <a:r>
              <a:rPr lang="hu-HU" dirty="0" smtClean="0"/>
              <a:t>az </a:t>
            </a:r>
            <a:r>
              <a:rPr lang="hu-HU" dirty="0"/>
              <a:t>angol </a:t>
            </a:r>
            <a:r>
              <a:rPr lang="hu-HU" dirty="0" err="1"/>
              <a:t>Wavell</a:t>
            </a:r>
            <a:r>
              <a:rPr lang="hu-HU" dirty="0"/>
              <a:t> tábornok </a:t>
            </a:r>
            <a:r>
              <a:rPr lang="hu-HU" dirty="0" smtClean="0"/>
              <a:t>1940 december </a:t>
            </a:r>
            <a:r>
              <a:rPr lang="hu-HU" dirty="0"/>
              <a:t>10-én váratlanul ellentámadást kezdett ellenük, és szétzilálva erőiket elfoglalta </a:t>
            </a:r>
            <a:r>
              <a:rPr lang="hu-HU" dirty="0" err="1"/>
              <a:t>Tobrukot</a:t>
            </a:r>
            <a:r>
              <a:rPr lang="hu-HU" dirty="0"/>
              <a:t> és Bengázit. (Az angolok csak akkor álltak meg, amikor 1941. február 11-én ismét elérték a líbiai-olasz határt.) 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929513"/>
            <a:ext cx="2923794" cy="430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41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3564"/>
            <a:ext cx="9144000" cy="5660136"/>
          </a:xfrm>
          <a:prstGeom prst="rect">
            <a:avLst/>
          </a:prstGeom>
        </p:spPr>
      </p:pic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628650" y="81663"/>
            <a:ext cx="7886700" cy="741298"/>
          </a:xfrm>
        </p:spPr>
        <p:txBody>
          <a:bodyPr/>
          <a:lstStyle/>
          <a:p>
            <a:pPr algn="ctr"/>
            <a:r>
              <a:rPr lang="hu-HU" dirty="0" smtClean="0"/>
              <a:t>Az olasz offenzíva 1940-41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2644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50442"/>
          </a:xfrm>
        </p:spPr>
        <p:txBody>
          <a:bodyPr/>
          <a:lstStyle/>
          <a:p>
            <a:r>
              <a:rPr lang="hu-HU" dirty="0" smtClean="0"/>
              <a:t>Az „Afrika” hadtest (</a:t>
            </a:r>
            <a:r>
              <a:rPr lang="hu-HU" dirty="0" err="1" smtClean="0"/>
              <a:t>Afrika-korps</a:t>
            </a:r>
            <a:r>
              <a:rPr lang="hu-HU" dirty="0" smtClean="0"/>
              <a:t>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92937"/>
            <a:ext cx="4151376" cy="4351338"/>
          </a:xfrm>
        </p:spPr>
        <p:txBody>
          <a:bodyPr/>
          <a:lstStyle/>
          <a:p>
            <a:r>
              <a:rPr lang="hu-HU" dirty="0"/>
              <a:t>A gyors balkáni sikerek miatt </a:t>
            </a:r>
            <a:r>
              <a:rPr lang="hu-HU" b="1" dirty="0"/>
              <a:t>Hitler </a:t>
            </a:r>
            <a:r>
              <a:rPr lang="hu-HU" dirty="0"/>
              <a:t>Afrikát illetően is bizakodó lett. 1941. február 6-án </a:t>
            </a:r>
            <a:r>
              <a:rPr lang="hu-HU" dirty="0" err="1"/>
              <a:t>Brauchitsch</a:t>
            </a:r>
            <a:r>
              <a:rPr lang="hu-HU" dirty="0"/>
              <a:t> vezértábornagyon keresztül </a:t>
            </a:r>
            <a:r>
              <a:rPr lang="hu-HU" b="1" dirty="0"/>
              <a:t>utasította egyik tehetséges tábornokát, Erwin Rommelt, hogy induljon Afrikába, és verje vissza az angolokat.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609" y="750442"/>
            <a:ext cx="2218593" cy="254139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377" y="3314718"/>
            <a:ext cx="4992624" cy="354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39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Rommel 2 előretörése 1941 április – 1942 július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9714"/>
            <a:ext cx="9144000" cy="427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814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19506" y="90806"/>
            <a:ext cx="7886700" cy="1325563"/>
          </a:xfrm>
        </p:spPr>
        <p:txBody>
          <a:bodyPr/>
          <a:lstStyle/>
          <a:p>
            <a:pPr algn="ctr"/>
            <a:r>
              <a:rPr lang="hu-HU" dirty="0" smtClean="0"/>
              <a:t>Magyar </a:t>
            </a:r>
            <a:r>
              <a:rPr lang="hu-HU" dirty="0" err="1" smtClean="0"/>
              <a:t>afrikakutató</a:t>
            </a:r>
            <a:r>
              <a:rPr lang="hu-HU" dirty="0" smtClean="0"/>
              <a:t> a német hírszerzés szolgálatában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510" y="2828925"/>
            <a:ext cx="7229475" cy="402907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50" y="1424085"/>
            <a:ext cx="3450718" cy="529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836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27382"/>
            <a:ext cx="7886700" cy="1325563"/>
          </a:xfrm>
        </p:spPr>
        <p:txBody>
          <a:bodyPr/>
          <a:lstStyle/>
          <a:p>
            <a:pPr algn="ctr"/>
            <a:r>
              <a:rPr lang="hu-HU" dirty="0" smtClean="0"/>
              <a:t>Magyar </a:t>
            </a:r>
            <a:r>
              <a:rPr lang="hu-HU" dirty="0" err="1" smtClean="0"/>
              <a:t>afrikakutató</a:t>
            </a:r>
            <a:r>
              <a:rPr lang="hu-HU" dirty="0" smtClean="0"/>
              <a:t> a német hírszerzés szolgálatában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1440" y="1825624"/>
            <a:ext cx="8423910" cy="4840351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Gróf </a:t>
            </a:r>
            <a:r>
              <a:rPr lang="hu-HU" dirty="0" err="1" smtClean="0"/>
              <a:t>Almásy</a:t>
            </a:r>
            <a:r>
              <a:rPr lang="hu-HU" dirty="0" smtClean="0"/>
              <a:t> László – </a:t>
            </a:r>
            <a:r>
              <a:rPr lang="hu-HU" dirty="0" err="1" smtClean="0"/>
              <a:t>afrikakutató</a:t>
            </a:r>
            <a:endParaRPr lang="hu-HU" dirty="0" smtClean="0"/>
          </a:p>
          <a:p>
            <a:r>
              <a:rPr lang="hu-HU" dirty="0" err="1"/>
              <a:t>Almásy</a:t>
            </a:r>
            <a:r>
              <a:rPr lang="hu-HU" dirty="0"/>
              <a:t> ekkoriban a magyar légierő állományában teljesített katonai szolgálatot. </a:t>
            </a:r>
            <a:r>
              <a:rPr lang="hu-HU" dirty="0" err="1"/>
              <a:t>Kenessey</a:t>
            </a:r>
            <a:r>
              <a:rPr lang="hu-HU" dirty="0"/>
              <a:t> </a:t>
            </a:r>
            <a:r>
              <a:rPr lang="hu-HU" dirty="0" err="1"/>
              <a:t>Waldemár</a:t>
            </a:r>
            <a:r>
              <a:rPr lang="hu-HU" dirty="0"/>
              <a:t> altábornagy, a magyar honvéd légierő parancsnoka – németek kérésére – 1941. február 8-án a német hadsereghez vezényelte</a:t>
            </a:r>
            <a:r>
              <a:rPr lang="hu-HU" dirty="0" smtClean="0"/>
              <a:t>.</a:t>
            </a:r>
          </a:p>
          <a:p>
            <a:r>
              <a:rPr lang="hu-HU" dirty="0"/>
              <a:t>Az ő nevéhez fűződik a második világháború egyik legizgalmasabb titkos akciója, a Salaam-művelet. Az </a:t>
            </a:r>
            <a:r>
              <a:rPr lang="hu-HU" dirty="0" err="1"/>
              <a:t>Abwehr</a:t>
            </a:r>
            <a:r>
              <a:rPr lang="hu-HU" dirty="0"/>
              <a:t> által kitervelt vállalkozás során összesen mintegy 5600 kilométer hosszú, lakatlan, víztelen sivatagi utakon Johann </a:t>
            </a:r>
            <a:r>
              <a:rPr lang="hu-HU" dirty="0" err="1"/>
              <a:t>Eppler</a:t>
            </a:r>
            <a:r>
              <a:rPr lang="hu-HU" dirty="0"/>
              <a:t> és Hans </a:t>
            </a:r>
            <a:r>
              <a:rPr lang="hu-HU" dirty="0" err="1"/>
              <a:t>Gerd</a:t>
            </a:r>
            <a:r>
              <a:rPr lang="hu-HU" dirty="0"/>
              <a:t> </a:t>
            </a:r>
            <a:r>
              <a:rPr lang="hu-HU" dirty="0" err="1"/>
              <a:t>Sandstede</a:t>
            </a:r>
            <a:r>
              <a:rPr lang="hu-HU" dirty="0"/>
              <a:t> német hírszerzőket juttatta át az angol vonalak mögé.</a:t>
            </a:r>
          </a:p>
        </p:txBody>
      </p:sp>
    </p:spTree>
    <p:extLst>
      <p:ext uri="{BB962C8B-B14F-4D97-AF65-F5344CB8AC3E}">
        <p14:creationId xmlns:p14="http://schemas.microsoft.com/office/powerpoint/2010/main" val="3493683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56082" y="1"/>
            <a:ext cx="7886700" cy="877824"/>
          </a:xfrm>
        </p:spPr>
        <p:txBody>
          <a:bodyPr/>
          <a:lstStyle/>
          <a:p>
            <a:pPr algn="ctr"/>
            <a:r>
              <a:rPr lang="hu-HU" dirty="0" err="1" smtClean="0"/>
              <a:t>El-Alamein</a:t>
            </a:r>
            <a:r>
              <a:rPr lang="hu-HU" dirty="0" smtClean="0"/>
              <a:t> 1942. október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154" y="1011808"/>
            <a:ext cx="5305806" cy="5645023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1942. július – 1. </a:t>
            </a:r>
            <a:r>
              <a:rPr lang="hu-HU" dirty="0" err="1" smtClean="0"/>
              <a:t>El-Alameini</a:t>
            </a:r>
            <a:r>
              <a:rPr lang="hu-HU" dirty="0" smtClean="0"/>
              <a:t> csata</a:t>
            </a:r>
          </a:p>
          <a:p>
            <a:r>
              <a:rPr lang="hu-HU" dirty="0" smtClean="0"/>
              <a:t>Az </a:t>
            </a:r>
            <a:r>
              <a:rPr lang="hu-HU" dirty="0"/>
              <a:t>észak-afrikai hadszíntér legnagyobb csatáját </a:t>
            </a:r>
            <a:r>
              <a:rPr lang="hu-HU" dirty="0" err="1"/>
              <a:t>el-Alameinnél</a:t>
            </a:r>
            <a:r>
              <a:rPr lang="hu-HU" dirty="0"/>
              <a:t> vívták 1942 </a:t>
            </a:r>
            <a:r>
              <a:rPr lang="hu-HU" dirty="0" smtClean="0"/>
              <a:t>októberében (2. </a:t>
            </a:r>
            <a:r>
              <a:rPr lang="hu-HU" dirty="0" err="1" smtClean="0"/>
              <a:t>El-Alameini</a:t>
            </a:r>
            <a:r>
              <a:rPr lang="hu-HU" dirty="0" smtClean="0"/>
              <a:t> csata)</a:t>
            </a:r>
          </a:p>
          <a:p>
            <a:r>
              <a:rPr lang="hu-HU" dirty="0" smtClean="0"/>
              <a:t>Bernard </a:t>
            </a:r>
            <a:r>
              <a:rPr lang="hu-HU" dirty="0"/>
              <a:t>Montgomery tábornok vezette brit 8. hadsereg </a:t>
            </a:r>
            <a:endParaRPr lang="hu-HU" dirty="0" smtClean="0"/>
          </a:p>
          <a:p>
            <a:r>
              <a:rPr lang="hu-HU" dirty="0" smtClean="0"/>
              <a:t>Montgomery </a:t>
            </a:r>
            <a:r>
              <a:rPr lang="hu-HU" dirty="0"/>
              <a:t>kétszer annyi harckocsival indította meg a támadást, mint amennyi Rommel rendelkezésére állt. </a:t>
            </a:r>
            <a:endParaRPr lang="hu-HU" dirty="0" smtClean="0"/>
          </a:p>
          <a:p>
            <a:r>
              <a:rPr lang="hu-HU" dirty="0" smtClean="0"/>
              <a:t>300 </a:t>
            </a:r>
            <a:r>
              <a:rPr lang="hu-HU" dirty="0"/>
              <a:t>új amerikai Sherman típusú közepes tank.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377" y="3965971"/>
            <a:ext cx="3849624" cy="289203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015" y="747283"/>
            <a:ext cx="3814348" cy="321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013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72519"/>
            <a:ext cx="7886700" cy="814450"/>
          </a:xfrm>
        </p:spPr>
        <p:txBody>
          <a:bodyPr>
            <a:noAutofit/>
          </a:bodyPr>
          <a:lstStyle/>
          <a:p>
            <a:pPr algn="ctr"/>
            <a:r>
              <a:rPr lang="hu-HU" sz="3200" dirty="0" smtClean="0"/>
              <a:t>A „fáklya” (</a:t>
            </a:r>
            <a:r>
              <a:rPr lang="hu-HU" sz="3200" dirty="0" err="1" smtClean="0"/>
              <a:t>torch</a:t>
            </a:r>
            <a:r>
              <a:rPr lang="hu-HU" sz="3200" dirty="0" smtClean="0"/>
              <a:t>) hadművelet 1942. nov. 8 – 1943. május</a:t>
            </a:r>
            <a:endParaRPr lang="hu-HU" sz="32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160018" y="886969"/>
            <a:ext cx="8357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a szövetségesek partra szálltak Marokkóban és Algériában. A német-olasz fegyveres erők végül 1943 májusában </a:t>
            </a:r>
            <a:r>
              <a:rPr lang="hu-HU" sz="2400" dirty="0" smtClean="0"/>
              <a:t>kapituláltak, illetve visszavonultak Szicília szigetére és Dél-Olaszországba</a:t>
            </a:r>
            <a:endParaRPr lang="hu-HU" sz="24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28" y="2087298"/>
            <a:ext cx="6793995" cy="240620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608" y="4573590"/>
            <a:ext cx="3986784" cy="2240490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854962" y="6444748"/>
            <a:ext cx="2272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Patton tábornok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96500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591314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/>
              <a:t>Japán és az USA belép a II. VH-ba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701018"/>
            <a:ext cx="7886700" cy="4351338"/>
          </a:xfrm>
        </p:spPr>
        <p:txBody>
          <a:bodyPr>
            <a:normAutofit/>
          </a:bodyPr>
          <a:lstStyle/>
          <a:p>
            <a:r>
              <a:rPr lang="en-US" b="1" dirty="0"/>
              <a:t>1941. </a:t>
            </a:r>
            <a:r>
              <a:rPr lang="en-US" b="1" dirty="0" err="1"/>
              <a:t>december</a:t>
            </a:r>
            <a:r>
              <a:rPr lang="en-US" b="1" dirty="0"/>
              <a:t> </a:t>
            </a:r>
            <a:r>
              <a:rPr lang="en-US" b="1" dirty="0" smtClean="0"/>
              <a:t>7</a:t>
            </a:r>
            <a:r>
              <a:rPr lang="sk-SK" dirty="0" smtClean="0"/>
              <a:t>-én </a:t>
            </a:r>
            <a:r>
              <a:rPr lang="en-US" dirty="0" err="1" smtClean="0"/>
              <a:t>hadüzenet</a:t>
            </a:r>
            <a:r>
              <a:rPr lang="en-US" dirty="0" smtClean="0"/>
              <a:t> </a:t>
            </a:r>
            <a:r>
              <a:rPr lang="en-US" dirty="0" err="1"/>
              <a:t>nélkül</a:t>
            </a:r>
            <a:r>
              <a:rPr lang="en-US" dirty="0"/>
              <a:t> </a:t>
            </a:r>
            <a:r>
              <a:rPr lang="en-US" dirty="0" err="1"/>
              <a:t>megtámadták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sk-SK" dirty="0" smtClean="0"/>
              <a:t>le</a:t>
            </a:r>
            <a:r>
              <a:rPr lang="en-US" dirty="0" err="1" smtClean="0"/>
              <a:t>bombázták</a:t>
            </a:r>
            <a:r>
              <a:rPr lang="en-US" dirty="0" smtClean="0"/>
              <a:t> </a:t>
            </a:r>
            <a:r>
              <a:rPr lang="en-US" dirty="0" err="1"/>
              <a:t>az</a:t>
            </a:r>
            <a:r>
              <a:rPr lang="en-US" dirty="0"/>
              <a:t> USA </a:t>
            </a:r>
            <a:r>
              <a:rPr lang="en-US" dirty="0" err="1"/>
              <a:t>legfontosabb</a:t>
            </a:r>
            <a:r>
              <a:rPr lang="en-US" dirty="0"/>
              <a:t> </a:t>
            </a:r>
            <a:r>
              <a:rPr lang="en-US" dirty="0" err="1"/>
              <a:t>hadihajó</a:t>
            </a:r>
            <a:r>
              <a:rPr lang="en-US" dirty="0"/>
              <a:t> </a:t>
            </a:r>
            <a:r>
              <a:rPr lang="en-US" dirty="0" err="1" smtClean="0"/>
              <a:t>támaszpontját</a:t>
            </a:r>
            <a:r>
              <a:rPr lang="en-US" dirty="0"/>
              <a:t>, Pearl </a:t>
            </a:r>
            <a:r>
              <a:rPr lang="en-US" dirty="0" err="1"/>
              <a:t>Harbort</a:t>
            </a:r>
            <a:r>
              <a:rPr lang="en-US" dirty="0"/>
              <a:t> </a:t>
            </a:r>
            <a:r>
              <a:rPr lang="en-US" dirty="0" smtClean="0"/>
              <a:t>(Hawaii</a:t>
            </a:r>
            <a:r>
              <a:rPr lang="sk-SK" dirty="0" smtClean="0"/>
              <a:t> </a:t>
            </a:r>
            <a:r>
              <a:rPr lang="en-US" dirty="0" smtClean="0"/>
              <a:t>-</a:t>
            </a:r>
            <a:r>
              <a:rPr lang="en-US" dirty="0" err="1" smtClean="0"/>
              <a:t>szigetek</a:t>
            </a:r>
            <a:r>
              <a:rPr lang="en-US" dirty="0"/>
              <a:t>)</a:t>
            </a:r>
          </a:p>
          <a:p>
            <a:r>
              <a:rPr lang="en-US" dirty="0" err="1"/>
              <a:t>Az</a:t>
            </a:r>
            <a:r>
              <a:rPr lang="en-US" dirty="0"/>
              <a:t> USA </a:t>
            </a:r>
            <a:r>
              <a:rPr lang="en-US" dirty="0" err="1"/>
              <a:t>válaszul</a:t>
            </a:r>
            <a:r>
              <a:rPr lang="en-US" dirty="0"/>
              <a:t> </a:t>
            </a:r>
            <a:r>
              <a:rPr lang="en-US" dirty="0" err="1"/>
              <a:t>hadat</a:t>
            </a:r>
            <a:r>
              <a:rPr lang="en-US" dirty="0"/>
              <a:t> </a:t>
            </a:r>
            <a:r>
              <a:rPr lang="en-US" dirty="0" err="1"/>
              <a:t>üzent</a:t>
            </a:r>
            <a:r>
              <a:rPr lang="en-US" dirty="0"/>
              <a:t> a </a:t>
            </a:r>
            <a:r>
              <a:rPr lang="en-US" dirty="0" err="1" smtClean="0"/>
              <a:t>tengely</a:t>
            </a:r>
            <a:r>
              <a:rPr lang="sk-SK" dirty="0" smtClean="0"/>
              <a:t>hatalmaknak </a:t>
            </a:r>
            <a:r>
              <a:rPr lang="en-US" dirty="0" err="1" smtClean="0"/>
              <a:t>ezzel</a:t>
            </a:r>
            <a:r>
              <a:rPr lang="en-US" dirty="0" smtClean="0"/>
              <a:t> a </a:t>
            </a:r>
            <a:r>
              <a:rPr lang="en-US" dirty="0" err="1"/>
              <a:t>háború</a:t>
            </a:r>
            <a:r>
              <a:rPr lang="en-US" dirty="0"/>
              <a:t> </a:t>
            </a:r>
            <a:r>
              <a:rPr lang="en-US" dirty="0" err="1"/>
              <a:t>világháborúvá</a:t>
            </a:r>
            <a:r>
              <a:rPr lang="en-US" dirty="0"/>
              <a:t> </a:t>
            </a:r>
            <a:r>
              <a:rPr lang="en-US" dirty="0" err="1"/>
              <a:t>szélesedett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28" y="3237185"/>
            <a:ext cx="6250043" cy="341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42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81346"/>
            <a:ext cx="7886700" cy="654377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/>
              <a:t>A csendesóceáni hadszíntér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7214" y="658976"/>
            <a:ext cx="8956785" cy="4351338"/>
          </a:xfrm>
        </p:spPr>
        <p:txBody>
          <a:bodyPr>
            <a:normAutofit/>
          </a:bodyPr>
          <a:lstStyle/>
          <a:p>
            <a:r>
              <a:rPr lang="en-US" dirty="0"/>
              <a:t>Pearl Harbor </a:t>
            </a:r>
            <a:r>
              <a:rPr lang="en-US" dirty="0" err="1" smtClean="0"/>
              <a:t>után</a:t>
            </a:r>
            <a:r>
              <a:rPr lang="sk-SK" dirty="0" smtClean="0"/>
              <a:t> </a:t>
            </a:r>
            <a:r>
              <a:rPr lang="en-US" dirty="0" smtClean="0"/>
              <a:t>a </a:t>
            </a:r>
            <a:r>
              <a:rPr lang="en-US" dirty="0" err="1" smtClean="0"/>
              <a:t>japánok</a:t>
            </a:r>
            <a:r>
              <a:rPr lang="en-US" dirty="0" smtClean="0"/>
              <a:t> </a:t>
            </a:r>
            <a:r>
              <a:rPr lang="en-US" dirty="0" err="1"/>
              <a:t>fél</a:t>
            </a:r>
            <a:r>
              <a:rPr lang="en-US" dirty="0"/>
              <a:t> </a:t>
            </a:r>
            <a:r>
              <a:rPr lang="en-US" dirty="0" err="1"/>
              <a:t>évig</a:t>
            </a:r>
            <a:r>
              <a:rPr lang="en-US" dirty="0"/>
              <a:t> </a:t>
            </a:r>
            <a:r>
              <a:rPr lang="en-US" dirty="0" err="1"/>
              <a:t>akadálytalanul</a:t>
            </a:r>
            <a:r>
              <a:rPr lang="en-US" dirty="0"/>
              <a:t> </a:t>
            </a:r>
            <a:r>
              <a:rPr lang="en-US" dirty="0" err="1"/>
              <a:t>hódították</a:t>
            </a:r>
            <a:r>
              <a:rPr lang="en-US" dirty="0"/>
              <a:t> a </a:t>
            </a:r>
            <a:r>
              <a:rPr lang="en-US" dirty="0" err="1" smtClean="0"/>
              <a:t>Csendes-óceán</a:t>
            </a:r>
            <a:r>
              <a:rPr lang="en-US" dirty="0" smtClean="0"/>
              <a:t> </a:t>
            </a:r>
            <a:r>
              <a:rPr lang="en-US" dirty="0" err="1"/>
              <a:t>térségét</a:t>
            </a:r>
            <a:r>
              <a:rPr lang="en-US" dirty="0"/>
              <a:t>, </a:t>
            </a:r>
            <a:r>
              <a:rPr lang="en-US" dirty="0" err="1"/>
              <a:t>mert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smtClean="0"/>
              <a:t>USA-</a:t>
            </a:r>
            <a:r>
              <a:rPr lang="en-US" dirty="0" err="1" smtClean="0"/>
              <a:t>nak</a:t>
            </a:r>
            <a:r>
              <a:rPr lang="en-US" dirty="0" smtClean="0"/>
              <a:t> </a:t>
            </a:r>
            <a:r>
              <a:rPr lang="en-US" dirty="0" err="1"/>
              <a:t>idő</a:t>
            </a:r>
            <a:r>
              <a:rPr lang="en-US" dirty="0"/>
              <a:t> </a:t>
            </a:r>
            <a:r>
              <a:rPr lang="en-US" dirty="0" err="1" smtClean="0"/>
              <a:t>kellett</a:t>
            </a:r>
            <a:r>
              <a:rPr lang="sk-SK" dirty="0" smtClean="0"/>
              <a:t> </a:t>
            </a:r>
            <a:r>
              <a:rPr lang="en-US" dirty="0" smtClean="0"/>
              <a:t>a </a:t>
            </a:r>
            <a:r>
              <a:rPr lang="en-US" dirty="0" err="1"/>
              <a:t>hadiflotta</a:t>
            </a:r>
            <a:r>
              <a:rPr lang="en-US" dirty="0"/>
              <a:t> </a:t>
            </a:r>
            <a:r>
              <a:rPr lang="en-US" dirty="0" err="1"/>
              <a:t>újjászervezéséhez</a:t>
            </a:r>
            <a:endParaRPr lang="en-US" dirty="0"/>
          </a:p>
          <a:p>
            <a:r>
              <a:rPr lang="en-US" dirty="0"/>
              <a:t>1942 </a:t>
            </a:r>
            <a:r>
              <a:rPr lang="en-US" dirty="0" err="1"/>
              <a:t>júniusában</a:t>
            </a:r>
            <a:r>
              <a:rPr lang="en-US" dirty="0"/>
              <a:t> a </a:t>
            </a:r>
            <a:r>
              <a:rPr lang="en-US" dirty="0" smtClean="0"/>
              <a:t>Midway-</a:t>
            </a:r>
            <a:r>
              <a:rPr lang="en-US" dirty="0" err="1" smtClean="0"/>
              <a:t>szigeteknél</a:t>
            </a:r>
            <a:r>
              <a:rPr lang="sk-SK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/>
              <a:t>USA </a:t>
            </a:r>
            <a:r>
              <a:rPr lang="en-US" dirty="0" err="1"/>
              <a:t>megsemmisíti</a:t>
            </a:r>
            <a:r>
              <a:rPr lang="en-US" dirty="0"/>
              <a:t> a </a:t>
            </a:r>
            <a:r>
              <a:rPr lang="en-US" dirty="0" err="1"/>
              <a:t>japán</a:t>
            </a:r>
            <a:r>
              <a:rPr lang="en-US" dirty="0"/>
              <a:t> </a:t>
            </a:r>
            <a:r>
              <a:rPr lang="en-US" dirty="0" err="1"/>
              <a:t>flotta</a:t>
            </a:r>
            <a:r>
              <a:rPr lang="en-US" dirty="0"/>
              <a:t> </a:t>
            </a:r>
            <a:r>
              <a:rPr lang="en-US" dirty="0" err="1"/>
              <a:t>jelentős</a:t>
            </a:r>
            <a:r>
              <a:rPr lang="en-US" dirty="0"/>
              <a:t> </a:t>
            </a:r>
            <a:r>
              <a:rPr lang="en-US" dirty="0" err="1"/>
              <a:t>részét</a:t>
            </a:r>
            <a:r>
              <a:rPr lang="en-US" dirty="0"/>
              <a:t> </a:t>
            </a:r>
          </a:p>
          <a:p>
            <a:r>
              <a:rPr lang="en-US" dirty="0" err="1"/>
              <a:t>megkezdődik</a:t>
            </a:r>
            <a:r>
              <a:rPr lang="en-US" dirty="0"/>
              <a:t> a </a:t>
            </a:r>
            <a:r>
              <a:rPr lang="en-US" dirty="0" err="1" smtClean="0"/>
              <a:t>japánok</a:t>
            </a:r>
            <a:r>
              <a:rPr lang="en-US" dirty="0" smtClean="0"/>
              <a:t> </a:t>
            </a:r>
            <a:r>
              <a:rPr lang="en-US" dirty="0" err="1"/>
              <a:t>visszaszorítása</a:t>
            </a:r>
            <a:endParaRPr lang="en-US" dirty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65202"/>
            <a:ext cx="5213131" cy="349279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427" y="3651511"/>
            <a:ext cx="3893573" cy="292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1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6017" y="214695"/>
            <a:ext cx="8871966" cy="76873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EURÓPAI HADSZÍNTÉR</a:t>
            </a:r>
            <a:r>
              <a:rPr lang="hu-HU" dirty="0"/>
              <a:t/>
            </a:r>
            <a:br>
              <a:rPr lang="hu-HU" dirty="0"/>
            </a:br>
            <a:r>
              <a:rPr lang="hu-HU" dirty="0" smtClean="0"/>
              <a:t>Az olaszországi hadjárat (szövetségesek)</a:t>
            </a:r>
            <a:br>
              <a:rPr lang="hu-HU" dirty="0" smtClean="0"/>
            </a:br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405000"/>
            <a:ext cx="3829050" cy="5453000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 </a:t>
            </a:r>
            <a:r>
              <a:rPr lang="hu-HU" b="1" i="1" dirty="0"/>
              <a:t>Husky</a:t>
            </a:r>
            <a:r>
              <a:rPr lang="hu-HU" b="1" dirty="0"/>
              <a:t> </a:t>
            </a:r>
            <a:r>
              <a:rPr lang="hu-HU" b="1" dirty="0" smtClean="0"/>
              <a:t>hadművelet – Szicília megszállása</a:t>
            </a:r>
          </a:p>
          <a:p>
            <a:r>
              <a:rPr lang="hu-HU" dirty="0"/>
              <a:t>1943. július 9–10-e éjszakáján kezdték meg és augusztus 17-én fejezték be a kitűzött elsődleges célok elérésével</a:t>
            </a:r>
            <a:r>
              <a:rPr lang="hu-HU" dirty="0" smtClean="0"/>
              <a:t>.</a:t>
            </a:r>
          </a:p>
          <a:p>
            <a:r>
              <a:rPr lang="hu-HU" b="1" dirty="0"/>
              <a:t>1943. július 25-én váltotta le III. Viktor Emánuel olasz király (</a:t>
            </a:r>
            <a:r>
              <a:rPr lang="hu-HU" b="1" dirty="0" err="1"/>
              <a:t>ur</a:t>
            </a:r>
            <a:r>
              <a:rPr lang="hu-HU" b="1" dirty="0"/>
              <a:t>. 1900-1946) </a:t>
            </a:r>
            <a:r>
              <a:rPr lang="hu-HU" b="1" dirty="0" err="1"/>
              <a:t>Benito</a:t>
            </a:r>
            <a:r>
              <a:rPr lang="hu-HU" b="1" dirty="0"/>
              <a:t> Mussolini fasiszta diktátort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0" y="1234932"/>
            <a:ext cx="5212080" cy="562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7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36017" y="214695"/>
            <a:ext cx="8871966" cy="76873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EURÓPAI HADSZÍNTÉR</a:t>
            </a:r>
            <a:r>
              <a:rPr lang="hu-HU" dirty="0"/>
              <a:t/>
            </a:r>
            <a:br>
              <a:rPr lang="hu-HU" dirty="0"/>
            </a:br>
            <a:r>
              <a:rPr lang="hu-HU" dirty="0" smtClean="0"/>
              <a:t>Az olaszországi hadjárat (szövetségesek)</a:t>
            </a:r>
            <a:br>
              <a:rPr lang="hu-HU" dirty="0" smtClean="0"/>
            </a:br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5" name="Cím 1"/>
          <p:cNvSpPr>
            <a:spLocks noGrp="1"/>
          </p:cNvSpPr>
          <p:nvPr>
            <p:ph idx="1"/>
          </p:nvPr>
        </p:nvSpPr>
        <p:spPr>
          <a:xfrm>
            <a:off x="136017" y="1185544"/>
            <a:ext cx="8379333" cy="3386455"/>
          </a:xfrm>
        </p:spPr>
        <p:txBody>
          <a:bodyPr>
            <a:normAutofit fontScale="97500" lnSpcReduction="10000"/>
          </a:bodyPr>
          <a:lstStyle/>
          <a:p>
            <a:r>
              <a:rPr lang="hu-HU" dirty="0"/>
              <a:t>A </a:t>
            </a:r>
            <a:r>
              <a:rPr lang="hu-HU" dirty="0" err="1"/>
              <a:t>Duce</a:t>
            </a:r>
            <a:r>
              <a:rPr lang="hu-HU" dirty="0"/>
              <a:t> elfogadta a </a:t>
            </a:r>
            <a:r>
              <a:rPr lang="hu-HU" dirty="0" smtClean="0"/>
              <a:t>király döntését</a:t>
            </a:r>
            <a:r>
              <a:rPr lang="hu-HU" dirty="0"/>
              <a:t>, ennek ellenére, miután távozott a királyi palotából, a </a:t>
            </a:r>
            <a:r>
              <a:rPr lang="hu-HU" dirty="0" err="1"/>
              <a:t>carabinierik</a:t>
            </a:r>
            <a:r>
              <a:rPr lang="hu-HU" dirty="0"/>
              <a:t> letartóztatták, és több helyszín után végül az Appenninekben fekvő </a:t>
            </a:r>
            <a:r>
              <a:rPr lang="hu-HU" dirty="0" err="1"/>
              <a:t>Gran</a:t>
            </a:r>
            <a:r>
              <a:rPr lang="hu-HU" dirty="0"/>
              <a:t> </a:t>
            </a:r>
            <a:r>
              <a:rPr lang="hu-HU" dirty="0" err="1"/>
              <a:t>Sassóba</a:t>
            </a:r>
            <a:r>
              <a:rPr lang="hu-HU" dirty="0"/>
              <a:t> </a:t>
            </a:r>
            <a:r>
              <a:rPr lang="hu-HU" dirty="0" smtClean="0"/>
              <a:t>szállították.</a:t>
            </a:r>
          </a:p>
          <a:p>
            <a:r>
              <a:rPr lang="hu-HU" b="1" u="sng" dirty="0"/>
              <a:t>Olaszország 1943. szeptember 3-án átállt a brit–amerikai erők oldalára</a:t>
            </a:r>
            <a:r>
              <a:rPr lang="hu-HU" dirty="0"/>
              <a:t>, ezt követően pedig a nácik – a Tengely- vagy más néven </a:t>
            </a:r>
            <a:r>
              <a:rPr lang="hu-HU" dirty="0" err="1"/>
              <a:t>Alarik-hadművelet</a:t>
            </a:r>
            <a:r>
              <a:rPr lang="hu-HU" dirty="0"/>
              <a:t> során – megszállták Közép- és Észak-Itáliát és Róma városát is.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 </a:t>
            </a:r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683" y="4160520"/>
            <a:ext cx="4816929" cy="269748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9936"/>
            <a:ext cx="4197096" cy="279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863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5823" y="22987"/>
            <a:ext cx="8912354" cy="882270"/>
          </a:xfrm>
        </p:spPr>
        <p:txBody>
          <a:bodyPr>
            <a:normAutofit/>
          </a:bodyPr>
          <a:lstStyle/>
          <a:p>
            <a:pPr algn="ctr"/>
            <a:r>
              <a:rPr lang="hu-HU" sz="3800" b="1" dirty="0" smtClean="0"/>
              <a:t>Mussolini kiszabadítása és a </a:t>
            </a:r>
            <a:r>
              <a:rPr lang="hu-HU" sz="3800" b="1" dirty="0" err="1" smtClean="0"/>
              <a:t>Salói</a:t>
            </a:r>
            <a:r>
              <a:rPr lang="hu-HU" sz="3800" b="1" dirty="0" smtClean="0"/>
              <a:t> köztársaság</a:t>
            </a:r>
            <a:endParaRPr lang="hu-HU" sz="3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5823" y="783209"/>
            <a:ext cx="5717511" cy="4351338"/>
          </a:xfrm>
        </p:spPr>
        <p:txBody>
          <a:bodyPr/>
          <a:lstStyle/>
          <a:p>
            <a:r>
              <a:rPr lang="hu-HU" dirty="0" smtClean="0"/>
              <a:t>A </a:t>
            </a:r>
            <a:r>
              <a:rPr lang="hu-HU" dirty="0" err="1" smtClean="0"/>
              <a:t>Duce</a:t>
            </a:r>
            <a:r>
              <a:rPr lang="hu-HU" dirty="0" smtClean="0"/>
              <a:t> kiszabadítása – Otto </a:t>
            </a:r>
            <a:r>
              <a:rPr lang="hu-HU" dirty="0" err="1" smtClean="0"/>
              <a:t>Skorzeny</a:t>
            </a:r>
            <a:r>
              <a:rPr lang="hu-HU" dirty="0" smtClean="0"/>
              <a:t> </a:t>
            </a:r>
          </a:p>
          <a:p>
            <a:r>
              <a:rPr lang="hu-HU" dirty="0" err="1" smtClean="0"/>
              <a:t>Benito</a:t>
            </a:r>
            <a:r>
              <a:rPr lang="hu-HU" dirty="0" smtClean="0"/>
              <a:t> </a:t>
            </a:r>
            <a:r>
              <a:rPr lang="hu-HU" dirty="0"/>
              <a:t>Mussolini 1943 novemberében a </a:t>
            </a:r>
            <a:r>
              <a:rPr lang="hu-HU" dirty="0" err="1"/>
              <a:t>Salói</a:t>
            </a:r>
            <a:r>
              <a:rPr lang="hu-HU" dirty="0"/>
              <a:t> Köztársaság – más néven Olasz Szociális Köztársaság – első embere </a:t>
            </a:r>
            <a:r>
              <a:rPr lang="hu-HU" dirty="0" smtClean="0"/>
              <a:t>lett – Náci csatlós bábállam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39" y="3771679"/>
            <a:ext cx="5289048" cy="302231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334" y="1975104"/>
            <a:ext cx="3194843" cy="481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62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87602"/>
          </a:xfrm>
        </p:spPr>
        <p:txBody>
          <a:bodyPr/>
          <a:lstStyle/>
          <a:p>
            <a:pPr algn="ctr"/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Teheráni konferencia – 1943.nov.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729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2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87602"/>
          </a:xfrm>
        </p:spPr>
        <p:txBody>
          <a:bodyPr/>
          <a:lstStyle/>
          <a:p>
            <a:pPr algn="ctr"/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Teheráni konferencia – 1943.nov.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4592" y="1042416"/>
            <a:ext cx="8869680" cy="5641848"/>
          </a:xfrm>
        </p:spPr>
        <p:txBody>
          <a:bodyPr>
            <a:normAutofit fontScale="92500" lnSpcReduction="10000"/>
          </a:bodyPr>
          <a:lstStyle/>
          <a:p>
            <a:r>
              <a:rPr lang="hu-HU" altLang="en-US" dirty="0"/>
              <a:t>1943.szept.3. </a:t>
            </a:r>
            <a:r>
              <a:rPr lang="hu-HU" altLang="en-US" dirty="0" err="1"/>
              <a:t>Olaszo</a:t>
            </a:r>
            <a:r>
              <a:rPr lang="hu-HU" altLang="en-US" dirty="0"/>
              <a:t>. </a:t>
            </a:r>
            <a:r>
              <a:rPr lang="hu-HU" altLang="en-US" dirty="0" err="1"/>
              <a:t>kapituál</a:t>
            </a:r>
            <a:r>
              <a:rPr lang="hu-HU" altLang="en-US" dirty="0"/>
              <a:t> (Mussolini </a:t>
            </a:r>
            <a:r>
              <a:rPr lang="hu-HU" altLang="en-US" dirty="0" smtClean="0"/>
              <a:t>fogságban)</a:t>
            </a:r>
            <a:endParaRPr lang="hu-HU" altLang="en-US" dirty="0"/>
          </a:p>
          <a:p>
            <a:r>
              <a:rPr lang="hu-HU" altLang="en-US" dirty="0"/>
              <a:t>A három szövetséges nagyhatalom vezetői </a:t>
            </a:r>
          </a:p>
          <a:p>
            <a:pPr>
              <a:buNone/>
            </a:pPr>
            <a:r>
              <a:rPr lang="hu-HU" altLang="en-US" dirty="0"/>
              <a:t>	</a:t>
            </a:r>
            <a:r>
              <a:rPr lang="hu-HU" altLang="en-US" b="1" dirty="0" smtClean="0"/>
              <a:t>(</a:t>
            </a:r>
            <a:r>
              <a:rPr lang="hu-HU" altLang="en-US" b="1" dirty="0" err="1" smtClean="0"/>
              <a:t>Josif</a:t>
            </a:r>
            <a:r>
              <a:rPr lang="hu-HU" altLang="en-US" b="1" dirty="0" smtClean="0"/>
              <a:t> Sztálin</a:t>
            </a:r>
            <a:r>
              <a:rPr lang="hu-HU" altLang="en-US" b="1" dirty="0"/>
              <a:t>, </a:t>
            </a:r>
            <a:r>
              <a:rPr lang="hu-HU" altLang="en-US" b="1" dirty="0" smtClean="0"/>
              <a:t>Winston Churchill</a:t>
            </a:r>
            <a:r>
              <a:rPr lang="hu-HU" altLang="en-US" b="1" dirty="0"/>
              <a:t>, </a:t>
            </a:r>
            <a:r>
              <a:rPr lang="hu-HU" altLang="en-US" b="1" dirty="0" smtClean="0"/>
              <a:t>Franklin </a:t>
            </a:r>
            <a:r>
              <a:rPr lang="hu-HU" altLang="en-US" b="1" dirty="0" err="1" smtClean="0"/>
              <a:t>Delanoo</a:t>
            </a:r>
            <a:r>
              <a:rPr lang="hu-HU" altLang="en-US" b="1" dirty="0" smtClean="0"/>
              <a:t> Roosevelt</a:t>
            </a:r>
            <a:r>
              <a:rPr lang="hu-HU" altLang="en-US" b="1" dirty="0"/>
              <a:t>)</a:t>
            </a:r>
            <a:r>
              <a:rPr lang="hu-HU" altLang="en-US" dirty="0"/>
              <a:t> találkozott </a:t>
            </a:r>
            <a:r>
              <a:rPr lang="hu-HU" altLang="en-US" b="1" dirty="0"/>
              <a:t>Teheránban</a:t>
            </a:r>
          </a:p>
          <a:p>
            <a:r>
              <a:rPr lang="hu-HU" altLang="en-US" dirty="0"/>
              <a:t>1943 novemberében, és megállapodtak abban, hogy </a:t>
            </a:r>
            <a:r>
              <a:rPr lang="hu-HU" altLang="en-US" b="1" dirty="0"/>
              <a:t>újabb frontot nyitnak a németek ellen </a:t>
            </a:r>
            <a:r>
              <a:rPr lang="hu-HU" altLang="en-US" b="1" dirty="0" err="1" smtClean="0"/>
              <a:t>Normandiában</a:t>
            </a:r>
            <a:r>
              <a:rPr lang="hu-HU" altLang="en-US" b="1" dirty="0" smtClean="0"/>
              <a:t> (az OVERLORD hadművelet)</a:t>
            </a:r>
          </a:p>
          <a:p>
            <a:pPr marL="0" indent="0">
              <a:buNone/>
            </a:pPr>
            <a:r>
              <a:rPr lang="hu-HU" altLang="en-US" b="1" dirty="0" smtClean="0"/>
              <a:t> </a:t>
            </a:r>
            <a:r>
              <a:rPr lang="hu-HU" altLang="en-US" sz="2400" dirty="0"/>
              <a:t>(Churchill a Balkánon akarta volna, de Sztálin leszavazta)</a:t>
            </a:r>
          </a:p>
          <a:p>
            <a:pPr>
              <a:buNone/>
            </a:pPr>
            <a:endParaRPr lang="hu-HU" altLang="en-US" sz="2400" u="sng" dirty="0"/>
          </a:p>
          <a:p>
            <a:pPr>
              <a:buNone/>
            </a:pPr>
            <a:r>
              <a:rPr lang="hu-HU" altLang="en-US" sz="2400" u="sng" dirty="0"/>
              <a:t>Megállapodások</a:t>
            </a:r>
            <a:r>
              <a:rPr lang="hu-HU" altLang="en-US" sz="2400" dirty="0"/>
              <a:t>:</a:t>
            </a:r>
          </a:p>
          <a:p>
            <a:pPr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»</a:t>
            </a:r>
            <a:r>
              <a:rPr lang="hu-HU" altLang="en-US" sz="2400" dirty="0">
                <a:cs typeface="Arial" panose="020B0604020202020204" pitchFamily="34" charset="0"/>
              </a:rPr>
              <a:t> a háborút a németek kapitulációjáig folytatják</a:t>
            </a:r>
          </a:p>
          <a:p>
            <a:pPr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»</a:t>
            </a:r>
            <a:r>
              <a:rPr lang="hu-HU" altLang="en-US" sz="2400" dirty="0">
                <a:cs typeface="Arial" panose="020B0604020202020204" pitchFamily="34" charset="0"/>
              </a:rPr>
              <a:t> a második front Franciaországban lesz</a:t>
            </a:r>
          </a:p>
          <a:p>
            <a:pPr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»</a:t>
            </a:r>
            <a:r>
              <a:rPr lang="hu-HU" altLang="en-US" sz="2400" dirty="0">
                <a:cs typeface="Arial" panose="020B0604020202020204" pitchFamily="34" charset="0"/>
              </a:rPr>
              <a:t> a háború után Németországot részekre bontják</a:t>
            </a:r>
          </a:p>
          <a:p>
            <a:pPr>
              <a:buNone/>
            </a:pPr>
            <a:r>
              <a:rPr lang="en-US" altLang="en-US" sz="2400" dirty="0">
                <a:cs typeface="Arial" panose="020B0604020202020204" pitchFamily="34" charset="0"/>
              </a:rPr>
              <a:t>»</a:t>
            </a:r>
            <a:r>
              <a:rPr lang="hu-HU" altLang="en-US" sz="2400" dirty="0">
                <a:cs typeface="Arial" panose="020B0604020202020204" pitchFamily="34" charset="0"/>
              </a:rPr>
              <a:t> SZU csatlakozik a Japán elleni háborúhoz</a:t>
            </a:r>
            <a:endParaRPr lang="en-US" altLang="en-US" sz="2400" dirty="0">
              <a:cs typeface="Arial" panose="020B0604020202020204" pitchFamily="34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70592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54074"/>
          </a:xfrm>
        </p:spPr>
        <p:txBody>
          <a:bodyPr/>
          <a:lstStyle/>
          <a:p>
            <a:pPr algn="ctr"/>
            <a:r>
              <a:rPr lang="sk-SK" dirty="0" smtClean="0"/>
              <a:t>A keleti front, 1943 nyara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41738" y="727949"/>
            <a:ext cx="8671034" cy="3865071"/>
          </a:xfrm>
        </p:spPr>
        <p:txBody>
          <a:bodyPr>
            <a:normAutofit fontScale="92500"/>
          </a:bodyPr>
          <a:lstStyle/>
          <a:p>
            <a:r>
              <a:rPr lang="sk-SK" dirty="0" smtClean="0"/>
              <a:t>A </a:t>
            </a:r>
            <a:r>
              <a:rPr lang="sk-SK" b="1" dirty="0" smtClean="0"/>
              <a:t>„kurszk-i“ tankcsata</a:t>
            </a:r>
            <a:r>
              <a:rPr lang="sk-SK" dirty="0" smtClean="0"/>
              <a:t>, először német offenzíva – „Zitadelle“ hadművelet (a kurszk-i kiszögellés megszüntetése)</a:t>
            </a:r>
          </a:p>
          <a:p>
            <a:r>
              <a:rPr lang="sk-SK" b="1" dirty="0" smtClean="0"/>
              <a:t>Masszív szovjet ellentámadás</a:t>
            </a:r>
          </a:p>
          <a:p>
            <a:r>
              <a:rPr lang="sk-SK" dirty="0" smtClean="0"/>
              <a:t>Német részről 2500, szovjet részről</a:t>
            </a:r>
            <a:r>
              <a:rPr lang="en-US" dirty="0" smtClean="0"/>
              <a:t> </a:t>
            </a:r>
            <a:r>
              <a:rPr lang="hu-HU" dirty="0" smtClean="0"/>
              <a:t>8200</a:t>
            </a:r>
            <a:r>
              <a:rPr lang="en-US" b="1" dirty="0" smtClean="0"/>
              <a:t> </a:t>
            </a:r>
            <a:r>
              <a:rPr lang="en-US" b="1" dirty="0" err="1"/>
              <a:t>darab</a:t>
            </a:r>
            <a:r>
              <a:rPr lang="en-US" b="1" dirty="0"/>
              <a:t> </a:t>
            </a:r>
            <a:r>
              <a:rPr lang="en-US" b="1" dirty="0" err="1"/>
              <a:t>harckocsi</a:t>
            </a:r>
            <a:r>
              <a:rPr lang="en-US" b="1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önjáró</a:t>
            </a:r>
            <a:r>
              <a:rPr lang="en-US" dirty="0"/>
              <a:t> </a:t>
            </a:r>
            <a:r>
              <a:rPr lang="en-US" dirty="0" err="1"/>
              <a:t>löveg</a:t>
            </a:r>
            <a:r>
              <a:rPr lang="en-US" dirty="0"/>
              <a:t> </a:t>
            </a:r>
            <a:r>
              <a:rPr lang="en-US" dirty="0" err="1"/>
              <a:t>vett</a:t>
            </a:r>
            <a:r>
              <a:rPr lang="en-US" dirty="0"/>
              <a:t> </a:t>
            </a:r>
            <a:r>
              <a:rPr lang="en-US" dirty="0" err="1"/>
              <a:t>részt</a:t>
            </a:r>
            <a:r>
              <a:rPr lang="en-US" dirty="0"/>
              <a:t> </a:t>
            </a:r>
            <a:r>
              <a:rPr lang="en-US" dirty="0" smtClean="0"/>
              <a:t>benne</a:t>
            </a:r>
            <a:endParaRPr lang="sk-SK" dirty="0" smtClean="0"/>
          </a:p>
          <a:p>
            <a:r>
              <a:rPr lang="sk-SK" dirty="0" smtClean="0"/>
              <a:t>A szovjetek veszteségei akár </a:t>
            </a:r>
            <a:r>
              <a:rPr lang="sk-SK" b="1" dirty="0" smtClean="0"/>
              <a:t>nyolcszorosát</a:t>
            </a:r>
            <a:r>
              <a:rPr lang="sk-SK" dirty="0" smtClean="0"/>
              <a:t> is elérték a német veszteségeknek</a:t>
            </a:r>
          </a:p>
          <a:p>
            <a:r>
              <a:rPr lang="sk-SK" b="1" dirty="0" smtClean="0"/>
              <a:t>Hitler nem éri el céljait</a:t>
            </a:r>
            <a:r>
              <a:rPr lang="sk-SK" dirty="0" smtClean="0"/>
              <a:t>, a szovjetek tovább tolják a frontot nyugat felé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820" y="4264139"/>
            <a:ext cx="5340304" cy="259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4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9160" y="21021"/>
            <a:ext cx="7886700" cy="812033"/>
          </a:xfrm>
        </p:spPr>
        <p:txBody>
          <a:bodyPr/>
          <a:lstStyle/>
          <a:p>
            <a:pPr algn="ctr"/>
            <a:r>
              <a:rPr lang="sk-SK" dirty="0" smtClean="0"/>
              <a:t>1943 - Kursk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330" y="2990193"/>
            <a:ext cx="5917670" cy="386780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2" y="1166649"/>
            <a:ext cx="5289625" cy="297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00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FACEBOOK_2019-08-24\tank-losses-kursk-e15307859398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52"/>
            <a:ext cx="9144000" cy="683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7063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5196" y="-71035"/>
            <a:ext cx="7886700" cy="822543"/>
          </a:xfrm>
        </p:spPr>
        <p:txBody>
          <a:bodyPr/>
          <a:lstStyle/>
          <a:p>
            <a:pPr algn="ctr"/>
            <a:r>
              <a:rPr lang="hu-HU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SZU </a:t>
            </a:r>
            <a:r>
              <a:rPr lang="hu-HU" b="1" u="sng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előrenyomulása</a:t>
            </a:r>
            <a:endParaRPr lang="en-US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9851" y="666665"/>
            <a:ext cx="8557391" cy="4351338"/>
          </a:xfrm>
        </p:spPr>
        <p:txBody>
          <a:bodyPr/>
          <a:lstStyle/>
          <a:p>
            <a:r>
              <a:rPr lang="hu-HU" altLang="en-US" b="1" dirty="0" smtClean="0"/>
              <a:t>1944 jan</a:t>
            </a:r>
            <a:r>
              <a:rPr lang="hu-HU" altLang="en-US" b="1" dirty="0"/>
              <a:t>. Leningrád felszabadul</a:t>
            </a:r>
            <a:r>
              <a:rPr lang="hu-HU" altLang="en-US" dirty="0"/>
              <a:t> </a:t>
            </a:r>
            <a:r>
              <a:rPr lang="hu-HU" altLang="en-US" dirty="0">
                <a:cs typeface="Arial" panose="020B0604020202020204" pitchFamily="34" charset="0"/>
              </a:rPr>
              <a:t>→ 4 frontos szovjet </a:t>
            </a:r>
            <a:r>
              <a:rPr lang="hu-HU" altLang="en-US" dirty="0" err="1">
                <a:cs typeface="Arial" panose="020B0604020202020204" pitchFamily="34" charset="0"/>
              </a:rPr>
              <a:t>előrenyomulás</a:t>
            </a:r>
            <a:r>
              <a:rPr lang="hu-HU" altLang="en-US" dirty="0">
                <a:cs typeface="Arial" panose="020B0604020202020204" pitchFamily="34" charset="0"/>
              </a:rPr>
              <a:t> → </a:t>
            </a:r>
          </a:p>
          <a:p>
            <a:r>
              <a:rPr lang="hu-HU" altLang="en-US" dirty="0">
                <a:cs typeface="Arial" panose="020B0604020202020204" pitchFamily="34" charset="0"/>
              </a:rPr>
              <a:t>a </a:t>
            </a:r>
            <a:r>
              <a:rPr lang="hu-HU" altLang="en-US" b="1" dirty="0">
                <a:cs typeface="Arial" panose="020B0604020202020204" pitchFamily="34" charset="0"/>
              </a:rPr>
              <a:t>románok átállnak a SZU oldalára</a:t>
            </a:r>
          </a:p>
          <a:p>
            <a:r>
              <a:rPr lang="hu-HU" altLang="en-US" dirty="0">
                <a:cs typeface="Arial" panose="020B0604020202020204" pitchFamily="34" charset="0"/>
              </a:rPr>
              <a:t>Finnország </a:t>
            </a:r>
            <a:r>
              <a:rPr lang="hu-HU" altLang="en-US" dirty="0" smtClean="0">
                <a:cs typeface="Arial" panose="020B0604020202020204" pitchFamily="34" charset="0"/>
              </a:rPr>
              <a:t>fegyverszünetet kér a SZU-tól</a:t>
            </a:r>
            <a:endParaRPr lang="hu-HU" altLang="en-US" dirty="0">
              <a:cs typeface="Arial" panose="020B0604020202020204" pitchFamily="34" charset="0"/>
            </a:endParaRPr>
          </a:p>
          <a:p>
            <a:r>
              <a:rPr lang="hu-HU" altLang="en-US" b="1" dirty="0">
                <a:cs typeface="Arial" panose="020B0604020202020204" pitchFamily="34" charset="0"/>
              </a:rPr>
              <a:t>Jugoszlávia</a:t>
            </a:r>
            <a:r>
              <a:rPr lang="hu-HU" altLang="en-US" dirty="0">
                <a:cs typeface="Arial" panose="020B0604020202020204" pitchFamily="34" charset="0"/>
              </a:rPr>
              <a:t> (Josip </a:t>
            </a:r>
            <a:r>
              <a:rPr lang="hu-HU" altLang="en-US" dirty="0" err="1">
                <a:cs typeface="Arial" panose="020B0604020202020204" pitchFamily="34" charset="0"/>
              </a:rPr>
              <a:t>Broz</a:t>
            </a:r>
            <a:r>
              <a:rPr lang="hu-HU" altLang="en-US" dirty="0">
                <a:cs typeface="Arial" panose="020B0604020202020204" pitchFamily="34" charset="0"/>
              </a:rPr>
              <a:t> Tito partizánjai, gerilla harcmodor) harca a </a:t>
            </a:r>
            <a:r>
              <a:rPr lang="hu-HU" altLang="en-US" b="1" dirty="0" smtClean="0">
                <a:cs typeface="Arial" panose="020B0604020202020204" pitchFamily="34" charset="0"/>
              </a:rPr>
              <a:t>németek + horvát usztasák (Ante </a:t>
            </a:r>
            <a:r>
              <a:rPr lang="hu-HU" altLang="en-US" b="1" dirty="0" err="1" smtClean="0">
                <a:cs typeface="Arial" panose="020B0604020202020204" pitchFamily="34" charset="0"/>
              </a:rPr>
              <a:t>Pavelic</a:t>
            </a:r>
            <a:r>
              <a:rPr lang="hu-HU" altLang="en-US" b="1" dirty="0" smtClean="0">
                <a:cs typeface="Arial" panose="020B0604020202020204" pitchFamily="34" charset="0"/>
              </a:rPr>
              <a:t>)</a:t>
            </a:r>
            <a:r>
              <a:rPr lang="hu-HU" altLang="en-US" dirty="0" smtClean="0">
                <a:cs typeface="Arial" panose="020B0604020202020204" pitchFamily="34" charset="0"/>
              </a:rPr>
              <a:t> ellen</a:t>
            </a:r>
            <a:endParaRPr lang="hu-HU" altLang="en-US" dirty="0">
              <a:cs typeface="Arial" panose="020B0604020202020204" pitchFamily="34" charset="0"/>
            </a:endParaRPr>
          </a:p>
          <a:p>
            <a:r>
              <a:rPr lang="hu-HU" altLang="en-US" b="1" dirty="0" smtClean="0">
                <a:cs typeface="Arial" panose="020B0604020202020204" pitchFamily="34" charset="0"/>
              </a:rPr>
              <a:t>1944 ősze </a:t>
            </a:r>
            <a:r>
              <a:rPr lang="hu-HU" altLang="en-US" dirty="0" smtClean="0">
                <a:cs typeface="Arial" panose="020B0604020202020204" pitchFamily="34" charset="0"/>
              </a:rPr>
              <a:t>- </a:t>
            </a:r>
            <a:r>
              <a:rPr lang="hu-HU" altLang="en-US" dirty="0">
                <a:cs typeface="Arial" panose="020B0604020202020204" pitchFamily="34" charset="0"/>
              </a:rPr>
              <a:t>a keleti front hadszíntere Közép-</a:t>
            </a:r>
            <a:r>
              <a:rPr lang="hu-HU" altLang="en-US" dirty="0" err="1">
                <a:cs typeface="Arial" panose="020B0604020202020204" pitchFamily="34" charset="0"/>
              </a:rPr>
              <a:t>Eu</a:t>
            </a:r>
            <a:r>
              <a:rPr lang="hu-HU" altLang="en-US" dirty="0">
                <a:cs typeface="Arial" panose="020B0604020202020204" pitchFamily="34" charset="0"/>
              </a:rPr>
              <a:t>. lett</a:t>
            </a:r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021" y="4392012"/>
            <a:ext cx="4383979" cy="246598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92012"/>
            <a:ext cx="4697119" cy="246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4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12033"/>
          </a:xfrm>
        </p:spPr>
        <p:txBody>
          <a:bodyPr/>
          <a:lstStyle/>
          <a:p>
            <a:pPr algn="ctr"/>
            <a:r>
              <a:rPr lang="sk-SK" dirty="0" smtClean="0"/>
              <a:t>Nyugati frontvonal 1944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8370" y="906923"/>
            <a:ext cx="8744197" cy="4351338"/>
          </a:xfrm>
        </p:spPr>
        <p:txBody>
          <a:bodyPr>
            <a:normAutofit/>
          </a:bodyPr>
          <a:lstStyle/>
          <a:p>
            <a:r>
              <a:rPr lang="hu-HU" altLang="en-US" sz="3000" b="1" dirty="0" smtClean="0">
                <a:cs typeface="Arial" panose="020B0604020202020204" pitchFamily="34" charset="0"/>
              </a:rPr>
              <a:t>1944 június 6</a:t>
            </a:r>
            <a:r>
              <a:rPr lang="hu-HU" altLang="en-US" sz="3000" b="1" dirty="0">
                <a:cs typeface="Arial" panose="020B0604020202020204" pitchFamily="34" charset="0"/>
              </a:rPr>
              <a:t>. </a:t>
            </a:r>
            <a:r>
              <a:rPr lang="hu-HU" altLang="en-US" sz="3000" b="1" dirty="0" smtClean="0">
                <a:cs typeface="Arial" panose="020B0604020202020204" pitchFamily="34" charset="0"/>
              </a:rPr>
              <a:t>- D-</a:t>
            </a:r>
            <a:r>
              <a:rPr lang="hu-HU" altLang="en-US" sz="3000" b="1" dirty="0" err="1" smtClean="0">
                <a:cs typeface="Arial" panose="020B0604020202020204" pitchFamily="34" charset="0"/>
              </a:rPr>
              <a:t>day</a:t>
            </a:r>
            <a:r>
              <a:rPr lang="hu-HU" altLang="en-US" sz="3000" b="1" dirty="0" smtClean="0">
                <a:cs typeface="Arial" panose="020B0604020202020204" pitchFamily="34" charset="0"/>
              </a:rPr>
              <a:t> </a:t>
            </a:r>
            <a:r>
              <a:rPr lang="hu-HU" altLang="en-US" sz="3000" dirty="0">
                <a:cs typeface="Arial" panose="020B0604020202020204" pitchFamily="34" charset="0"/>
              </a:rPr>
              <a:t>– </a:t>
            </a:r>
            <a:r>
              <a:rPr lang="hu-HU" altLang="en-US" sz="3000" dirty="0" smtClean="0">
                <a:cs typeface="Arial" panose="020B0604020202020204" pitchFamily="34" charset="0"/>
              </a:rPr>
              <a:t>Az USA csapatai - Normandiai </a:t>
            </a:r>
            <a:r>
              <a:rPr lang="hu-HU" altLang="en-US" sz="3000" dirty="0">
                <a:cs typeface="Arial" panose="020B0604020202020204" pitchFamily="34" charset="0"/>
              </a:rPr>
              <a:t>partraszállás</a:t>
            </a:r>
          </a:p>
          <a:p>
            <a:r>
              <a:rPr lang="hu-HU" altLang="en-US" sz="3000" dirty="0" smtClean="0">
                <a:cs typeface="Arial" panose="020B0604020202020204" pitchFamily="34" charset="0"/>
              </a:rPr>
              <a:t>1944 július - </a:t>
            </a:r>
            <a:r>
              <a:rPr lang="hu-HU" altLang="en-US" sz="3000" b="1" dirty="0">
                <a:cs typeface="Arial" panose="020B0604020202020204" pitchFamily="34" charset="0"/>
              </a:rPr>
              <a:t>Valkűr hadművelet</a:t>
            </a:r>
            <a:r>
              <a:rPr lang="hu-HU" altLang="en-US" sz="3000" dirty="0">
                <a:cs typeface="Arial" panose="020B0604020202020204" pitchFamily="34" charset="0"/>
              </a:rPr>
              <a:t>- merénylet Hitler ellen</a:t>
            </a:r>
          </a:p>
          <a:p>
            <a:r>
              <a:rPr lang="hu-HU" altLang="en-US" sz="3000" dirty="0" smtClean="0">
                <a:cs typeface="Arial" panose="020B0604020202020204" pitchFamily="34" charset="0"/>
              </a:rPr>
              <a:t>1944 aug</a:t>
            </a:r>
            <a:r>
              <a:rPr lang="hu-HU" altLang="en-US" sz="3000" dirty="0">
                <a:cs typeface="Arial" panose="020B0604020202020204" pitchFamily="34" charset="0"/>
              </a:rPr>
              <a:t>. </a:t>
            </a:r>
            <a:r>
              <a:rPr lang="hu-HU" altLang="en-US" sz="3000" dirty="0" smtClean="0">
                <a:cs typeface="Arial" panose="020B0604020202020204" pitchFamily="34" charset="0"/>
              </a:rPr>
              <a:t>- Párizs</a:t>
            </a:r>
            <a:r>
              <a:rPr lang="hu-HU" altLang="en-US" sz="3000" dirty="0">
                <a:cs typeface="Arial" panose="020B0604020202020204" pitchFamily="34" charset="0"/>
              </a:rPr>
              <a:t>; </a:t>
            </a:r>
            <a:r>
              <a:rPr lang="hu-HU" altLang="en-US" sz="3000" dirty="0" smtClean="0">
                <a:cs typeface="Arial" panose="020B0604020202020204" pitchFamily="34" charset="0"/>
              </a:rPr>
              <a:t>1944 nov</a:t>
            </a:r>
            <a:r>
              <a:rPr lang="hu-HU" altLang="en-US" sz="3000" dirty="0">
                <a:cs typeface="Arial" panose="020B0604020202020204" pitchFamily="34" charset="0"/>
              </a:rPr>
              <a:t>. Antwerpen felszabadul</a:t>
            </a:r>
          </a:p>
          <a:p>
            <a:r>
              <a:rPr lang="hu-HU" altLang="en-US" sz="3000" dirty="0">
                <a:cs typeface="Arial" panose="020B0604020202020204" pitchFamily="34" charset="0"/>
              </a:rPr>
              <a:t>1944 – német városok folyamatos bombázása</a:t>
            </a:r>
          </a:p>
          <a:p>
            <a:endParaRPr lang="en-US" sz="3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0102"/>
            <a:ext cx="4540469" cy="255174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185" y="4070102"/>
            <a:ext cx="4437815" cy="255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0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6098" y="2645871"/>
            <a:ext cx="7886700" cy="1325563"/>
          </a:xfrm>
        </p:spPr>
        <p:txBody>
          <a:bodyPr/>
          <a:lstStyle/>
          <a:p>
            <a:pPr algn="ctr"/>
            <a:r>
              <a:rPr lang="sk-SK" dirty="0" smtClean="0"/>
              <a:t>Köszönöm a figyelmet!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7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910</TotalTime>
  <Words>689</Words>
  <Application>Microsoft Office PowerPoint</Application>
  <PresentationFormat>Diavetítés a képernyőre (4:3 oldalarány)</PresentationFormat>
  <Paragraphs>74</Paragraphs>
  <Slides>22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3" baseType="lpstr">
      <vt:lpstr>Office-téma</vt:lpstr>
      <vt:lpstr>A II. világháború</vt:lpstr>
      <vt:lpstr>Az afrikai harctér</vt:lpstr>
      <vt:lpstr>Az olasz offenzíva 1940-41</vt:lpstr>
      <vt:lpstr>Az „Afrika” hadtest (Afrika-korps)</vt:lpstr>
      <vt:lpstr>Rommel 2 előretörése 1941 április – 1942 július</vt:lpstr>
      <vt:lpstr>Magyar afrikakutató a német hírszerzés szolgálatában</vt:lpstr>
      <vt:lpstr>Magyar afrikakutató a német hírszerzés szolgálatában</vt:lpstr>
      <vt:lpstr>El-Alamein 1942. október</vt:lpstr>
      <vt:lpstr>A „fáklya” (torch) hadművelet 1942. nov. 8 – 1943. május</vt:lpstr>
      <vt:lpstr>Japán és az USA belép a II. VH-ba</vt:lpstr>
      <vt:lpstr>A csendesóceáni hadszíntér</vt:lpstr>
      <vt:lpstr> EURÓPAI HADSZÍNTÉR Az olaszországi hadjárat (szövetségesek)  </vt:lpstr>
      <vt:lpstr> EURÓPAI HADSZÍNTÉR Az olaszországi hadjárat (szövetségesek)  </vt:lpstr>
      <vt:lpstr>Mussolini kiszabadítása és a Salói köztársaság</vt:lpstr>
      <vt:lpstr>Teheráni konferencia – 1943.nov.</vt:lpstr>
      <vt:lpstr>Teheráni konferencia – 1943.nov.</vt:lpstr>
      <vt:lpstr>A keleti front, 1943 nyara</vt:lpstr>
      <vt:lpstr>1943 - Kursk</vt:lpstr>
      <vt:lpstr>PowerPoint bemutató</vt:lpstr>
      <vt:lpstr>A SZU előrenyomulása</vt:lpstr>
      <vt:lpstr>Nyugati frontvonal 1944</vt:lpstr>
      <vt:lpstr>Köszönöm a figyelmet!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II. világháború</dc:title>
  <dc:creator>OS</dc:creator>
  <cp:lastModifiedBy>OS</cp:lastModifiedBy>
  <cp:revision>100</cp:revision>
  <dcterms:created xsi:type="dcterms:W3CDTF">2017-06-11T19:25:14Z</dcterms:created>
  <dcterms:modified xsi:type="dcterms:W3CDTF">2022-04-09T04:57:07Z</dcterms:modified>
</cp:coreProperties>
</file>