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70" r:id="rId13"/>
    <p:sldId id="267" r:id="rId14"/>
    <p:sldId id="268" r:id="rId15"/>
    <p:sldId id="271" r:id="rId16"/>
    <p:sldId id="272" r:id="rId17"/>
    <p:sldId id="273" r:id="rId18"/>
    <p:sldId id="276" r:id="rId19"/>
    <p:sldId id="274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5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8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37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37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0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32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3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6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8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1243D-B945-40E3-AE5D-85260B55B6C1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1A5CE-E347-4E5C-9CAD-06C315096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0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008" y="0"/>
            <a:ext cx="3116992" cy="370837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112" y="283779"/>
            <a:ext cx="6392260" cy="6463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Istenem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újkor</a:t>
            </a:r>
            <a:r>
              <a:rPr lang="en-US" dirty="0"/>
              <a:t> </a:t>
            </a:r>
            <a:r>
              <a:rPr lang="en-US" dirty="0" err="1"/>
              <a:t>ifjúsága</a:t>
            </a:r>
            <a:r>
              <a:rPr lang="en-US" dirty="0"/>
              <a:t> </a:t>
            </a:r>
            <a:r>
              <a:rPr lang="en-US" dirty="0" err="1"/>
              <a:t>egész</a:t>
            </a:r>
            <a:r>
              <a:rPr lang="en-US" dirty="0"/>
              <a:t> ember </a:t>
            </a:r>
            <a:r>
              <a:rPr lang="en-US" dirty="0" err="1"/>
              <a:t>lesz</a:t>
            </a:r>
            <a:r>
              <a:rPr lang="en-US" dirty="0"/>
              <a:t>-e? </a:t>
            </a:r>
            <a:r>
              <a:rPr lang="en-US" dirty="0" err="1"/>
              <a:t>Árpádok</a:t>
            </a:r>
            <a:r>
              <a:rPr lang="en-US" dirty="0"/>
              <a:t> </a:t>
            </a:r>
            <a:r>
              <a:rPr lang="en-US" dirty="0" err="1"/>
              <a:t>dicső</a:t>
            </a:r>
            <a:r>
              <a:rPr lang="en-US" dirty="0"/>
              <a:t> </a:t>
            </a:r>
            <a:r>
              <a:rPr lang="en-US" dirty="0" err="1"/>
              <a:t>szentjei</a:t>
            </a:r>
            <a:r>
              <a:rPr lang="en-US" dirty="0"/>
              <a:t> </a:t>
            </a:r>
            <a:r>
              <a:rPr lang="en-US" dirty="0" err="1"/>
              <a:t>virrasszatok</a:t>
            </a:r>
            <a:r>
              <a:rPr lang="en-US" dirty="0"/>
              <a:t> a </a:t>
            </a:r>
            <a:r>
              <a:rPr lang="en-US" dirty="0" err="1"/>
              <a:t>magyar</a:t>
            </a:r>
            <a:r>
              <a:rPr lang="en-US" dirty="0"/>
              <a:t> </a:t>
            </a:r>
            <a:r>
              <a:rPr lang="en-US" dirty="0" err="1"/>
              <a:t>ifjúság</a:t>
            </a:r>
            <a:r>
              <a:rPr lang="en-US" dirty="0"/>
              <a:t> </a:t>
            </a:r>
            <a:r>
              <a:rPr lang="en-US" dirty="0" err="1"/>
              <a:t>felett</a:t>
            </a:r>
            <a:r>
              <a:rPr lang="en-US" dirty="0"/>
              <a:t>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Krisztusé</a:t>
            </a:r>
            <a:r>
              <a:rPr lang="en-US" dirty="0"/>
              <a:t> </a:t>
            </a:r>
            <a:r>
              <a:rPr lang="en-US" dirty="0" err="1"/>
              <a:t>legyen</a:t>
            </a:r>
            <a:r>
              <a:rPr lang="en-US" dirty="0"/>
              <a:t> a </a:t>
            </a:r>
            <a:r>
              <a:rPr lang="en-US" dirty="0" err="1"/>
              <a:t>szívük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a </a:t>
            </a:r>
            <a:r>
              <a:rPr lang="en-US" dirty="0" err="1"/>
              <a:t>hazáé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életük</a:t>
            </a:r>
            <a:r>
              <a:rPr lang="en-US" dirty="0"/>
              <a:t>.</a:t>
            </a:r>
            <a:endParaRPr lang="sk-SK" dirty="0"/>
          </a:p>
          <a:p>
            <a:pPr marL="0" indent="0">
              <a:buNone/>
            </a:pPr>
            <a:r>
              <a:rPr lang="sk-SK" dirty="0"/>
              <a:t>				- Kiss Ernő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en-US" dirty="0"/>
              <a:t>Ki </a:t>
            </a:r>
            <a:r>
              <a:rPr lang="en-US" dirty="0" err="1"/>
              <a:t>tehet</a:t>
            </a:r>
            <a:r>
              <a:rPr lang="en-US" dirty="0"/>
              <a:t> </a:t>
            </a:r>
            <a:r>
              <a:rPr lang="en-US" dirty="0" err="1"/>
              <a:t>arról</a:t>
            </a:r>
            <a:r>
              <a:rPr lang="en-US" dirty="0"/>
              <a:t>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ilyen</a:t>
            </a:r>
            <a:r>
              <a:rPr lang="en-US" dirty="0"/>
              <a:t> a </a:t>
            </a:r>
            <a:r>
              <a:rPr lang="en-US" dirty="0" err="1"/>
              <a:t>magyar</a:t>
            </a:r>
            <a:r>
              <a:rPr lang="en-US" dirty="0"/>
              <a:t> </a:t>
            </a:r>
            <a:r>
              <a:rPr lang="en-US" dirty="0" err="1"/>
              <a:t>sorsa</a:t>
            </a:r>
            <a:r>
              <a:rPr lang="en-US" dirty="0"/>
              <a:t>? </a:t>
            </a:r>
            <a:r>
              <a:rPr lang="en-US" dirty="0" err="1"/>
              <a:t>Krisztus</a:t>
            </a:r>
            <a:r>
              <a:rPr lang="en-US" dirty="0"/>
              <a:t> </a:t>
            </a:r>
            <a:r>
              <a:rPr lang="en-US" dirty="0" err="1"/>
              <a:t>keresztje</a:t>
            </a:r>
            <a:r>
              <a:rPr lang="en-US" dirty="0"/>
              <a:t> </a:t>
            </a:r>
            <a:r>
              <a:rPr lang="en-US" dirty="0" err="1"/>
              <a:t>tövében</a:t>
            </a:r>
            <a:r>
              <a:rPr lang="en-US" dirty="0"/>
              <a:t> </a:t>
            </a:r>
            <a:r>
              <a:rPr lang="en-US" dirty="0" err="1"/>
              <a:t>érett</a:t>
            </a:r>
            <a:r>
              <a:rPr lang="en-US" dirty="0"/>
              <a:t> </a:t>
            </a:r>
            <a:r>
              <a:rPr lang="en-US" dirty="0" err="1"/>
              <a:t>apostollá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apostolok</a:t>
            </a:r>
            <a:r>
              <a:rPr lang="en-US" dirty="0"/>
              <a:t> </a:t>
            </a:r>
            <a:r>
              <a:rPr lang="en-US" dirty="0" err="1"/>
              <a:t>lelke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bitófák</a:t>
            </a:r>
            <a:r>
              <a:rPr lang="en-US" dirty="0"/>
              <a:t> </a:t>
            </a:r>
            <a:r>
              <a:rPr lang="en-US" dirty="0" err="1"/>
              <a:t>tövében</a:t>
            </a:r>
            <a:r>
              <a:rPr lang="en-US" dirty="0"/>
              <a:t> </a:t>
            </a:r>
            <a:r>
              <a:rPr lang="en-US" dirty="0" err="1"/>
              <a:t>kell</a:t>
            </a:r>
            <a:r>
              <a:rPr lang="en-US" dirty="0"/>
              <a:t> </a:t>
            </a:r>
            <a:r>
              <a:rPr lang="en-US" dirty="0" err="1"/>
              <a:t>forradalmárrá</a:t>
            </a:r>
            <a:r>
              <a:rPr lang="en-US" dirty="0"/>
              <a:t> </a:t>
            </a:r>
            <a:r>
              <a:rPr lang="en-US" dirty="0" err="1"/>
              <a:t>érni</a:t>
            </a:r>
            <a:r>
              <a:rPr lang="en-US" dirty="0"/>
              <a:t> a </a:t>
            </a:r>
            <a:r>
              <a:rPr lang="en-US" dirty="0" err="1"/>
              <a:t>magyar</a:t>
            </a:r>
            <a:r>
              <a:rPr lang="en-US" dirty="0"/>
              <a:t> </a:t>
            </a:r>
            <a:r>
              <a:rPr lang="en-US" dirty="0" err="1"/>
              <a:t>lelkeknek</a:t>
            </a:r>
            <a:r>
              <a:rPr lang="sk-SK" dirty="0"/>
              <a:t>. </a:t>
            </a:r>
          </a:p>
          <a:p>
            <a:pPr marL="0" indent="0">
              <a:buNone/>
            </a:pPr>
            <a:r>
              <a:rPr lang="sk-SK" dirty="0"/>
              <a:t>				- Lázár Vilmos	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593" y="3818735"/>
            <a:ext cx="2584409" cy="303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7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2248" y="0"/>
            <a:ext cx="8576442" cy="2387600"/>
          </a:xfrm>
        </p:spPr>
        <p:txBody>
          <a:bodyPr>
            <a:normAutofit fontScale="90000"/>
          </a:bodyPr>
          <a:lstStyle/>
          <a:p>
            <a:r>
              <a:rPr lang="sk-SK" dirty="0"/>
              <a:t>Megtorlás és önkényuralom Magyarországon az 1848/49 szabadságharc után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376" y="2436766"/>
            <a:ext cx="3562186" cy="442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66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2430" y="357352"/>
            <a:ext cx="7886700" cy="399393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en-US" b="1" dirty="0" err="1">
                <a:latin typeface="+mn-lt"/>
              </a:rPr>
              <a:t>Haynau</a:t>
            </a:r>
            <a:r>
              <a:rPr lang="en-US" altLang="en-US" b="1" dirty="0">
                <a:latin typeface="+mn-lt"/>
              </a:rPr>
              <a:t> </a:t>
            </a:r>
            <a:r>
              <a:rPr lang="en-US" altLang="en-US" b="1" dirty="0" err="1">
                <a:latin typeface="+mn-lt"/>
              </a:rPr>
              <a:t>rémuralma</a:t>
            </a:r>
            <a:r>
              <a:rPr lang="en-US" altLang="en-US" b="1" dirty="0">
                <a:latin typeface="+mn-lt"/>
              </a:rPr>
              <a:t> (1849-1850)</a:t>
            </a:r>
            <a:br>
              <a:rPr lang="en-US" alt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-367862" y="631732"/>
            <a:ext cx="8799130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sk-SK" altLang="en-US" sz="2200" dirty="0">
                <a:latin typeface="+mn-lt"/>
              </a:rPr>
              <a:t>1.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szabadságharc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vezetőinek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kivégzése</a:t>
            </a:r>
            <a:endParaRPr lang="sk-SK" altLang="en-US" sz="2200" dirty="0">
              <a:latin typeface="+mn-lt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	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1849.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október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6. Arad</a:t>
            </a: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- 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13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tábornok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kivégzése</a:t>
            </a:r>
            <a:endParaRPr lang="sk-SK" altLang="en-US" sz="2200" dirty="0">
              <a:latin typeface="+mn-lt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	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1849.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október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6. Budapest</a:t>
            </a: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-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Gróf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Batthyány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Lajos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kivégzése</a:t>
            </a:r>
            <a:endParaRPr kumimoji="0" lang="sk-SK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sk-SK" altLang="en-US" sz="2200" dirty="0">
              <a:latin typeface="+mn-lt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2.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Elrettentő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ítéletek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a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szabadságharcban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részt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vevők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fölött</a:t>
            </a:r>
            <a:endParaRPr lang="sk-SK" altLang="en-US" sz="2200" dirty="0">
              <a:latin typeface="+mn-lt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	-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halálos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ítéletek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(120</a:t>
            </a: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)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	-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börtönbüntetések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(12 000)</a:t>
            </a:r>
            <a:endParaRPr kumimoji="0" lang="sk-SK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kumimoji="0" lang="sk-SK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	-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kényszersorozás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(50 000)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0" lang="sk-SK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	                  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↓</a:t>
            </a:r>
            <a:endParaRPr kumimoji="0" lang="sk-SK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altLang="en-US" sz="1800" dirty="0">
                <a:latin typeface="+mn-lt"/>
              </a:rPr>
              <a:t>                    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az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osztrák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császár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nemzetközi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nyomásra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leváltja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Haynaut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228" y="2459585"/>
            <a:ext cx="2729404" cy="430501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96" y="4119132"/>
            <a:ext cx="4707429" cy="273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50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205"/>
            <a:ext cx="9144000" cy="586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2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21" y="759481"/>
            <a:ext cx="3026979" cy="453917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59481"/>
          </a:xfrm>
        </p:spPr>
        <p:txBody>
          <a:bodyPr/>
          <a:lstStyle/>
          <a:p>
            <a:pPr algn="ctr"/>
            <a:r>
              <a:rPr lang="en-US" b="1" dirty="0"/>
              <a:t>A Bach-</a:t>
            </a:r>
            <a:r>
              <a:rPr lang="en-US" b="1" dirty="0" err="1"/>
              <a:t>korszak</a:t>
            </a:r>
            <a:r>
              <a:rPr lang="en-US" b="1" dirty="0"/>
              <a:t> (1850-1859)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59481"/>
            <a:ext cx="6884276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/>
              <a:t>1.) A korszak nevének eredete</a:t>
            </a:r>
          </a:p>
          <a:p>
            <a:pPr marL="0" indent="0">
              <a:buNone/>
            </a:pPr>
            <a:r>
              <a:rPr lang="hu-HU" dirty="0"/>
              <a:t>          	- Alexander Bach = osztrák belügyminiszter</a:t>
            </a:r>
          </a:p>
          <a:p>
            <a:pPr marL="0" indent="0">
              <a:buNone/>
            </a:pPr>
            <a:r>
              <a:rPr lang="hu-HU" dirty="0"/>
              <a:t>	- Bach irányítása alá kerül Magyarország</a:t>
            </a:r>
          </a:p>
          <a:p>
            <a:pPr marL="0" indent="0">
              <a:buNone/>
            </a:pPr>
            <a:r>
              <a:rPr lang="hu-HU" dirty="0"/>
              <a:t>2.) Magyarország önállósága megszűnik</a:t>
            </a:r>
          </a:p>
          <a:p>
            <a:pPr marL="0" indent="0">
              <a:buNone/>
            </a:pPr>
            <a:r>
              <a:rPr lang="hu-HU" dirty="0"/>
              <a:t>	- az országot feldarabolták (Erdély, Horvátország leválasztása)</a:t>
            </a:r>
          </a:p>
          <a:p>
            <a:pPr marL="0" indent="0">
              <a:buNone/>
            </a:pPr>
            <a:r>
              <a:rPr lang="hu-HU" dirty="0"/>
              <a:t>	- az országot </a:t>
            </a:r>
            <a:r>
              <a:rPr lang="hu-HU" b="1" dirty="0"/>
              <a:t>öt katonai kerületre</a:t>
            </a:r>
            <a:r>
              <a:rPr lang="hu-HU" dirty="0"/>
              <a:t> osztották</a:t>
            </a:r>
          </a:p>
          <a:p>
            <a:pPr marL="0" indent="0">
              <a:buNone/>
            </a:pPr>
            <a:r>
              <a:rPr lang="hu-HU" dirty="0"/>
              <a:t>	- </a:t>
            </a:r>
            <a:r>
              <a:rPr lang="hu-HU" b="1" dirty="0"/>
              <a:t>a </a:t>
            </a:r>
            <a:r>
              <a:rPr lang="hu-HU" b="1" dirty="0" err="1"/>
              <a:t>közigazg</a:t>
            </a:r>
            <a:r>
              <a:rPr lang="hu-HU" b="1" dirty="0"/>
              <a:t>. és az oktatás nyelve a német</a:t>
            </a:r>
          </a:p>
          <a:p>
            <a:pPr marL="0" indent="0">
              <a:buNone/>
            </a:pPr>
            <a:r>
              <a:rPr lang="hu-HU" dirty="0"/>
              <a:t>	- a </a:t>
            </a:r>
            <a:r>
              <a:rPr lang="hu-HU" b="1" dirty="0"/>
              <a:t>cenzúra</a:t>
            </a:r>
            <a:r>
              <a:rPr lang="hu-HU" dirty="0"/>
              <a:t> bevezetése</a:t>
            </a:r>
          </a:p>
          <a:p>
            <a:pPr marL="0" indent="0">
              <a:buNone/>
            </a:pPr>
            <a:r>
              <a:rPr lang="hu-HU" dirty="0"/>
              <a:t>	- császári </a:t>
            </a:r>
            <a:r>
              <a:rPr lang="hu-HU" b="1" dirty="0"/>
              <a:t>zsandárság</a:t>
            </a:r>
            <a:r>
              <a:rPr lang="hu-HU" dirty="0"/>
              <a:t> létrehozása</a:t>
            </a:r>
          </a:p>
          <a:p>
            <a:pPr marL="0" indent="0">
              <a:buNone/>
            </a:pPr>
            <a:r>
              <a:rPr lang="hu-HU" dirty="0"/>
              <a:t>	- </a:t>
            </a:r>
            <a:r>
              <a:rPr lang="hu-HU" b="1" dirty="0"/>
              <a:t>titkosrendőrök és besúgók</a:t>
            </a:r>
            <a:r>
              <a:rPr lang="hu-HU" dirty="0"/>
              <a:t> alkalmazása</a:t>
            </a:r>
          </a:p>
          <a:p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21" y="4385934"/>
            <a:ext cx="2376987" cy="247206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4788241"/>
            <a:ext cx="4383022" cy="21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1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655"/>
            <a:ext cx="9144000" cy="599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95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33053"/>
          </a:xfrm>
        </p:spPr>
        <p:txBody>
          <a:bodyPr/>
          <a:lstStyle/>
          <a:p>
            <a:pPr algn="ctr"/>
            <a:r>
              <a:rPr lang="sk-SK" b="1" dirty="0"/>
              <a:t>Az ellenállás formái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195" y="648466"/>
            <a:ext cx="8893722" cy="33664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b="1" dirty="0"/>
              <a:t>1.) Habsburg-ellenes harcok</a:t>
            </a:r>
          </a:p>
          <a:p>
            <a:pPr marL="0" indent="0">
              <a:buNone/>
            </a:pPr>
            <a:r>
              <a:rPr lang="hu-HU" dirty="0"/>
              <a:t>- Makk József tüzérezredes összeesküvése Erdélyben</a:t>
            </a:r>
          </a:p>
          <a:p>
            <a:pPr marL="0" indent="0">
              <a:buNone/>
            </a:pPr>
            <a:r>
              <a:rPr lang="hu-HU" dirty="0"/>
              <a:t>- Noszlopy Gáspár dunántúli merénylete a császár ellen</a:t>
            </a:r>
          </a:p>
          <a:p>
            <a:pPr marL="0" indent="0">
              <a:buNone/>
            </a:pPr>
            <a:r>
              <a:rPr lang="sk-SK" sz="2200" dirty="0"/>
              <a:t>(</a:t>
            </a:r>
            <a:r>
              <a:rPr lang="en-US" sz="2200" dirty="0" err="1"/>
              <a:t>Kecskemét</a:t>
            </a:r>
            <a:r>
              <a:rPr lang="en-US" sz="2200" dirty="0"/>
              <a:t> </a:t>
            </a:r>
            <a:r>
              <a:rPr lang="en-US" sz="2200" dirty="0" err="1"/>
              <a:t>környékén</a:t>
            </a:r>
            <a:r>
              <a:rPr lang="en-US" sz="2200" dirty="0"/>
              <a:t> </a:t>
            </a:r>
            <a:r>
              <a:rPr lang="en-US" sz="2200" dirty="0" err="1"/>
              <a:t>tevékenykedett</a:t>
            </a:r>
            <a:r>
              <a:rPr lang="en-US" sz="2200" dirty="0"/>
              <a:t>, </a:t>
            </a:r>
            <a:r>
              <a:rPr lang="en-US" sz="2200" dirty="0" err="1"/>
              <a:t>gerillacsapatával</a:t>
            </a:r>
            <a:r>
              <a:rPr lang="en-US" sz="2200" dirty="0"/>
              <a:t> el </a:t>
            </a:r>
            <a:r>
              <a:rPr lang="en-US" sz="2200" dirty="0" err="1"/>
              <a:t>akarta</a:t>
            </a:r>
            <a:r>
              <a:rPr lang="en-US" sz="2200" dirty="0"/>
              <a:t> </a:t>
            </a:r>
            <a:r>
              <a:rPr lang="en-US" sz="2200" dirty="0" err="1"/>
              <a:t>fogni</a:t>
            </a:r>
            <a:r>
              <a:rPr lang="en-US" sz="2200" dirty="0"/>
              <a:t> a </a:t>
            </a:r>
            <a:r>
              <a:rPr lang="en-US" sz="2200" dirty="0" err="1"/>
              <a:t>városon</a:t>
            </a:r>
            <a:r>
              <a:rPr lang="en-US" sz="2200" dirty="0"/>
              <a:t> </a:t>
            </a:r>
            <a:r>
              <a:rPr lang="en-US" sz="2200" dirty="0" err="1"/>
              <a:t>átutazó</a:t>
            </a:r>
            <a:r>
              <a:rPr lang="sk-SK" sz="2200" dirty="0"/>
              <a:t> Ferenc József császárt)</a:t>
            </a:r>
          </a:p>
          <a:p>
            <a:pPr marL="0" indent="0">
              <a:buNone/>
            </a:pPr>
            <a:r>
              <a:rPr lang="sk-SK" dirty="0"/>
              <a:t>- Libényi János merénylete a császár ellen</a:t>
            </a:r>
            <a:endParaRPr lang="hu-HU" dirty="0"/>
          </a:p>
          <a:p>
            <a:pPr marL="0" indent="0">
              <a:buNone/>
            </a:pPr>
            <a:r>
              <a:rPr lang="hu-HU" b="1" dirty="0"/>
              <a:t>2.)</a:t>
            </a:r>
            <a:r>
              <a:rPr lang="hu-HU" dirty="0"/>
              <a:t> </a:t>
            </a:r>
            <a:r>
              <a:rPr lang="hu-HU" b="1" dirty="0"/>
              <a:t>Emigrációs szervezkedések</a:t>
            </a:r>
            <a:br>
              <a:rPr lang="hu-HU" b="1" dirty="0"/>
            </a:br>
            <a:r>
              <a:rPr lang="hu-HU" dirty="0"/>
              <a:t>(emigráció = menekülés idegen országba politikai okokból)</a:t>
            </a:r>
          </a:p>
          <a:p>
            <a:pPr marL="0" indent="0">
              <a:buNone/>
            </a:pPr>
            <a:r>
              <a:rPr lang="hu-HU" dirty="0"/>
              <a:t>- Kossuth szónoklatai Angliában és Amerikában</a:t>
            </a:r>
          </a:p>
          <a:p>
            <a:pPr marL="0" indent="0">
              <a:buNone/>
            </a:pPr>
            <a:r>
              <a:rPr lang="hu-HU" dirty="0"/>
              <a:t>- Adományok gyűjtése egy új forradalom megindítására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010" y="3895104"/>
            <a:ext cx="2133601" cy="270256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3146"/>
            <a:ext cx="2939613" cy="296289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119888" y="6538884"/>
            <a:ext cx="252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Noszlopy Gáspár</a:t>
            </a:r>
            <a:endParaRPr lang="en-US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568" y="3920982"/>
            <a:ext cx="3966432" cy="264378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265753" y="6538884"/>
            <a:ext cx="2260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Votivkirche</a:t>
            </a:r>
            <a:r>
              <a:rPr lang="hu-HU" dirty="0"/>
              <a:t>, Bécs</a:t>
            </a:r>
          </a:p>
        </p:txBody>
      </p:sp>
    </p:spTree>
    <p:extLst>
      <p:ext uri="{BB962C8B-B14F-4D97-AF65-F5344CB8AC3E}">
        <p14:creationId xmlns:p14="http://schemas.microsoft.com/office/powerpoint/2010/main" val="3214133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3053"/>
            <a:ext cx="9144000" cy="4351338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3.)</a:t>
            </a:r>
            <a:r>
              <a:rPr lang="hu-HU" sz="700" b="1" dirty="0"/>
              <a:t>   </a:t>
            </a:r>
            <a:r>
              <a:rPr lang="hu-HU" b="1" dirty="0"/>
              <a:t>Passzív rezisztencia (tétlen ellenállás)</a:t>
            </a:r>
          </a:p>
          <a:p>
            <a:pPr marL="0" indent="0">
              <a:buNone/>
            </a:pPr>
            <a:r>
              <a:rPr lang="hu-HU" dirty="0"/>
              <a:t>Fogalma: </a:t>
            </a:r>
            <a:r>
              <a:rPr lang="hu-HU" sz="700" dirty="0"/>
              <a:t>  </a:t>
            </a:r>
            <a:r>
              <a:rPr lang="hu-HU" dirty="0"/>
              <a:t>A fennálló rendszerrel szembeni ellenállás </a:t>
            </a:r>
            <a:r>
              <a:rPr lang="hu-HU" b="1" dirty="0"/>
              <a:t>sajátos formája</a:t>
            </a:r>
            <a:r>
              <a:rPr lang="hu-HU" dirty="0"/>
              <a:t>, amely </a:t>
            </a:r>
            <a:r>
              <a:rPr lang="hu-HU" b="1" dirty="0"/>
              <a:t>nem fegyveres harcokkal</a:t>
            </a:r>
            <a:r>
              <a:rPr lang="hu-HU" dirty="0"/>
              <a:t>, hanem tétlenséggel és </a:t>
            </a:r>
            <a:r>
              <a:rPr lang="hu-HU" b="1" dirty="0"/>
              <a:t>a közreműködés teljes megtagadásával</a:t>
            </a:r>
            <a:r>
              <a:rPr lang="hu-HU" dirty="0"/>
              <a:t> </a:t>
            </a:r>
            <a:r>
              <a:rPr lang="hu-HU" b="1" dirty="0"/>
              <a:t>fejezi ki tiltakozását</a:t>
            </a:r>
            <a:r>
              <a:rPr lang="hu-HU" dirty="0"/>
              <a:t>. Ha a társadalom hangadó rétegei hirdetik meg, és széles körű támogatást kap, </a:t>
            </a:r>
            <a:r>
              <a:rPr lang="hu-HU" dirty="0" err="1"/>
              <a:t>bénítólag</a:t>
            </a:r>
            <a:r>
              <a:rPr lang="hu-HU" dirty="0"/>
              <a:t> hat a kormányzatra.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33053"/>
          </a:xfrm>
        </p:spPr>
        <p:txBody>
          <a:bodyPr/>
          <a:lstStyle/>
          <a:p>
            <a:pPr algn="ctr"/>
            <a:r>
              <a:rPr lang="sk-SK" b="1" dirty="0"/>
              <a:t>Az ellenállás formái</a:t>
            </a:r>
            <a:endParaRPr lang="en-US" b="1" dirty="0"/>
          </a:p>
        </p:txBody>
      </p:sp>
      <p:pic>
        <p:nvPicPr>
          <p:cNvPr id="5" name="Picture 19" descr="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590" y="3331779"/>
            <a:ext cx="1933164" cy="352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1439917" y="6138042"/>
            <a:ext cx="1933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Bilincset formáló karkötő</a:t>
            </a:r>
            <a:endParaRPr lang="en-US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53" y="3379062"/>
            <a:ext cx="7302475" cy="2128359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3562390" y="5320690"/>
            <a:ext cx="5507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Pannonia Vergiss Deine Toten Nie, Als Kläger Leben Sie </a:t>
            </a:r>
          </a:p>
          <a:p>
            <a:r>
              <a:rPr lang="hr-HR" dirty="0"/>
              <a:t>=</a:t>
            </a:r>
            <a:endParaRPr lang="sk-SK" dirty="0"/>
          </a:p>
          <a:p>
            <a:r>
              <a:rPr lang="sk-SK" dirty="0"/>
              <a:t>Pannónia soha ne feledd halottaidat, mint vádlók élnek ők tovább.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87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93683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/>
              <a:t>A passzív rezisztencia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72966"/>
            <a:ext cx="7886700" cy="393086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b="1" dirty="0"/>
              <a:t>Vezetője: </a:t>
            </a:r>
          </a:p>
          <a:p>
            <a:pPr marL="0" indent="0">
              <a:buNone/>
            </a:pPr>
            <a:r>
              <a:rPr lang="hu-HU" b="1" dirty="0"/>
              <a:t>Deák Ferenc = "a haza bölcse"</a:t>
            </a:r>
          </a:p>
          <a:p>
            <a:pPr marL="0" indent="0">
              <a:buNone/>
            </a:pPr>
            <a:r>
              <a:rPr lang="hu-HU" dirty="0"/>
              <a:t>-</a:t>
            </a:r>
            <a:r>
              <a:rPr lang="hu-HU" sz="700" dirty="0"/>
              <a:t>         </a:t>
            </a:r>
            <a:r>
              <a:rPr lang="hu-HU" dirty="0"/>
              <a:t>Segítői:</a:t>
            </a:r>
          </a:p>
          <a:p>
            <a:pPr marL="457200" lvl="1" indent="0">
              <a:buNone/>
            </a:pPr>
            <a:r>
              <a:rPr lang="hu-HU" dirty="0"/>
              <a:t>költők, írók, festők, más művészek</a:t>
            </a:r>
          </a:p>
          <a:p>
            <a:pPr marL="457200" lvl="1" indent="0">
              <a:buNone/>
            </a:pPr>
            <a:endParaRPr lang="hu-HU" sz="900" dirty="0"/>
          </a:p>
          <a:p>
            <a:pPr marL="0" indent="0">
              <a:buNone/>
            </a:pPr>
            <a:r>
              <a:rPr lang="hu-HU" dirty="0"/>
              <a:t>- Módszerek:</a:t>
            </a:r>
          </a:p>
          <a:p>
            <a:pPr marL="0" indent="0">
              <a:buNone/>
            </a:pPr>
            <a:r>
              <a:rPr lang="hu-HU" b="1" dirty="0"/>
              <a:t>nem vesznek részt a közéletben</a:t>
            </a:r>
          </a:p>
          <a:p>
            <a:pPr marL="0" indent="0">
              <a:buNone/>
            </a:pPr>
            <a:r>
              <a:rPr lang="hu-HU" b="1" dirty="0"/>
              <a:t>nem vállalnak hivatalt</a:t>
            </a:r>
          </a:p>
          <a:p>
            <a:pPr marL="0" indent="0">
              <a:buNone/>
            </a:pPr>
            <a:r>
              <a:rPr lang="hu-HU" dirty="0"/>
              <a:t>félrevezették az idegen hivatalnokokat</a:t>
            </a:r>
          </a:p>
          <a:p>
            <a:pPr marL="0" indent="0">
              <a:buNone/>
            </a:pPr>
            <a:r>
              <a:rPr lang="hu-HU" dirty="0"/>
              <a:t>megtagadták az adófizetést</a:t>
            </a:r>
          </a:p>
          <a:p>
            <a:pPr marL="0" indent="0">
              <a:buNone/>
            </a:pPr>
            <a:r>
              <a:rPr lang="hu-HU" dirty="0"/>
              <a:t>leleplezték, kijátszották a titkosrendőröket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422" y="3153103"/>
            <a:ext cx="2788337" cy="370489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990" y="472966"/>
            <a:ext cx="2185199" cy="253616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633" y="4342151"/>
            <a:ext cx="3239156" cy="251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69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6492" y="0"/>
            <a:ext cx="7886700" cy="685908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/>
              <a:t>Út a kiegyezéshez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88579"/>
            <a:ext cx="9144000" cy="3867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/>
              <a:t>Az</a:t>
            </a:r>
            <a:r>
              <a:rPr lang="en-US" sz="2000" dirty="0"/>
              <a:t> 1859-es </a:t>
            </a:r>
            <a:r>
              <a:rPr lang="en-US" sz="2000" dirty="0" err="1"/>
              <a:t>háború</a:t>
            </a:r>
            <a:r>
              <a:rPr lang="en-US" sz="2000" dirty="0"/>
              <a:t> – </a:t>
            </a:r>
            <a:r>
              <a:rPr lang="en-US" sz="2000" dirty="0" err="1"/>
              <a:t>Piemont</a:t>
            </a:r>
            <a:r>
              <a:rPr lang="en-US" sz="2000" dirty="0"/>
              <a:t>, </a:t>
            </a:r>
            <a:r>
              <a:rPr lang="en-US" sz="2000" dirty="0" err="1"/>
              <a:t>Franciaország</a:t>
            </a:r>
            <a:r>
              <a:rPr lang="en-US" sz="2000" dirty="0"/>
              <a:t> </a:t>
            </a:r>
            <a:r>
              <a:rPr lang="en-US" sz="2000" dirty="0" err="1"/>
              <a:t>és</a:t>
            </a:r>
            <a:r>
              <a:rPr lang="en-US" sz="2000" dirty="0"/>
              <a:t> </a:t>
            </a:r>
            <a:r>
              <a:rPr lang="en-US" sz="2000" dirty="0" err="1"/>
              <a:t>az</a:t>
            </a:r>
            <a:r>
              <a:rPr lang="en-US" sz="2000" dirty="0"/>
              <a:t> OMM </a:t>
            </a:r>
            <a:r>
              <a:rPr lang="en-US" sz="2000" dirty="0" err="1"/>
              <a:t>között</a:t>
            </a:r>
            <a:r>
              <a:rPr lang="en-US" sz="2000" dirty="0"/>
              <a:t> </a:t>
            </a:r>
            <a:r>
              <a:rPr lang="en-US" sz="2000" dirty="0" err="1"/>
              <a:t>súlyos</a:t>
            </a:r>
            <a:r>
              <a:rPr lang="en-US" sz="2000" dirty="0"/>
              <a:t> </a:t>
            </a:r>
            <a:r>
              <a:rPr lang="en-US" sz="2000" dirty="0" err="1"/>
              <a:t>veszteségeket</a:t>
            </a:r>
            <a:r>
              <a:rPr lang="en-US" sz="2000" dirty="0"/>
              <a:t> </a:t>
            </a:r>
            <a:r>
              <a:rPr lang="en-US" sz="2000" dirty="0" err="1"/>
              <a:t>okozott</a:t>
            </a:r>
            <a:r>
              <a:rPr lang="sk-SK" sz="2000" dirty="0"/>
              <a:t> (Solferinói csata)</a:t>
            </a:r>
            <a:r>
              <a:rPr lang="en-US" sz="2000" dirty="0"/>
              <a:t>, </a:t>
            </a:r>
            <a:r>
              <a:rPr lang="en-US" sz="2000" dirty="0" err="1"/>
              <a:t>melyek</a:t>
            </a:r>
            <a:r>
              <a:rPr lang="en-US" sz="2000" dirty="0"/>
              <a:t> </a:t>
            </a:r>
            <a:r>
              <a:rPr lang="en-US" sz="2000" dirty="0" err="1"/>
              <a:t>csökkentették</a:t>
            </a:r>
            <a:r>
              <a:rPr lang="en-US" sz="2000" dirty="0"/>
              <a:t> a </a:t>
            </a:r>
            <a:r>
              <a:rPr lang="en-US" sz="2000" dirty="0" err="1"/>
              <a:t>nagyhatalmi</a:t>
            </a:r>
            <a:r>
              <a:rPr lang="en-US" sz="2000" dirty="0"/>
              <a:t> </a:t>
            </a:r>
            <a:r>
              <a:rPr lang="en-US" sz="2000" dirty="0" err="1"/>
              <a:t>pozícióját</a:t>
            </a:r>
            <a:r>
              <a:rPr lang="en-US" sz="2000" dirty="0"/>
              <a:t>. </a:t>
            </a:r>
            <a:endParaRPr lang="sk-SK" sz="2000" dirty="0"/>
          </a:p>
          <a:p>
            <a:pPr marL="0" indent="0">
              <a:buNone/>
            </a:pPr>
            <a:r>
              <a:rPr lang="en-US" sz="2000" dirty="0"/>
              <a:t>A </a:t>
            </a:r>
            <a:r>
              <a:rPr lang="en-US" sz="2000" dirty="0" err="1"/>
              <a:t>háborús</a:t>
            </a:r>
            <a:r>
              <a:rPr lang="en-US" sz="2000" dirty="0"/>
              <a:t> </a:t>
            </a:r>
            <a:r>
              <a:rPr lang="en-US" sz="2000" dirty="0" err="1"/>
              <a:t>vereségek</a:t>
            </a:r>
            <a:r>
              <a:rPr lang="en-US" sz="2000" dirty="0"/>
              <a:t> a Bach-</a:t>
            </a:r>
            <a:r>
              <a:rPr lang="en-US" sz="2000" dirty="0" err="1"/>
              <a:t>rendszer</a:t>
            </a:r>
            <a:r>
              <a:rPr lang="en-US" sz="2000" dirty="0"/>
              <a:t> </a:t>
            </a:r>
            <a:r>
              <a:rPr lang="en-US" sz="2000" dirty="0" err="1"/>
              <a:t>bukásához</a:t>
            </a:r>
            <a:r>
              <a:rPr lang="en-US" sz="2000" dirty="0"/>
              <a:t> </a:t>
            </a:r>
            <a:r>
              <a:rPr lang="en-US" sz="2000" dirty="0" err="1"/>
              <a:t>vezetett</a:t>
            </a:r>
            <a:r>
              <a:rPr lang="en-US" sz="2000" dirty="0"/>
              <a:t>, </a:t>
            </a:r>
            <a:r>
              <a:rPr lang="en-US" sz="2000" dirty="0" err="1"/>
              <a:t>és</a:t>
            </a:r>
            <a:r>
              <a:rPr lang="sk-SK" sz="2000" dirty="0"/>
              <a:t> </a:t>
            </a:r>
            <a:r>
              <a:rPr lang="en-US" sz="2000" dirty="0" err="1"/>
              <a:t>ez</a:t>
            </a:r>
            <a:r>
              <a:rPr lang="en-US" sz="2000" dirty="0"/>
              <a:t> </a:t>
            </a:r>
            <a:r>
              <a:rPr lang="en-US" sz="2000" dirty="0" err="1"/>
              <a:t>késztette</a:t>
            </a:r>
            <a:r>
              <a:rPr lang="en-US" sz="2000" dirty="0"/>
              <a:t> </a:t>
            </a:r>
            <a:r>
              <a:rPr lang="en-US" sz="2000" dirty="0" err="1"/>
              <a:t>Ferenc</a:t>
            </a:r>
            <a:r>
              <a:rPr lang="en-US" sz="2000" dirty="0"/>
              <a:t> </a:t>
            </a:r>
            <a:r>
              <a:rPr lang="en-US" sz="2000" dirty="0" err="1"/>
              <a:t>Józsefet</a:t>
            </a:r>
            <a:r>
              <a:rPr lang="en-US" sz="2000" dirty="0"/>
              <a:t> </a:t>
            </a:r>
            <a:r>
              <a:rPr lang="en-US" sz="2000" b="1" u="sng" dirty="0"/>
              <a:t>1860-ban </a:t>
            </a:r>
            <a:r>
              <a:rPr lang="en-US" sz="2000" b="1" u="sng" dirty="0" err="1"/>
              <a:t>az</a:t>
            </a:r>
            <a:r>
              <a:rPr lang="en-US" sz="2000" b="1" u="sng" dirty="0"/>
              <a:t> </a:t>
            </a:r>
            <a:r>
              <a:rPr lang="en-US" sz="2000" b="1" u="sng" dirty="0" err="1"/>
              <a:t>októberi</a:t>
            </a:r>
            <a:r>
              <a:rPr lang="en-US" sz="2000" b="1" u="sng" dirty="0"/>
              <a:t> diploma </a:t>
            </a:r>
            <a:r>
              <a:rPr lang="en-US" sz="2000" dirty="0" err="1"/>
              <a:t>kiadására</a:t>
            </a:r>
            <a:r>
              <a:rPr lang="en-US" sz="2000" dirty="0"/>
              <a:t>: </a:t>
            </a:r>
          </a:p>
          <a:p>
            <a:pPr marL="0" lvl="0" indent="0">
              <a:buNone/>
            </a:pPr>
            <a:r>
              <a:rPr lang="sk-SK" sz="2000" b="1" dirty="0"/>
              <a:t>1. </a:t>
            </a:r>
            <a:r>
              <a:rPr lang="en-US" sz="2000" b="1" dirty="0" err="1"/>
              <a:t>Az</a:t>
            </a:r>
            <a:r>
              <a:rPr lang="en-US" sz="2000" b="1" dirty="0"/>
              <a:t> </a:t>
            </a:r>
            <a:r>
              <a:rPr lang="en-US" sz="2000" b="1" dirty="0" err="1"/>
              <a:t>uralkodó</a:t>
            </a:r>
            <a:r>
              <a:rPr lang="en-US" sz="2000" b="1" dirty="0"/>
              <a:t> </a:t>
            </a:r>
            <a:r>
              <a:rPr lang="en-US" sz="2000" b="1" dirty="0" err="1"/>
              <a:t>lemondott</a:t>
            </a:r>
            <a:r>
              <a:rPr lang="en-US" sz="2000" b="1" dirty="0"/>
              <a:t> </a:t>
            </a:r>
            <a:r>
              <a:rPr lang="en-US" sz="2000" b="1" dirty="0" err="1"/>
              <a:t>az</a:t>
            </a:r>
            <a:r>
              <a:rPr lang="en-US" sz="2000" b="1" dirty="0"/>
              <a:t> </a:t>
            </a:r>
            <a:r>
              <a:rPr lang="en-US" sz="2000" b="1" dirty="0" err="1"/>
              <a:t>abszolutizmusról</a:t>
            </a:r>
            <a:endParaRPr lang="en-US" sz="2000" b="1" dirty="0"/>
          </a:p>
          <a:p>
            <a:pPr marL="0" lvl="0" indent="0">
              <a:buNone/>
            </a:pPr>
            <a:r>
              <a:rPr lang="sk-SK" sz="2000" b="1" dirty="0"/>
              <a:t>2. </a:t>
            </a:r>
            <a:r>
              <a:rPr lang="en-US" sz="2000" b="1" dirty="0" err="1"/>
              <a:t>Visszaállította</a:t>
            </a:r>
            <a:r>
              <a:rPr lang="en-US" sz="2000" b="1" dirty="0"/>
              <a:t> </a:t>
            </a:r>
            <a:r>
              <a:rPr lang="en-US" sz="2000" b="1" dirty="0" err="1"/>
              <a:t>az</a:t>
            </a:r>
            <a:r>
              <a:rPr lang="en-US" sz="2000" b="1" dirty="0"/>
              <a:t> </a:t>
            </a:r>
            <a:r>
              <a:rPr lang="en-US" sz="2000" b="1" dirty="0" err="1"/>
              <a:t>intézményeket</a:t>
            </a:r>
            <a:r>
              <a:rPr lang="en-US" sz="2000" b="1" dirty="0"/>
              <a:t> </a:t>
            </a:r>
            <a:r>
              <a:rPr lang="en-US" sz="2000" b="1" dirty="0" err="1"/>
              <a:t>és</a:t>
            </a:r>
            <a:r>
              <a:rPr lang="en-US" sz="2000" b="1" dirty="0"/>
              <a:t> </a:t>
            </a:r>
            <a:r>
              <a:rPr lang="en-US" sz="2000" b="1" dirty="0" err="1"/>
              <a:t>az</a:t>
            </a:r>
            <a:r>
              <a:rPr lang="en-US" sz="2000" b="1" dirty="0"/>
              <a:t> </a:t>
            </a:r>
            <a:r>
              <a:rPr lang="en-US" sz="2000" b="1" dirty="0" err="1"/>
              <a:t>országgyűlést</a:t>
            </a:r>
            <a:endParaRPr lang="en-US" sz="2000" b="1" dirty="0"/>
          </a:p>
          <a:p>
            <a:pPr marL="0" indent="0">
              <a:buNone/>
            </a:pPr>
            <a:r>
              <a:rPr lang="sk-SK" sz="2000" dirty="0"/>
              <a:t>Cél: </a:t>
            </a:r>
            <a:r>
              <a:rPr lang="sk-SK" sz="2000" b="1" dirty="0"/>
              <a:t>Az 1847-es állapotok visszaállítása.</a:t>
            </a:r>
            <a:r>
              <a:rPr lang="sk-SK" sz="2000" dirty="0"/>
              <a:t> </a:t>
            </a:r>
            <a:r>
              <a:rPr lang="en-US" sz="2000" dirty="0"/>
              <a:t>A </a:t>
            </a:r>
            <a:r>
              <a:rPr lang="en-US" sz="2000" dirty="0" err="1"/>
              <a:t>tényleges</a:t>
            </a:r>
            <a:r>
              <a:rPr lang="en-US" sz="2000" dirty="0"/>
              <a:t> </a:t>
            </a:r>
            <a:r>
              <a:rPr lang="en-US" sz="2000" dirty="0" err="1"/>
              <a:t>kormányzás</a:t>
            </a:r>
            <a:r>
              <a:rPr lang="en-US" sz="2000" dirty="0"/>
              <a:t> </a:t>
            </a:r>
            <a:r>
              <a:rPr lang="en-US" sz="2000" dirty="0" err="1"/>
              <a:t>viszont</a:t>
            </a:r>
            <a:r>
              <a:rPr lang="en-US" sz="2000" dirty="0"/>
              <a:t> a </a:t>
            </a:r>
            <a:r>
              <a:rPr lang="en-US" sz="2000" dirty="0" err="1"/>
              <a:t>birodalmi</a:t>
            </a:r>
            <a:r>
              <a:rPr lang="en-US" sz="2000" dirty="0"/>
              <a:t> </a:t>
            </a:r>
            <a:r>
              <a:rPr lang="en-US" sz="2000" dirty="0" err="1"/>
              <a:t>minisztérium</a:t>
            </a:r>
            <a:r>
              <a:rPr lang="en-US" sz="2000" dirty="0"/>
              <a:t> </a:t>
            </a:r>
            <a:r>
              <a:rPr lang="en-US" sz="2000" dirty="0" err="1"/>
              <a:t>hatáskörében</a:t>
            </a:r>
            <a:r>
              <a:rPr lang="en-US" sz="2000" dirty="0"/>
              <a:t> </a:t>
            </a:r>
            <a:r>
              <a:rPr lang="en-US" sz="2000" dirty="0" err="1"/>
              <a:t>maradt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E </a:t>
            </a:r>
            <a:r>
              <a:rPr lang="en-US" sz="2000" dirty="0" err="1"/>
              <a:t>rendszert</a:t>
            </a:r>
            <a:r>
              <a:rPr lang="en-US" sz="2000" dirty="0"/>
              <a:t> </a:t>
            </a:r>
            <a:r>
              <a:rPr lang="en-US" sz="2000" dirty="0" err="1"/>
              <a:t>egészítette</a:t>
            </a:r>
            <a:r>
              <a:rPr lang="en-US" sz="2000" dirty="0"/>
              <a:t> </a:t>
            </a:r>
            <a:r>
              <a:rPr lang="en-US" sz="2000" dirty="0" err="1"/>
              <a:t>ki</a:t>
            </a:r>
            <a:r>
              <a:rPr lang="en-US" sz="2000" dirty="0"/>
              <a:t> </a:t>
            </a:r>
            <a:r>
              <a:rPr lang="en-US" sz="2000" dirty="0" err="1"/>
              <a:t>az</a:t>
            </a:r>
            <a:r>
              <a:rPr lang="en-US" sz="2000" dirty="0"/>
              <a:t> </a:t>
            </a:r>
            <a:r>
              <a:rPr lang="en-US" sz="2000" b="1" u="sng" dirty="0"/>
              <a:t>1861-es </a:t>
            </a:r>
            <a:r>
              <a:rPr lang="sk-SK" sz="2000" b="1" u="sng" dirty="0"/>
              <a:t>februári </a:t>
            </a:r>
            <a:r>
              <a:rPr lang="en-US" sz="2000" b="1" u="sng" dirty="0"/>
              <a:t>patens</a:t>
            </a:r>
            <a:r>
              <a:rPr lang="sk-SK" sz="2000" b="1" u="sng" dirty="0"/>
              <a:t> </a:t>
            </a:r>
            <a:r>
              <a:rPr lang="sk-SK" sz="2000" dirty="0"/>
              <a:t>(patens </a:t>
            </a:r>
            <a:r>
              <a:rPr lang="hr-HR" sz="2000" dirty="0"/>
              <a:t>= </a:t>
            </a:r>
            <a:r>
              <a:rPr lang="sk-SK" sz="2000" dirty="0"/>
              <a:t>uralkodói parancs, törvényerejű rendelet)</a:t>
            </a:r>
            <a:r>
              <a:rPr lang="en-US" sz="2000" dirty="0"/>
              <a:t>, </a:t>
            </a:r>
            <a:r>
              <a:rPr lang="en-US" sz="2000" dirty="0" err="1"/>
              <a:t>amely</a:t>
            </a:r>
            <a:r>
              <a:rPr lang="en-US" sz="2000" dirty="0"/>
              <a:t> </a:t>
            </a:r>
            <a:r>
              <a:rPr lang="en-US" sz="2000" dirty="0" err="1"/>
              <a:t>kétkamarás</a:t>
            </a:r>
            <a:r>
              <a:rPr lang="en-US" sz="2000" dirty="0"/>
              <a:t> </a:t>
            </a:r>
            <a:r>
              <a:rPr lang="en-US" sz="2000" dirty="0" err="1"/>
              <a:t>birodalmi</a:t>
            </a:r>
            <a:r>
              <a:rPr lang="en-US" sz="2000" dirty="0"/>
              <a:t> </a:t>
            </a:r>
            <a:r>
              <a:rPr lang="en-US" sz="2000" dirty="0" err="1"/>
              <a:t>gyűlés</a:t>
            </a:r>
            <a:r>
              <a:rPr lang="en-US" sz="2000" dirty="0"/>
              <a:t> </a:t>
            </a:r>
            <a:r>
              <a:rPr lang="en-US" sz="2000" dirty="0" err="1"/>
              <a:t>szervezetét</a:t>
            </a:r>
            <a:r>
              <a:rPr lang="en-US" sz="2000" dirty="0"/>
              <a:t> </a:t>
            </a:r>
            <a:r>
              <a:rPr lang="en-US" sz="2000" dirty="0" err="1"/>
              <a:t>állapította</a:t>
            </a:r>
            <a:r>
              <a:rPr lang="en-US" sz="2000" dirty="0"/>
              <a:t> meg. </a:t>
            </a:r>
            <a:r>
              <a:rPr lang="en-US" sz="2000" dirty="0" err="1"/>
              <a:t>Magyarország</a:t>
            </a:r>
            <a:r>
              <a:rPr lang="en-US" sz="2000" dirty="0"/>
              <a:t> </a:t>
            </a:r>
            <a:r>
              <a:rPr lang="en-US" sz="2000" dirty="0" err="1"/>
              <a:t>egy</a:t>
            </a:r>
            <a:r>
              <a:rPr lang="en-US" sz="2000" dirty="0"/>
              <a:t> </a:t>
            </a:r>
            <a:r>
              <a:rPr lang="en-US" sz="2000" dirty="0" err="1"/>
              <a:t>külön</a:t>
            </a:r>
            <a:r>
              <a:rPr lang="en-US" sz="2000" dirty="0"/>
              <a:t> </a:t>
            </a:r>
            <a:r>
              <a:rPr lang="en-US" sz="2000" dirty="0" err="1"/>
              <a:t>állam</a:t>
            </a:r>
            <a:r>
              <a:rPr lang="en-US" sz="2000" dirty="0"/>
              <a:t> </a:t>
            </a:r>
            <a:r>
              <a:rPr lang="en-US" sz="2000" dirty="0" err="1"/>
              <a:t>helyett</a:t>
            </a:r>
            <a:r>
              <a:rPr lang="en-US" sz="2000" dirty="0"/>
              <a:t> </a:t>
            </a:r>
            <a:r>
              <a:rPr lang="en-US" sz="2000" dirty="0" err="1"/>
              <a:t>megint</a:t>
            </a:r>
            <a:r>
              <a:rPr lang="en-US" sz="2000" dirty="0"/>
              <a:t> </a:t>
            </a:r>
            <a:r>
              <a:rPr lang="en-US" sz="2000" dirty="0" err="1"/>
              <a:t>csak</a:t>
            </a:r>
            <a:r>
              <a:rPr lang="en-US" sz="2000" dirty="0"/>
              <a:t> </a:t>
            </a:r>
            <a:r>
              <a:rPr lang="en-US" sz="2000" dirty="0" err="1"/>
              <a:t>az</a:t>
            </a:r>
            <a:r>
              <a:rPr lang="en-US" sz="2000" dirty="0"/>
              <a:t> OMM </a:t>
            </a:r>
            <a:r>
              <a:rPr lang="en-US" sz="2000" dirty="0" err="1"/>
              <a:t>egy</a:t>
            </a:r>
            <a:r>
              <a:rPr lang="en-US" sz="2000" dirty="0"/>
              <a:t> </a:t>
            </a:r>
            <a:r>
              <a:rPr lang="en-US" sz="2000" dirty="0" err="1"/>
              <a:t>alkatrésze</a:t>
            </a:r>
            <a:r>
              <a:rPr lang="en-US" sz="2000" dirty="0"/>
              <a:t> </a:t>
            </a:r>
            <a:r>
              <a:rPr lang="en-US" sz="2000" dirty="0" err="1"/>
              <a:t>maradt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91" y="4290124"/>
            <a:ext cx="3846816" cy="250363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41" y="4339270"/>
            <a:ext cx="4225158" cy="245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4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54" y="3603209"/>
            <a:ext cx="3254791" cy="3254791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55909"/>
            <a:ext cx="9143999" cy="3345465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1861-ben </a:t>
            </a:r>
            <a:r>
              <a:rPr lang="en-US" dirty="0"/>
              <a:t>a </a:t>
            </a:r>
            <a:r>
              <a:rPr lang="en-US" dirty="0" err="1"/>
              <a:t>magyar</a:t>
            </a:r>
            <a:r>
              <a:rPr lang="en-US" dirty="0"/>
              <a:t> </a:t>
            </a:r>
            <a:r>
              <a:rPr lang="en-US" dirty="0" err="1"/>
              <a:t>országgyűlésnek</a:t>
            </a:r>
            <a:r>
              <a:rPr lang="en-US" dirty="0"/>
              <a:t> </a:t>
            </a:r>
            <a:r>
              <a:rPr lang="en-US" dirty="0" err="1"/>
              <a:t>feladata</a:t>
            </a:r>
            <a:r>
              <a:rPr lang="en-US" dirty="0"/>
              <a:t> </a:t>
            </a:r>
            <a:r>
              <a:rPr lang="en-US" dirty="0" err="1"/>
              <a:t>lett</a:t>
            </a:r>
            <a:r>
              <a:rPr lang="en-US" dirty="0"/>
              <a:t>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becikkelyezze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új</a:t>
            </a:r>
            <a:r>
              <a:rPr lang="en-US" dirty="0"/>
              <a:t> </a:t>
            </a:r>
            <a:r>
              <a:rPr lang="en-US" dirty="0" err="1"/>
              <a:t>alkotmányt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megválassza</a:t>
            </a:r>
            <a:r>
              <a:rPr lang="en-US" dirty="0"/>
              <a:t> a </a:t>
            </a:r>
            <a:r>
              <a:rPr lang="en-US" dirty="0" err="1"/>
              <a:t>birodalmi</a:t>
            </a:r>
            <a:r>
              <a:rPr lang="en-US" dirty="0"/>
              <a:t> </a:t>
            </a:r>
            <a:r>
              <a:rPr lang="en-US" dirty="0" err="1"/>
              <a:t>gyűlés</a:t>
            </a:r>
            <a:r>
              <a:rPr lang="en-US" dirty="0"/>
              <a:t> </a:t>
            </a:r>
            <a:r>
              <a:rPr lang="en-US" dirty="0" err="1"/>
              <a:t>delegáltjait</a:t>
            </a:r>
            <a:r>
              <a:rPr lang="en-US" dirty="0"/>
              <a:t>.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országgyűlés</a:t>
            </a:r>
            <a:r>
              <a:rPr lang="en-US" dirty="0"/>
              <a:t> </a:t>
            </a:r>
            <a:r>
              <a:rPr lang="en-US" dirty="0" err="1"/>
              <a:t>mindkét</a:t>
            </a:r>
            <a:r>
              <a:rPr lang="en-US" dirty="0"/>
              <a:t> </a:t>
            </a:r>
            <a:r>
              <a:rPr lang="en-US" dirty="0" err="1"/>
              <a:t>pártja</a:t>
            </a:r>
            <a:r>
              <a:rPr lang="en-US" dirty="0"/>
              <a:t> – </a:t>
            </a:r>
            <a:r>
              <a:rPr lang="en-US" b="1" dirty="0" err="1"/>
              <a:t>határozati</a:t>
            </a:r>
            <a:r>
              <a:rPr lang="en-US" b="1" dirty="0"/>
              <a:t> </a:t>
            </a:r>
            <a:r>
              <a:rPr lang="sk-SK" b="1" dirty="0"/>
              <a:t>párt (gróf Teleki László)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sk-SK" dirty="0"/>
              <a:t>a </a:t>
            </a:r>
            <a:r>
              <a:rPr lang="en-US" b="1" dirty="0" err="1"/>
              <a:t>felirati</a:t>
            </a:r>
            <a:r>
              <a:rPr lang="en-US" b="1" dirty="0"/>
              <a:t> </a:t>
            </a:r>
            <a:r>
              <a:rPr lang="en-US" b="1" dirty="0" err="1"/>
              <a:t>párt</a:t>
            </a:r>
            <a:r>
              <a:rPr lang="en-US" b="1" dirty="0"/>
              <a:t> </a:t>
            </a:r>
            <a:r>
              <a:rPr lang="sk-SK" b="1" dirty="0"/>
              <a:t>(Deák Ferenc) </a:t>
            </a:r>
            <a:r>
              <a:rPr lang="en-US" dirty="0"/>
              <a:t>- </a:t>
            </a:r>
            <a:r>
              <a:rPr lang="en-US" dirty="0" err="1"/>
              <a:t>elutasította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új</a:t>
            </a:r>
            <a:r>
              <a:rPr lang="en-US" dirty="0"/>
              <a:t> </a:t>
            </a:r>
            <a:r>
              <a:rPr lang="en-US" dirty="0" err="1"/>
              <a:t>alkotmányt</a:t>
            </a:r>
            <a:r>
              <a:rPr lang="en-US" dirty="0"/>
              <a:t>,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nem</a:t>
            </a:r>
            <a:r>
              <a:rPr lang="en-US" dirty="0"/>
              <a:t> </a:t>
            </a:r>
            <a:r>
              <a:rPr lang="en-US" dirty="0" err="1"/>
              <a:t>tudtak</a:t>
            </a:r>
            <a:r>
              <a:rPr lang="en-US" dirty="0"/>
              <a:t> </a:t>
            </a:r>
            <a:r>
              <a:rPr lang="en-US" dirty="0" err="1"/>
              <a:t>megegyezni</a:t>
            </a:r>
            <a:r>
              <a:rPr lang="en-US" dirty="0"/>
              <a:t> a </a:t>
            </a:r>
            <a:r>
              <a:rPr lang="en-US" dirty="0" err="1"/>
              <a:t>közlési</a:t>
            </a:r>
            <a:r>
              <a:rPr lang="en-US" dirty="0"/>
              <a:t> </a:t>
            </a:r>
            <a:r>
              <a:rPr lang="en-US" dirty="0" err="1"/>
              <a:t>módban</a:t>
            </a:r>
            <a:r>
              <a:rPr lang="en-US" dirty="0"/>
              <a:t> sem. </a:t>
            </a:r>
            <a:r>
              <a:rPr lang="en-US" dirty="0" err="1"/>
              <a:t>Végül</a:t>
            </a:r>
            <a:r>
              <a:rPr lang="en-US" dirty="0"/>
              <a:t> a </a:t>
            </a:r>
            <a:r>
              <a:rPr lang="en-US" dirty="0" err="1"/>
              <a:t>szabályos</a:t>
            </a:r>
            <a:r>
              <a:rPr lang="en-US" dirty="0"/>
              <a:t> </a:t>
            </a:r>
            <a:r>
              <a:rPr lang="en-US" b="1" dirty="0" err="1"/>
              <a:t>felirat</a:t>
            </a:r>
            <a:r>
              <a:rPr lang="en-US" b="1" dirty="0"/>
              <a:t> </a:t>
            </a:r>
            <a:r>
              <a:rPr lang="en-US" b="1" dirty="0" err="1"/>
              <a:t>formájában</a:t>
            </a:r>
            <a:r>
              <a:rPr lang="en-US" b="1" dirty="0"/>
              <a:t> </a:t>
            </a:r>
            <a:r>
              <a:rPr lang="en-US" b="1" dirty="0" err="1"/>
              <a:t>döntöttek</a:t>
            </a:r>
            <a:r>
              <a:rPr lang="en-US" dirty="0"/>
              <a:t>. </a:t>
            </a:r>
            <a:r>
              <a:rPr lang="en-US" dirty="0" err="1"/>
              <a:t>Követelték</a:t>
            </a:r>
            <a:r>
              <a:rPr lang="en-US" dirty="0"/>
              <a:t> a </a:t>
            </a:r>
            <a:r>
              <a:rPr lang="en-US" b="1" dirty="0" err="1"/>
              <a:t>felelős</a:t>
            </a:r>
            <a:r>
              <a:rPr lang="en-US" b="1" dirty="0"/>
              <a:t> </a:t>
            </a:r>
            <a:r>
              <a:rPr lang="en-US" b="1" dirty="0" err="1"/>
              <a:t>magyar</a:t>
            </a:r>
            <a:r>
              <a:rPr lang="en-US" b="1" dirty="0"/>
              <a:t> </a:t>
            </a:r>
            <a:r>
              <a:rPr lang="en-US" b="1" dirty="0" err="1"/>
              <a:t>minisztérium</a:t>
            </a:r>
            <a:r>
              <a:rPr lang="en-US" b="1" dirty="0"/>
              <a:t> </a:t>
            </a:r>
            <a:r>
              <a:rPr lang="en-US" dirty="0" err="1"/>
              <a:t>felállítását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dirty="0" err="1"/>
              <a:t>uralkodó</a:t>
            </a:r>
            <a:r>
              <a:rPr lang="en-US" b="1" dirty="0"/>
              <a:t> </a:t>
            </a:r>
            <a:r>
              <a:rPr lang="en-US" b="1" dirty="0" err="1"/>
              <a:t>megkoronázását</a:t>
            </a:r>
            <a:r>
              <a:rPr lang="en-US" dirty="0"/>
              <a:t>. </a:t>
            </a:r>
            <a:r>
              <a:rPr lang="en-US" dirty="0" err="1"/>
              <a:t>Ferenc</a:t>
            </a:r>
            <a:r>
              <a:rPr lang="en-US" dirty="0"/>
              <a:t> </a:t>
            </a:r>
            <a:r>
              <a:rPr lang="en-US" dirty="0" err="1"/>
              <a:t>József</a:t>
            </a:r>
            <a:r>
              <a:rPr lang="en-US" dirty="0"/>
              <a:t> </a:t>
            </a:r>
            <a:r>
              <a:rPr lang="en-US" dirty="0" err="1"/>
              <a:t>feloszlatta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országgyűlést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visszatért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önkényes</a:t>
            </a:r>
            <a:r>
              <a:rPr lang="en-US" dirty="0"/>
              <a:t> </a:t>
            </a:r>
            <a:r>
              <a:rPr lang="en-US" dirty="0" err="1"/>
              <a:t>kormányzásra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49" y="10510"/>
            <a:ext cx="7886700" cy="685908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/>
              <a:t>Út a kiegyezéshez</a:t>
            </a:r>
            <a:endParaRPr lang="en-US" b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524" y="3808138"/>
            <a:ext cx="4934606" cy="304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78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2890" y="0"/>
            <a:ext cx="7886700" cy="1325563"/>
          </a:xfrm>
        </p:spPr>
        <p:txBody>
          <a:bodyPr/>
          <a:lstStyle/>
          <a:p>
            <a:pPr eaLnBrk="1" hangingPunct="1"/>
            <a:r>
              <a:rPr lang="hu-HU" altLang="en-US" dirty="0"/>
              <a:t>Anton von SCHMERLING lovag</a:t>
            </a:r>
            <a:br>
              <a:rPr lang="hu-HU" altLang="en-US" dirty="0"/>
            </a:br>
            <a:r>
              <a:rPr lang="hu-HU" altLang="en-US" sz="2800" dirty="0"/>
              <a:t>(1805-1893)</a:t>
            </a:r>
          </a:p>
        </p:txBody>
      </p:sp>
      <p:pic>
        <p:nvPicPr>
          <p:cNvPr id="34819" name="Picture 3" descr="Schmerling_Anton_Ritter_von18059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6151" y="1298448"/>
            <a:ext cx="3113087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173736" y="1591056"/>
            <a:ext cx="5376672" cy="250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en-US" dirty="0"/>
              <a:t>A Schmerling-féle „provizórium” (1861-1865)</a:t>
            </a:r>
          </a:p>
          <a:p>
            <a:pPr>
              <a:lnSpc>
                <a:spcPct val="90000"/>
              </a:lnSpc>
            </a:pPr>
            <a:r>
              <a:rPr lang="hu-HU" altLang="en-US" dirty="0"/>
              <a:t>Schmerling: „</a:t>
            </a:r>
            <a:r>
              <a:rPr lang="hu-HU" altLang="en-US" dirty="0" err="1"/>
              <a:t>Wir</a:t>
            </a:r>
            <a:r>
              <a:rPr lang="hu-HU" altLang="en-US" dirty="0"/>
              <a:t> </a:t>
            </a:r>
            <a:r>
              <a:rPr lang="hu-HU" altLang="en-US" dirty="0" err="1"/>
              <a:t>können</a:t>
            </a:r>
            <a:r>
              <a:rPr lang="hu-HU" altLang="en-US" dirty="0"/>
              <a:t> </a:t>
            </a:r>
            <a:r>
              <a:rPr lang="hu-HU" altLang="en-US" dirty="0" err="1"/>
              <a:t>warten</a:t>
            </a:r>
            <a:r>
              <a:rPr lang="hu-HU" altLang="en-US" dirty="0"/>
              <a:t>.”</a:t>
            </a:r>
          </a:p>
          <a:p>
            <a:pPr>
              <a:lnSpc>
                <a:spcPct val="90000"/>
              </a:lnSpc>
            </a:pPr>
            <a:r>
              <a:rPr lang="hu-HU" altLang="en-US" dirty="0"/>
              <a:t>Ideiglenes abszolutizmus Magyarországon, alkotmányosság Ausztriában</a:t>
            </a:r>
          </a:p>
          <a:p>
            <a:r>
              <a:rPr lang="hu-HU" altLang="en-US" dirty="0"/>
              <a:t>Bismarck konzervatív, alkotmányellenes oroszbarát rezsimje</a:t>
            </a:r>
          </a:p>
          <a:p>
            <a:endParaRPr lang="hu-HU" altLang="en-US" dirty="0"/>
          </a:p>
          <a:p>
            <a:endParaRPr lang="hu-HU" altLang="en-US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7547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6418"/>
            <a:ext cx="9144000" cy="4351338"/>
          </a:xfrm>
        </p:spPr>
        <p:txBody>
          <a:bodyPr/>
          <a:lstStyle/>
          <a:p>
            <a:r>
              <a:rPr lang="en-US" b="1" dirty="0"/>
              <a:t>1862-ben </a:t>
            </a:r>
            <a:r>
              <a:rPr lang="en-US" dirty="0"/>
              <a:t>Kossuth </a:t>
            </a:r>
            <a:r>
              <a:rPr lang="en-US" dirty="0" err="1"/>
              <a:t>előállt</a:t>
            </a:r>
            <a:r>
              <a:rPr lang="en-US" dirty="0"/>
              <a:t> a </a:t>
            </a:r>
            <a:r>
              <a:rPr lang="en-US" b="1" dirty="0"/>
              <a:t>Duna-</a:t>
            </a:r>
            <a:r>
              <a:rPr lang="en-US" b="1" dirty="0" err="1"/>
              <a:t>konföderációs</a:t>
            </a:r>
            <a:r>
              <a:rPr lang="en-US" b="1" dirty="0"/>
              <a:t> </a:t>
            </a:r>
            <a:r>
              <a:rPr lang="en-US" b="1" dirty="0" err="1"/>
              <a:t>terv</a:t>
            </a:r>
            <a:r>
              <a:rPr lang="sk-SK" b="1" dirty="0"/>
              <a:t>-v</a:t>
            </a:r>
            <a:r>
              <a:rPr lang="en-US" b="1" dirty="0"/>
              <a:t>el</a:t>
            </a:r>
            <a:r>
              <a:rPr lang="en-US" dirty="0"/>
              <a:t>, </a:t>
            </a:r>
            <a:r>
              <a:rPr lang="en-US" dirty="0" err="1"/>
              <a:t>amelyben</a:t>
            </a:r>
            <a:r>
              <a:rPr lang="en-US" dirty="0"/>
              <a:t> </a:t>
            </a:r>
            <a:r>
              <a:rPr lang="en-US" dirty="0" err="1"/>
              <a:t>javasolta</a:t>
            </a:r>
            <a:r>
              <a:rPr lang="en-US" dirty="0"/>
              <a:t> a </a:t>
            </a:r>
            <a:r>
              <a:rPr lang="en-US" dirty="0" err="1"/>
              <a:t>kibékülést</a:t>
            </a:r>
            <a:r>
              <a:rPr lang="en-US" dirty="0"/>
              <a:t> a </a:t>
            </a:r>
            <a:r>
              <a:rPr lang="en-US" dirty="0" err="1"/>
              <a:t>dunai</a:t>
            </a:r>
            <a:r>
              <a:rPr lang="en-US" dirty="0"/>
              <a:t> </a:t>
            </a:r>
            <a:r>
              <a:rPr lang="en-US" dirty="0" err="1"/>
              <a:t>népekkel</a:t>
            </a:r>
            <a:r>
              <a:rPr lang="en-US" dirty="0"/>
              <a:t>, e </a:t>
            </a:r>
            <a:r>
              <a:rPr lang="en-US" dirty="0" err="1"/>
              <a:t>konföderáció</a:t>
            </a:r>
            <a:r>
              <a:rPr lang="en-US" dirty="0"/>
              <a:t> </a:t>
            </a:r>
            <a:r>
              <a:rPr lang="en-US" dirty="0" err="1"/>
              <a:t>biztosítja</a:t>
            </a:r>
            <a:r>
              <a:rPr lang="en-US" dirty="0"/>
              <a:t> a </a:t>
            </a:r>
            <a:r>
              <a:rPr lang="en-US" dirty="0" err="1"/>
              <a:t>kelet-európai</a:t>
            </a:r>
            <a:r>
              <a:rPr lang="en-US" dirty="0"/>
              <a:t> </a:t>
            </a:r>
            <a:r>
              <a:rPr lang="en-US" dirty="0" err="1"/>
              <a:t>kisnemzetek</a:t>
            </a:r>
            <a:r>
              <a:rPr lang="en-US" dirty="0"/>
              <a:t> </a:t>
            </a:r>
            <a:r>
              <a:rPr lang="en-US" dirty="0" err="1"/>
              <a:t>szabadságát</a:t>
            </a:r>
            <a:r>
              <a:rPr lang="en-US" dirty="0"/>
              <a:t>. Kossuth </a:t>
            </a:r>
            <a:r>
              <a:rPr lang="en-US" dirty="0" err="1"/>
              <a:t>tekintélye</a:t>
            </a:r>
            <a:r>
              <a:rPr lang="en-US" dirty="0"/>
              <a:t> </a:t>
            </a:r>
            <a:r>
              <a:rPr lang="en-US" dirty="0" err="1"/>
              <a:t>ellenére</a:t>
            </a:r>
            <a:r>
              <a:rPr lang="en-US" dirty="0"/>
              <a:t> </a:t>
            </a:r>
            <a:r>
              <a:rPr lang="en-US" dirty="0" err="1"/>
              <a:t>tervét</a:t>
            </a:r>
            <a:r>
              <a:rPr lang="en-US" dirty="0"/>
              <a:t> a </a:t>
            </a:r>
            <a:r>
              <a:rPr lang="en-US" dirty="0" err="1"/>
              <a:t>politizáló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elutasította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dirty="0" err="1"/>
              <a:t>Ausztriai</a:t>
            </a:r>
            <a:r>
              <a:rPr lang="en-US" b="1" dirty="0"/>
              <a:t> </a:t>
            </a:r>
            <a:r>
              <a:rPr lang="en-US" b="1" dirty="0" err="1"/>
              <a:t>megegyezést</a:t>
            </a:r>
            <a:r>
              <a:rPr lang="en-US" b="1" dirty="0"/>
              <a:t> </a:t>
            </a:r>
            <a:r>
              <a:rPr lang="en-US" b="1" dirty="0" err="1"/>
              <a:t>szorgalmazta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49" y="10510"/>
            <a:ext cx="7886700" cy="685908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/>
              <a:t>Út a kiegyezéshez</a:t>
            </a:r>
            <a:endParaRPr lang="en-US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912" y="2785241"/>
            <a:ext cx="2821437" cy="407275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33" y="2690648"/>
            <a:ext cx="5247246" cy="407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65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352" y="3816240"/>
            <a:ext cx="4147919" cy="2774731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572" y="642350"/>
            <a:ext cx="9144000" cy="3072196"/>
          </a:xfrm>
        </p:spPr>
        <p:txBody>
          <a:bodyPr>
            <a:normAutofit fontScale="85000" lnSpcReduction="10000"/>
          </a:bodyPr>
          <a:lstStyle/>
          <a:p>
            <a:r>
              <a:rPr lang="hu-HU" b="1" dirty="0"/>
              <a:t>1865-ben Ferenc József megszünteti az abszolutizmus, </a:t>
            </a:r>
            <a:r>
              <a:rPr lang="hu-HU" dirty="0"/>
              <a:t>és ismét összehívja az országgyűlést. </a:t>
            </a:r>
          </a:p>
          <a:p>
            <a:r>
              <a:rPr lang="hu-HU" dirty="0"/>
              <a:t>Megkezdődtek a </a:t>
            </a:r>
            <a:r>
              <a:rPr lang="en-US" dirty="0" err="1"/>
              <a:t>tárgyalások</a:t>
            </a:r>
            <a:r>
              <a:rPr lang="en-US" dirty="0"/>
              <a:t>, </a:t>
            </a:r>
            <a:r>
              <a:rPr lang="en-US" dirty="0" err="1"/>
              <a:t>melyen</a:t>
            </a:r>
            <a:r>
              <a:rPr lang="en-US" dirty="0"/>
              <a:t> a </a:t>
            </a:r>
            <a:r>
              <a:rPr lang="en-US" dirty="0" err="1"/>
              <a:t>magyar</a:t>
            </a:r>
            <a:r>
              <a:rPr lang="en-US" dirty="0"/>
              <a:t> </a:t>
            </a:r>
            <a:r>
              <a:rPr lang="en-US" dirty="0" err="1"/>
              <a:t>érdekeket</a:t>
            </a:r>
            <a:r>
              <a:rPr lang="en-US" dirty="0"/>
              <a:t> </a:t>
            </a:r>
            <a:r>
              <a:rPr lang="en-US" dirty="0" err="1"/>
              <a:t>Deák</a:t>
            </a:r>
            <a:r>
              <a:rPr lang="en-US" dirty="0"/>
              <a:t> </a:t>
            </a:r>
            <a:r>
              <a:rPr lang="sk-SK" dirty="0"/>
              <a:t>Ferenc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gróf</a:t>
            </a:r>
            <a:r>
              <a:rPr lang="en-US" dirty="0"/>
              <a:t> </a:t>
            </a:r>
            <a:r>
              <a:rPr lang="en-US" dirty="0" err="1"/>
              <a:t>Andrássy</a:t>
            </a:r>
            <a:r>
              <a:rPr lang="en-US" dirty="0"/>
              <a:t> </a:t>
            </a:r>
            <a:r>
              <a:rPr lang="sk-SK" dirty="0"/>
              <a:t>Gyula </a:t>
            </a:r>
            <a:r>
              <a:rPr lang="en-US" dirty="0" err="1"/>
              <a:t>képviselte</a:t>
            </a:r>
            <a:r>
              <a:rPr lang="en-US" dirty="0"/>
              <a:t>.</a:t>
            </a:r>
            <a:endParaRPr lang="sk-SK" dirty="0"/>
          </a:p>
          <a:p>
            <a:r>
              <a:rPr lang="hu-HU" b="1" dirty="0"/>
              <a:t>Deák húsvéti cikke</a:t>
            </a:r>
            <a:r>
              <a:rPr lang="hu-HU" dirty="0"/>
              <a:t> a Pesti Naplóban (a Pragmatica </a:t>
            </a:r>
            <a:r>
              <a:rPr lang="hu-HU" dirty="0" err="1"/>
              <a:t>Sanctio</a:t>
            </a:r>
            <a:r>
              <a:rPr lang="hu-HU" dirty="0"/>
              <a:t> alapján hajlandó kiegyezni. Az 1723-as </a:t>
            </a:r>
            <a:r>
              <a:rPr lang="hu-HU" dirty="0" err="1"/>
              <a:t>törv</a:t>
            </a:r>
            <a:r>
              <a:rPr lang="hu-HU" dirty="0"/>
              <a:t>.-</a:t>
            </a:r>
            <a:r>
              <a:rPr lang="hu-HU" dirty="0" err="1"/>
              <a:t>ben</a:t>
            </a:r>
            <a:r>
              <a:rPr lang="hu-HU" dirty="0"/>
              <a:t> tulajdonképpen már benne vannak a közös ügyek: </a:t>
            </a:r>
            <a:r>
              <a:rPr lang="hu-HU" b="1" dirty="0"/>
              <a:t>közös védelmi kötelezettség, a birodalom részeinek elválaszthatatlansága és feloszthatatlansága </a:t>
            </a:r>
            <a:r>
              <a:rPr lang="hu-HU" dirty="0"/>
              <a:t>(az örökös tartományok és a Magyar Királyság országainak közös öröklése)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49" y="10510"/>
            <a:ext cx="7886700" cy="685908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/>
              <a:t>Út a kiegyezéshez</a:t>
            </a:r>
            <a:endParaRPr lang="en-US" b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18" y="3727920"/>
            <a:ext cx="5570482" cy="313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19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0"/>
            <a:ext cx="7886700" cy="896115"/>
          </a:xfrm>
        </p:spPr>
        <p:txBody>
          <a:bodyPr/>
          <a:lstStyle/>
          <a:p>
            <a:pPr algn="ctr" eaLnBrk="1" hangingPunct="1"/>
            <a:r>
              <a:rPr lang="hu-HU" altLang="en-US" u="sng" dirty="0"/>
              <a:t>Áttörés a magyar liberálisoknál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705" y="856809"/>
            <a:ext cx="8967295" cy="43513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hu-HU" altLang="en-US" sz="2800" dirty="0"/>
              <a:t>Deák :</a:t>
            </a:r>
            <a:r>
              <a:rPr lang="hu-HU" altLang="en-US" sz="2800" dirty="0">
                <a:sym typeface="Wingdings" pitchFamily="2" charset="2"/>
              </a:rPr>
              <a:t> </a:t>
            </a:r>
            <a:r>
              <a:rPr lang="hu-HU" altLang="en-US" sz="2800" b="1" dirty="0">
                <a:solidFill>
                  <a:srgbClr val="FF0000"/>
                </a:solidFill>
                <a:sym typeface="Wingdings" pitchFamily="2" charset="2"/>
              </a:rPr>
              <a:t>a „Húsvéti cikk”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en-US" sz="2800" dirty="0">
                <a:sym typeface="Wingdings" pitchFamily="2" charset="2"/>
              </a:rPr>
              <a:t>	(Pesti Napló, 1865. IV. 16.)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hu-HU" altLang="en-US" sz="2800" u="sng" dirty="0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lényege</a:t>
            </a:r>
            <a:r>
              <a:rPr lang="hu-HU" altLang="en-US" sz="2800" dirty="0">
                <a:sym typeface="Wingdings" pitchFamily="2" charset="2"/>
              </a:rPr>
              <a:t>: három fő feltétel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en-US" sz="2800" dirty="0">
                <a:sym typeface="Wingdings" pitchFamily="2" charset="2"/>
              </a:rPr>
              <a:t>1. a </a:t>
            </a:r>
            <a:r>
              <a:rPr lang="hu-HU" altLang="en-US" sz="2800" b="1" dirty="0">
                <a:solidFill>
                  <a:srgbClr val="FF0000"/>
                </a:solidFill>
                <a:sym typeface="Wingdings" pitchFamily="2" charset="2"/>
              </a:rPr>
              <a:t>Habsburg-birodalom biztonsága a legfőbb cél </a:t>
            </a:r>
            <a:r>
              <a:rPr lang="hu-HU" altLang="en-US" sz="2800" dirty="0">
                <a:sym typeface="Wingdings" pitchFamily="2" charset="2"/>
              </a:rPr>
              <a:t>Magyarország számára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en-US" sz="2800" dirty="0">
                <a:sym typeface="Wingdings" pitchFamily="2" charset="2"/>
              </a:rPr>
              <a:t>2. az </a:t>
            </a:r>
            <a:r>
              <a:rPr lang="hu-HU" altLang="en-US" sz="2800" b="1" dirty="0">
                <a:solidFill>
                  <a:srgbClr val="FF0000"/>
                </a:solidFill>
                <a:sym typeface="Wingdings" pitchFamily="2" charset="2"/>
              </a:rPr>
              <a:t>1848-as magyar alkotmány </a:t>
            </a:r>
            <a:r>
              <a:rPr lang="hu-HU" altLang="en-US" sz="2800" dirty="0">
                <a:sym typeface="Wingdings" pitchFamily="2" charset="2"/>
              </a:rPr>
              <a:t>lehetőség szerinti teljes </a:t>
            </a:r>
            <a:r>
              <a:rPr lang="hu-HU" altLang="en-US" sz="2800" b="1" dirty="0">
                <a:solidFill>
                  <a:srgbClr val="FF0000"/>
                </a:solidFill>
                <a:sym typeface="Wingdings" pitchFamily="2" charset="2"/>
              </a:rPr>
              <a:t>visszaáll</a:t>
            </a:r>
            <a:r>
              <a:rPr lang="en-US" altLang="en-US" sz="2800" b="1" dirty="0">
                <a:solidFill>
                  <a:srgbClr val="FF0000"/>
                </a:solidFill>
                <a:sym typeface="Wingdings" pitchFamily="2" charset="2"/>
              </a:rPr>
              <a:t>í</a:t>
            </a:r>
            <a:r>
              <a:rPr lang="hu-HU" altLang="en-US" sz="2800" b="1" dirty="0" err="1">
                <a:solidFill>
                  <a:srgbClr val="FF0000"/>
                </a:solidFill>
                <a:sym typeface="Wingdings" pitchFamily="2" charset="2"/>
              </a:rPr>
              <a:t>tása</a:t>
            </a:r>
            <a:endParaRPr lang="hu-HU" altLang="en-US" sz="2800" b="1" dirty="0">
              <a:solidFill>
                <a:srgbClr val="FF0000"/>
              </a:solidFill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hu-HU" altLang="en-US" sz="2800" dirty="0">
                <a:sym typeface="Wingdings" pitchFamily="2" charset="2"/>
              </a:rPr>
              <a:t>3. </a:t>
            </a:r>
            <a:r>
              <a:rPr lang="hu-HU" altLang="en-US" sz="2800" b="1" dirty="0">
                <a:solidFill>
                  <a:srgbClr val="FF0000"/>
                </a:solidFill>
                <a:sym typeface="Wingdings" pitchFamily="2" charset="2"/>
              </a:rPr>
              <a:t>alkotmányosság Ausztriában is</a:t>
            </a:r>
            <a:endParaRPr lang="hu-HU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1" y="4372304"/>
            <a:ext cx="3602421" cy="240161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868" y="4527549"/>
            <a:ext cx="5120837" cy="209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23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6898" y="118239"/>
            <a:ext cx="8359902" cy="860170"/>
          </a:xfrm>
        </p:spPr>
        <p:txBody>
          <a:bodyPr/>
          <a:lstStyle/>
          <a:p>
            <a:pPr eaLnBrk="1" hangingPunct="1"/>
            <a:r>
              <a:rPr lang="hu-HU" altLang="en-US" dirty="0" err="1"/>
              <a:t>Königgraetz</a:t>
            </a:r>
            <a:r>
              <a:rPr lang="hu-HU" altLang="en-US" dirty="0"/>
              <a:t> (1866) következményei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8255"/>
            <a:ext cx="6662481" cy="563091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altLang="en-US" sz="2800" dirty="0"/>
              <a:t>Bismarck célja egy német – magyar dominanciájú, </a:t>
            </a:r>
            <a:r>
              <a:rPr lang="hu-HU" altLang="en-US" sz="2800" b="1" dirty="0"/>
              <a:t>ezért Oroszország ellen felhasználható</a:t>
            </a:r>
            <a:r>
              <a:rPr lang="hu-HU" altLang="en-US" sz="2800" dirty="0"/>
              <a:t> Habsburg-birodalom</a:t>
            </a:r>
          </a:p>
          <a:p>
            <a:pPr eaLnBrk="1" hangingPunct="1">
              <a:lnSpc>
                <a:spcPct val="80000"/>
              </a:lnSpc>
            </a:pPr>
            <a:r>
              <a:rPr lang="hu-HU" altLang="en-US" sz="2800" dirty="0"/>
              <a:t>Ferenc József újabb engedményekre kényszerül</a:t>
            </a:r>
          </a:p>
          <a:p>
            <a:pPr eaLnBrk="1" hangingPunct="1">
              <a:lnSpc>
                <a:spcPct val="80000"/>
              </a:lnSpc>
            </a:pPr>
            <a:r>
              <a:rPr lang="hu-HU" altLang="en-US" sz="2800" dirty="0"/>
              <a:t>Három lehetőség: centralista (német), föderalista (szláv) vagy dualista (magyar) orientáció</a:t>
            </a:r>
          </a:p>
          <a:p>
            <a:pPr eaLnBrk="1" hangingPunct="1">
              <a:lnSpc>
                <a:spcPct val="80000"/>
              </a:lnSpc>
            </a:pPr>
            <a:r>
              <a:rPr lang="hu-HU" altLang="en-US" sz="2800" dirty="0"/>
              <a:t>A birodalom helyzete </a:t>
            </a:r>
            <a:r>
              <a:rPr lang="hu-HU" altLang="en-US" sz="2800" b="1" dirty="0"/>
              <a:t>csak a dualista megoldást teszi lehetővé</a:t>
            </a:r>
            <a:r>
              <a:rPr lang="hu-HU" altLang="en-US" sz="2800" dirty="0"/>
              <a:t>, éppen a nagynémet nacionalizmus miatt</a:t>
            </a:r>
          </a:p>
          <a:p>
            <a:pPr eaLnBrk="1" hangingPunct="1">
              <a:lnSpc>
                <a:spcPct val="80000"/>
              </a:lnSpc>
            </a:pPr>
            <a:r>
              <a:rPr lang="hu-HU" altLang="en-US" sz="2800" dirty="0"/>
              <a:t>A magyarok lojálisak maradnak, Deák nem kér többet, mint a háború előtt, mert hosszú távú megoldást akar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93" y="978409"/>
            <a:ext cx="2991507" cy="398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79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726462"/>
          </a:xfrm>
        </p:spPr>
        <p:txBody>
          <a:bodyPr/>
          <a:lstStyle/>
          <a:p>
            <a:pPr algn="ctr" eaLnBrk="1" hangingPunct="1"/>
            <a:r>
              <a:rPr lang="hu-HU" altLang="en-US" dirty="0"/>
              <a:t>A kiegyezés tartalma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860" y="747658"/>
            <a:ext cx="8712968" cy="2736304"/>
          </a:xfrm>
        </p:spPr>
        <p:txBody>
          <a:bodyPr>
            <a:normAutofit fontScale="85000" lnSpcReduction="10000"/>
          </a:bodyPr>
          <a:lstStyle/>
          <a:p>
            <a:r>
              <a:rPr lang="hu-HU" altLang="hu-HU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Osztrák-Magyar Monarchia</a:t>
            </a:r>
            <a:r>
              <a:rPr lang="hu-HU" altLang="hu-HU" dirty="0"/>
              <a:t> Osztrák Császárság + Magyar Királyság </a:t>
            </a:r>
          </a:p>
          <a:p>
            <a:pPr>
              <a:buFontTx/>
              <a:buNone/>
            </a:pPr>
            <a:r>
              <a:rPr lang="en-US" altLang="hu-HU" dirty="0">
                <a:cs typeface="Arial" panose="020B0604020202020204" pitchFamily="34" charset="0"/>
              </a:rPr>
              <a:t>»</a:t>
            </a:r>
            <a:r>
              <a:rPr lang="hu-HU" altLang="hu-HU" dirty="0">
                <a:cs typeface="Arial" panose="020B0604020202020204" pitchFamily="34" charset="0"/>
              </a:rPr>
              <a:t> </a:t>
            </a:r>
            <a:r>
              <a:rPr lang="hu-HU" altLang="hu-HU" dirty="0"/>
              <a:t> </a:t>
            </a:r>
            <a:r>
              <a:rPr lang="hu-HU" altLang="hu-HU" sz="3500" b="1" u="sng" dirty="0">
                <a:solidFill>
                  <a:srgbClr val="FF0000"/>
                </a:solidFill>
              </a:rPr>
              <a:t>dualizmus: </a:t>
            </a:r>
            <a:r>
              <a:rPr lang="hu-HU" altLang="hu-HU" sz="3500" b="1" u="sng" dirty="0"/>
              <a:t>két állam szövetsége</a:t>
            </a:r>
          </a:p>
          <a:p>
            <a:r>
              <a:rPr lang="hu-HU" altLang="hu-HU" dirty="0"/>
              <a:t>Császár és király (K und K) (nemcsak </a:t>
            </a:r>
            <a:r>
              <a:rPr lang="hu-HU" altLang="hu-HU" dirty="0" err="1"/>
              <a:t>repr</a:t>
            </a:r>
            <a:r>
              <a:rPr lang="hu-HU" altLang="hu-HU" dirty="0"/>
              <a:t>. szerep!)</a:t>
            </a:r>
          </a:p>
          <a:p>
            <a:r>
              <a:rPr lang="hu-HU" altLang="hu-H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Közös ügyek</a:t>
            </a:r>
            <a:r>
              <a:rPr lang="hu-HU" altLang="hu-HU" dirty="0"/>
              <a:t>: külügy, hadügy és ezek </a:t>
            </a:r>
            <a:r>
              <a:rPr lang="hu-HU" altLang="hu-HU" dirty="0" err="1"/>
              <a:t>finansz</a:t>
            </a:r>
            <a:r>
              <a:rPr lang="en-US" altLang="hu-HU" dirty="0"/>
              <a:t>í</a:t>
            </a:r>
            <a:r>
              <a:rPr lang="hu-HU" altLang="hu-HU" dirty="0" err="1"/>
              <a:t>rozása</a:t>
            </a:r>
            <a:r>
              <a:rPr lang="hu-HU" altLang="hu-HU" dirty="0"/>
              <a:t> - pénzügy (kvóta, 70:30, tízévente)</a:t>
            </a:r>
          </a:p>
          <a:p>
            <a:r>
              <a:rPr lang="hu-HU" altLang="hu-HU" b="1" dirty="0"/>
              <a:t>Közös miniszterek, de nincs közös parlament</a:t>
            </a:r>
            <a:r>
              <a:rPr lang="hu-HU" altLang="hu-HU" dirty="0"/>
              <a:t> </a:t>
            </a:r>
            <a:r>
              <a:rPr lang="hu-HU" altLang="hu-HU" dirty="0">
                <a:sym typeface="Wingdings" panose="05000000000000000000" pitchFamily="2" charset="2"/>
              </a:rPr>
              <a:t> 60-60 fős delegációk felügyelik a munkájukat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543" y="3483962"/>
            <a:ext cx="4727847" cy="325039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36322" y="3706846"/>
            <a:ext cx="43204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800" dirty="0">
                <a:sym typeface="Wingdings" panose="05000000000000000000" pitchFamily="2" charset="2"/>
              </a:rPr>
              <a:t>Együtt intézik: közös vámterület, közös védelem, közös jegybank, közös államadósság átvállalása, közös az uralkodó, közös a hadsereg</a:t>
            </a:r>
          </a:p>
        </p:txBody>
      </p:sp>
    </p:spTree>
    <p:extLst>
      <p:ext uri="{BB962C8B-B14F-4D97-AF65-F5344CB8AC3E}">
        <p14:creationId xmlns:p14="http://schemas.microsoft.com/office/powerpoint/2010/main" val="4032781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99951"/>
            <a:ext cx="7886700" cy="805306"/>
          </a:xfrm>
        </p:spPr>
        <p:txBody>
          <a:bodyPr/>
          <a:lstStyle/>
          <a:p>
            <a:pPr algn="ctr"/>
            <a:r>
              <a:rPr lang="hu-HU" altLang="hu-HU" dirty="0"/>
              <a:t>Különállást biztosító tényezők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690432"/>
            <a:ext cx="7886700" cy="4351338"/>
          </a:xfrm>
        </p:spPr>
        <p:txBody>
          <a:bodyPr/>
          <a:lstStyle/>
          <a:p>
            <a:r>
              <a:rPr lang="hu-HU" altLang="hu-HU" dirty="0"/>
              <a:t>Saját kormány Au-</a:t>
            </a:r>
            <a:r>
              <a:rPr lang="hu-HU" altLang="hu-HU" dirty="0" err="1"/>
              <a:t>nak</a:t>
            </a:r>
            <a:r>
              <a:rPr lang="hu-HU" altLang="hu-HU" dirty="0"/>
              <a:t> és </a:t>
            </a:r>
            <a:r>
              <a:rPr lang="hu-HU" altLang="hu-HU" dirty="0" err="1"/>
              <a:t>Mo-nak</a:t>
            </a:r>
            <a:r>
              <a:rPr lang="hu-HU" altLang="hu-HU" dirty="0"/>
              <a:t> a közös mellett</a:t>
            </a:r>
          </a:p>
          <a:p>
            <a:r>
              <a:rPr lang="hu-HU" altLang="hu-HU" dirty="0"/>
              <a:t>Saját törvényhozó testület, melynek felelős a saját kormány</a:t>
            </a:r>
          </a:p>
          <a:p>
            <a:r>
              <a:rPr lang="hu-HU" altLang="hu-HU" dirty="0"/>
              <a:t>Saját közigazgatás, helyi önkormányzatok</a:t>
            </a:r>
          </a:p>
          <a:p>
            <a:pPr>
              <a:buFontTx/>
              <a:buNone/>
            </a:pPr>
            <a:r>
              <a:rPr lang="hu-HU" altLang="hu-HU" dirty="0"/>
              <a:t>Kormányzati forma: </a:t>
            </a:r>
            <a:r>
              <a:rPr lang="hu-HU" altLang="hu-HU" b="1" u="sng" dirty="0"/>
              <a:t>alkotmányos monarchia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1" y="2866101"/>
            <a:ext cx="7256907" cy="457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47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5321"/>
            <a:ext cx="8229600" cy="1143000"/>
          </a:xfrm>
        </p:spPr>
        <p:txBody>
          <a:bodyPr/>
          <a:lstStyle/>
          <a:p>
            <a:pPr algn="ctr" eaLnBrk="1" hangingPunct="1"/>
            <a:r>
              <a:rPr lang="hu-HU" altLang="en-US" dirty="0"/>
              <a:t>Ferenc József koronázása</a:t>
            </a:r>
            <a:br>
              <a:rPr lang="hu-HU" altLang="en-US" dirty="0"/>
            </a:br>
            <a:r>
              <a:rPr lang="hu-HU" altLang="en-US" sz="2800" dirty="0"/>
              <a:t>(Buda, 1867. VI. 8.)</a:t>
            </a:r>
          </a:p>
        </p:txBody>
      </p:sp>
      <p:pic>
        <p:nvPicPr>
          <p:cNvPr id="40963" name="Picture 3" descr="fjkoronázá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8315" y="1123587"/>
            <a:ext cx="7084041" cy="5734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31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705"/>
            <a:ext cx="9144000" cy="655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4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2B73634-48DA-4E11-B47B-27C61A807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31" y="0"/>
            <a:ext cx="7023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23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2DC888-5C2D-4067-B94B-D2428A48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85" y="2766218"/>
            <a:ext cx="7886700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110475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1088</Words>
  <Application>Microsoft Office PowerPoint</Application>
  <PresentationFormat>Diavetítés a képernyőre (4:3 oldalarány)</PresentationFormat>
  <Paragraphs>108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Office-téma</vt:lpstr>
      <vt:lpstr>PowerPoint-bemutató</vt:lpstr>
      <vt:lpstr>Megtorlás és önkényuralom Magyarországon az 1848/49 szabadságharc után</vt:lpstr>
      <vt:lpstr>Haynau rémuralma (1849-1850) </vt:lpstr>
      <vt:lpstr>PowerPoint-bemutató</vt:lpstr>
      <vt:lpstr>A Bach-korszak (1850-1859)</vt:lpstr>
      <vt:lpstr>PowerPoint-bemutató</vt:lpstr>
      <vt:lpstr>Az ellenállás formái</vt:lpstr>
      <vt:lpstr>Az ellenállás formái</vt:lpstr>
      <vt:lpstr>A passzív rezisztencia</vt:lpstr>
      <vt:lpstr>Út a kiegyezéshez</vt:lpstr>
      <vt:lpstr>Út a kiegyezéshez</vt:lpstr>
      <vt:lpstr>Anton von SCHMERLING lovag (1805-1893)</vt:lpstr>
      <vt:lpstr>Út a kiegyezéshez</vt:lpstr>
      <vt:lpstr>Út a kiegyezéshez</vt:lpstr>
      <vt:lpstr>Áttörés a magyar liberálisoknál</vt:lpstr>
      <vt:lpstr>Königgraetz (1866) következményei</vt:lpstr>
      <vt:lpstr>A kiegyezés tartalma</vt:lpstr>
      <vt:lpstr>Különállást biztosító tényezők</vt:lpstr>
      <vt:lpstr>Ferenc József koronázása (Buda, 1867. VI. 8.)</vt:lpstr>
      <vt:lpstr>PowerPoint-bemutató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OS</dc:creator>
  <cp:lastModifiedBy>os</cp:lastModifiedBy>
  <cp:revision>37</cp:revision>
  <dcterms:created xsi:type="dcterms:W3CDTF">2018-11-11T18:30:29Z</dcterms:created>
  <dcterms:modified xsi:type="dcterms:W3CDTF">2023-03-02T16:31:32Z</dcterms:modified>
</cp:coreProperties>
</file>