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2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80F05-1259-4A12-8851-450B5AF47E1A}" type="datetimeFigureOut">
              <a:rPr lang="hu-HU" smtClean="0"/>
              <a:t>2021.11.02.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1F06-0FDD-4698-8355-91B903CABA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1778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80F05-1259-4A12-8851-450B5AF47E1A}" type="datetimeFigureOut">
              <a:rPr lang="hu-HU" smtClean="0"/>
              <a:t>2021.11.02.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1F06-0FDD-4698-8355-91B903CABA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1011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80F05-1259-4A12-8851-450B5AF47E1A}" type="datetimeFigureOut">
              <a:rPr lang="hu-HU" smtClean="0"/>
              <a:t>2021.11.02.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1F06-0FDD-4698-8355-91B903CABA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474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80F05-1259-4A12-8851-450B5AF47E1A}" type="datetimeFigureOut">
              <a:rPr lang="hu-HU" smtClean="0"/>
              <a:t>2021.11.02.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1F06-0FDD-4698-8355-91B903CABA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3855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80F05-1259-4A12-8851-450B5AF47E1A}" type="datetimeFigureOut">
              <a:rPr lang="hu-HU" smtClean="0"/>
              <a:t>2021.11.02.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1F06-0FDD-4698-8355-91B903CABA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8741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80F05-1259-4A12-8851-450B5AF47E1A}" type="datetimeFigureOut">
              <a:rPr lang="hu-HU" smtClean="0"/>
              <a:t>2021.11.02.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1F06-0FDD-4698-8355-91B903CABA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6167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80F05-1259-4A12-8851-450B5AF47E1A}" type="datetimeFigureOut">
              <a:rPr lang="hu-HU" smtClean="0"/>
              <a:t>2021.11.02.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1F06-0FDD-4698-8355-91B903CABA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5530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80F05-1259-4A12-8851-450B5AF47E1A}" type="datetimeFigureOut">
              <a:rPr lang="hu-HU" smtClean="0"/>
              <a:t>2021.11.02.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1F06-0FDD-4698-8355-91B903CABA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92192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80F05-1259-4A12-8851-450B5AF47E1A}" type="datetimeFigureOut">
              <a:rPr lang="hu-HU" smtClean="0"/>
              <a:t>2021.11.02.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1F06-0FDD-4698-8355-91B903CABA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4239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80F05-1259-4A12-8851-450B5AF47E1A}" type="datetimeFigureOut">
              <a:rPr lang="hu-HU" smtClean="0"/>
              <a:t>2021.11.02.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1F06-0FDD-4698-8355-91B903CABA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1999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80F05-1259-4A12-8851-450B5AF47E1A}" type="datetimeFigureOut">
              <a:rPr lang="hu-HU" smtClean="0"/>
              <a:t>2021.11.02.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81F06-0FDD-4698-8355-91B903CABA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933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80F05-1259-4A12-8851-450B5AF47E1A}" type="datetimeFigureOut">
              <a:rPr lang="hu-HU" smtClean="0"/>
              <a:t>2021.11.02.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81F06-0FDD-4698-8355-91B903CABA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658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31763"/>
            <a:ext cx="7772400" cy="1477962"/>
          </a:xfrm>
        </p:spPr>
        <p:txBody>
          <a:bodyPr>
            <a:normAutofit fontScale="90000"/>
          </a:bodyPr>
          <a:lstStyle/>
          <a:p>
            <a:r>
              <a:rPr lang="hu-HU" dirty="0"/>
              <a:t/>
            </a:r>
            <a:br>
              <a:rPr lang="hu-HU" dirty="0"/>
            </a:br>
            <a:r>
              <a:rPr lang="hu-HU" dirty="0"/>
              <a:t> </a:t>
            </a:r>
            <a:r>
              <a:rPr lang="hu-HU" b="1" dirty="0"/>
              <a:t>A nemzetiségi kérdés 1849 és 1868 között 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659" y="1584064"/>
            <a:ext cx="6830681" cy="527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475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06317" y="1496568"/>
            <a:ext cx="2537683" cy="5361431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" y="288927"/>
            <a:ext cx="9020174" cy="1006474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A nemzetiségek helyzete az 1848/49-es szabadságharc és az utána köv. önkényuralom idején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295401"/>
            <a:ext cx="6972300" cy="5638800"/>
          </a:xfrm>
        </p:spPr>
        <p:txBody>
          <a:bodyPr>
            <a:normAutofit lnSpcReduction="10000"/>
          </a:bodyPr>
          <a:lstStyle/>
          <a:p>
            <a:endParaRPr lang="hu-HU" dirty="0"/>
          </a:p>
          <a:p>
            <a:r>
              <a:rPr lang="hu-HU" dirty="0"/>
              <a:t> A szabadságharc idején a bécsi udvar a nemzetiségek oldalán támadták meg a magyarokat. </a:t>
            </a:r>
            <a:r>
              <a:rPr lang="hu-HU" b="1" dirty="0"/>
              <a:t>Területi autonómiát </a:t>
            </a:r>
            <a:r>
              <a:rPr lang="hu-HU" dirty="0"/>
              <a:t>ígértek nekik katonai segítségük fejében. </a:t>
            </a:r>
            <a:endParaRPr lang="hu-HU" dirty="0" smtClean="0"/>
          </a:p>
          <a:p>
            <a:pPr marL="0" indent="0">
              <a:buNone/>
            </a:pPr>
            <a:endParaRPr lang="hu-HU" sz="1100" dirty="0" smtClean="0"/>
          </a:p>
          <a:p>
            <a:r>
              <a:rPr lang="hu-HU" dirty="0" smtClean="0"/>
              <a:t>Az </a:t>
            </a:r>
            <a:r>
              <a:rPr lang="hu-HU" dirty="0"/>
              <a:t>önkényuralom idején nem kapták meg az autonómiát, sőt még a megalakult </a:t>
            </a:r>
            <a:r>
              <a:rPr lang="hu-HU" b="1" dirty="0"/>
              <a:t>Szerb Vajdaság </a:t>
            </a:r>
            <a:r>
              <a:rPr lang="hu-HU" dirty="0"/>
              <a:t>és a </a:t>
            </a:r>
            <a:r>
              <a:rPr lang="hu-HU" b="1" dirty="0"/>
              <a:t>Temesi Bánság </a:t>
            </a:r>
            <a:r>
              <a:rPr lang="hu-HU" dirty="0"/>
              <a:t>autonóm területeken is a bécsi kormányzat uralkodott </a:t>
            </a:r>
            <a:endParaRPr lang="hu-HU" dirty="0" smtClean="0"/>
          </a:p>
          <a:p>
            <a:endParaRPr lang="hu-HU" sz="1100" dirty="0"/>
          </a:p>
          <a:p>
            <a:r>
              <a:rPr lang="hu-HU" dirty="0"/>
              <a:t> Nem kellett tartaniuk a magyar nemzetállami törekvésektől, valamint a hivatalokban jelentős tisztségeket kaptak. Ez által felgyorsult a </a:t>
            </a:r>
            <a:r>
              <a:rPr lang="hu-HU" b="1" dirty="0"/>
              <a:t>nemzeti öntudatuk</a:t>
            </a:r>
            <a:r>
              <a:rPr lang="hu-H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03812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375"/>
            <a:ext cx="9136703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266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1060" y="0"/>
            <a:ext cx="7886700" cy="634998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Kisebbségi jogok és önrendelkezés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8135" y="634998"/>
            <a:ext cx="8972549" cy="4351338"/>
          </a:xfrm>
        </p:spPr>
        <p:txBody>
          <a:bodyPr/>
          <a:lstStyle/>
          <a:p>
            <a:r>
              <a:rPr lang="hu-HU" b="1" dirty="0" smtClean="0"/>
              <a:t>Kossuth </a:t>
            </a:r>
            <a:r>
              <a:rPr lang="hu-HU" dirty="0"/>
              <a:t>a </a:t>
            </a:r>
            <a:r>
              <a:rPr lang="hu-HU" b="1" dirty="0"/>
              <a:t>dunai konföderációs </a:t>
            </a:r>
            <a:r>
              <a:rPr lang="hu-HU" dirty="0"/>
              <a:t>tervében foglalkozott a nemzetiségi kérdéssel. Jelentős engedményeket tett a tervében. Elismerte Horvátország függetlenségét és Erdély önállóságát.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225" y="2044723"/>
            <a:ext cx="3152775" cy="481281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19" y="2246498"/>
            <a:ext cx="5340331" cy="461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65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6275" y="0"/>
            <a:ext cx="7886700" cy="768349"/>
          </a:xfrm>
        </p:spPr>
        <p:txBody>
          <a:bodyPr/>
          <a:lstStyle/>
          <a:p>
            <a:pPr algn="ctr"/>
            <a:r>
              <a:rPr lang="hu-HU" dirty="0" smtClean="0"/>
              <a:t>Kossuth Lajos tervei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5249" y="712280"/>
            <a:ext cx="8972550" cy="4351338"/>
          </a:xfrm>
        </p:spPr>
        <p:txBody>
          <a:bodyPr/>
          <a:lstStyle/>
          <a:p>
            <a:r>
              <a:rPr lang="hu-HU" dirty="0" smtClean="0"/>
              <a:t>A magyarországi kisebbségeknek Kossuth nem adta volna meg a területi autonómiát, mert </a:t>
            </a:r>
            <a:r>
              <a:rPr lang="hu-HU" b="1" dirty="0" smtClean="0"/>
              <a:t>nem akarta </a:t>
            </a:r>
            <a:r>
              <a:rPr lang="hu-HU" dirty="0" smtClean="0"/>
              <a:t>volna </a:t>
            </a:r>
            <a:r>
              <a:rPr lang="hu-HU" b="1" dirty="0" smtClean="0"/>
              <a:t>megbontani a Szent István-i területi egysége</a:t>
            </a:r>
            <a:r>
              <a:rPr lang="hu-HU" dirty="0" smtClean="0"/>
              <a:t>t.</a:t>
            </a:r>
          </a:p>
          <a:p>
            <a:r>
              <a:rPr lang="hu-HU" dirty="0" smtClean="0"/>
              <a:t> </a:t>
            </a:r>
            <a:r>
              <a:rPr lang="hu-HU" dirty="0"/>
              <a:t>A területi függetlenség helyett a területtől független </a:t>
            </a:r>
            <a:r>
              <a:rPr lang="hu-HU" b="1" dirty="0"/>
              <a:t>politikai és kulturális önkormányzati testületek </a:t>
            </a:r>
            <a:r>
              <a:rPr lang="hu-HU" dirty="0"/>
              <a:t>megalakítását javasolta.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4" y="3295651"/>
            <a:ext cx="5400559" cy="348513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915860"/>
            <a:ext cx="2909887" cy="386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1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577849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/>
              <a:t>Az 1868-as nemzetiségi törvény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77849"/>
            <a:ext cx="9144000" cy="4351338"/>
          </a:xfrm>
        </p:spPr>
        <p:txBody>
          <a:bodyPr/>
          <a:lstStyle/>
          <a:p>
            <a:r>
              <a:rPr lang="hu-HU" dirty="0" smtClean="0"/>
              <a:t>Második „nemzetiségi törvény” a világon</a:t>
            </a:r>
          </a:p>
          <a:p>
            <a:r>
              <a:rPr lang="hu-HU" dirty="0" smtClean="0"/>
              <a:t>A </a:t>
            </a:r>
            <a:r>
              <a:rPr lang="hu-HU" dirty="0"/>
              <a:t>megalkotott </a:t>
            </a:r>
            <a:r>
              <a:rPr lang="hu-HU" b="1" dirty="0"/>
              <a:t>nemzetiségi törvény </a:t>
            </a:r>
            <a:r>
              <a:rPr lang="hu-HU" dirty="0"/>
              <a:t>az egy állam egy nemzet elvén jött létre. Csak egy nemzet van, a magyar. A nemzetiségeknek az </a:t>
            </a:r>
            <a:r>
              <a:rPr lang="hu-HU" b="1" dirty="0"/>
              <a:t>asszimiláció </a:t>
            </a:r>
            <a:r>
              <a:rPr lang="hu-HU" dirty="0"/>
              <a:t>lehetőségét biztosította</a:t>
            </a:r>
            <a:r>
              <a:rPr lang="hu-HU" dirty="0" smtClean="0"/>
              <a:t>.</a:t>
            </a:r>
          </a:p>
          <a:p>
            <a:r>
              <a:rPr lang="hu-HU" dirty="0"/>
              <a:t>Nem biztosított nekik területi autonómiát és </a:t>
            </a:r>
            <a:r>
              <a:rPr lang="hu-HU" b="1" dirty="0"/>
              <a:t>kollektív nemzetiségi jogokat</a:t>
            </a:r>
            <a:r>
              <a:rPr lang="hu-HU" dirty="0"/>
              <a:t>. Viszont </a:t>
            </a:r>
            <a:r>
              <a:rPr lang="hu-HU" b="1" dirty="0"/>
              <a:t>Deák </a:t>
            </a:r>
            <a:r>
              <a:rPr lang="hu-HU" dirty="0"/>
              <a:t>közbenjárásával </a:t>
            </a:r>
            <a:r>
              <a:rPr lang="hu-HU" b="1" dirty="0"/>
              <a:t>egyéni </a:t>
            </a:r>
            <a:r>
              <a:rPr lang="hu-HU" b="1" dirty="0" smtClean="0"/>
              <a:t>szabadságjogok </a:t>
            </a:r>
            <a:r>
              <a:rPr lang="hu-HU" dirty="0"/>
              <a:t>alapján </a:t>
            </a:r>
            <a:r>
              <a:rPr lang="hu-HU" b="1" dirty="0"/>
              <a:t>nemzetiségi jogokat </a:t>
            </a:r>
            <a:r>
              <a:rPr lang="hu-HU" dirty="0"/>
              <a:t>biztosít, mint pl. széleskörű </a:t>
            </a:r>
            <a:r>
              <a:rPr lang="hu-HU" b="1" dirty="0"/>
              <a:t>anyanyelvhasználatot</a:t>
            </a:r>
            <a:r>
              <a:rPr lang="hu-HU" dirty="0"/>
              <a:t>. </a:t>
            </a:r>
            <a:r>
              <a:rPr lang="hu-HU" dirty="0" smtClean="0"/>
              <a:t>(anyanyelvű </a:t>
            </a:r>
            <a:r>
              <a:rPr lang="hu-HU" dirty="0"/>
              <a:t>iskolák, sajtó, </a:t>
            </a:r>
            <a:r>
              <a:rPr lang="hu-HU" dirty="0" smtClean="0"/>
              <a:t>stb.)  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155" y="3969066"/>
            <a:ext cx="4219100" cy="281273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36" y="4385945"/>
            <a:ext cx="3708083" cy="247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541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" y="3998856"/>
            <a:ext cx="3560638" cy="284851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104774" y="0"/>
            <a:ext cx="9248774" cy="977899"/>
          </a:xfrm>
        </p:spPr>
        <p:txBody>
          <a:bodyPr>
            <a:normAutofit/>
          </a:bodyPr>
          <a:lstStyle/>
          <a:p>
            <a:pPr algn="ctr"/>
            <a:r>
              <a:rPr lang="hu-HU" sz="4000" b="1" dirty="0" smtClean="0"/>
              <a:t>Területi autonómia – csak a horvátoknak</a:t>
            </a:r>
            <a:endParaRPr lang="hu-HU" sz="40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813" y="854075"/>
            <a:ext cx="8991599" cy="4351338"/>
          </a:xfrm>
        </p:spPr>
        <p:txBody>
          <a:bodyPr/>
          <a:lstStyle/>
          <a:p>
            <a:r>
              <a:rPr lang="hu-HU" dirty="0"/>
              <a:t>A törvénnyel a nemzetiségek </a:t>
            </a:r>
            <a:r>
              <a:rPr lang="hu-HU" b="1" u="sng" dirty="0"/>
              <a:t>nem elégedtek meg</a:t>
            </a:r>
            <a:r>
              <a:rPr lang="hu-HU" dirty="0"/>
              <a:t>, de a nemzetközi összehasonlításban </a:t>
            </a:r>
            <a:r>
              <a:rPr lang="hu-HU" b="1" dirty="0"/>
              <a:t>haladónak számított</a:t>
            </a:r>
            <a:r>
              <a:rPr lang="hu-HU" dirty="0"/>
              <a:t>. </a:t>
            </a:r>
            <a:endParaRPr lang="hu-HU" dirty="0" smtClean="0"/>
          </a:p>
          <a:p>
            <a:r>
              <a:rPr lang="hu-HU" sz="3200" b="1" u="sng" dirty="0"/>
              <a:t>A horvát-magyar kiegyezés / 1868/ </a:t>
            </a:r>
            <a:endParaRPr lang="hu-HU" sz="3200" u="sng" dirty="0"/>
          </a:p>
          <a:p>
            <a:r>
              <a:rPr lang="hu-HU" dirty="0"/>
              <a:t>A magyar közjog a középkorban egyedül a horvátokat ismerte el politikai nemzetnek, mert </a:t>
            </a:r>
            <a:r>
              <a:rPr lang="hu-HU" b="1" dirty="0"/>
              <a:t>külön tartományként működött</a:t>
            </a:r>
            <a:r>
              <a:rPr lang="hu-HU" dirty="0"/>
              <a:t>, az ország belügyeit </a:t>
            </a:r>
            <a:r>
              <a:rPr lang="hu-HU" b="1" dirty="0"/>
              <a:t>a bán vezette</a:t>
            </a:r>
            <a:r>
              <a:rPr lang="hu-HU" dirty="0"/>
              <a:t>, ebbe a magyar uralkodó nem szólt bele, azonkívül </a:t>
            </a:r>
            <a:r>
              <a:rPr lang="hu-HU" b="1" u="sng" dirty="0"/>
              <a:t>volt nemesi rétegük is.</a:t>
            </a:r>
            <a:r>
              <a:rPr lang="hu-HU" dirty="0"/>
              <a:t>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575" y="3998856"/>
            <a:ext cx="4286250" cy="274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734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2771" y="257348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hu-HU" sz="6600" dirty="0" smtClean="0"/>
              <a:t>Köszönöm a figyelmet!</a:t>
            </a:r>
            <a:endParaRPr lang="hu-HU" sz="6600" dirty="0"/>
          </a:p>
        </p:txBody>
      </p:sp>
    </p:spTree>
    <p:extLst>
      <p:ext uri="{BB962C8B-B14F-4D97-AF65-F5344CB8AC3E}">
        <p14:creationId xmlns:p14="http://schemas.microsoft.com/office/powerpoint/2010/main" val="2649788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</TotalTime>
  <Words>306</Words>
  <Application>Microsoft Office PowerPoint</Application>
  <PresentationFormat>Diavetítés a képernyőre (4:3 oldalarány)</PresentationFormat>
  <Paragraphs>22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Office-téma</vt:lpstr>
      <vt:lpstr>  A nemzetiségi kérdés 1849 és 1868 között </vt:lpstr>
      <vt:lpstr>A nemzetiségek helyzete az 1848/49-es szabadságharc és az utána köv. önkényuralom idején</vt:lpstr>
      <vt:lpstr>PowerPoint-bemutató</vt:lpstr>
      <vt:lpstr>Kisebbségi jogok és önrendelkezés</vt:lpstr>
      <vt:lpstr>Kossuth Lajos tervei</vt:lpstr>
      <vt:lpstr>Az 1868-as nemzetiségi törvény </vt:lpstr>
      <vt:lpstr>Területi autonómia – csak a horvátoknak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tanari</dc:creator>
  <cp:lastModifiedBy>Ambruzs Attila Péter</cp:lastModifiedBy>
  <cp:revision>13</cp:revision>
  <dcterms:created xsi:type="dcterms:W3CDTF">2018-11-22T08:55:44Z</dcterms:created>
  <dcterms:modified xsi:type="dcterms:W3CDTF">2021-11-02T07:26:16Z</dcterms:modified>
</cp:coreProperties>
</file>