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57" r:id="rId4"/>
    <p:sldId id="262" r:id="rId5"/>
    <p:sldId id="263" r:id="rId6"/>
    <p:sldId id="259" r:id="rId7"/>
    <p:sldId id="260" r:id="rId8"/>
    <p:sldId id="261" r:id="rId9"/>
    <p:sldId id="267" r:id="rId10"/>
    <p:sldId id="268" r:id="rId11"/>
    <p:sldId id="264" r:id="rId12"/>
    <p:sldId id="265" r:id="rId13"/>
    <p:sldId id="266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2891F-29B5-4805-B6B0-EC3D539DB7D8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7C69E-C26F-4CFA-B558-B2FB01346E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79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EFE02B-CC49-4F57-B530-D1482CA50625}" type="slidenum">
              <a:rPr lang="hu-HU" altLang="hu-HU" u="none" smtClean="0"/>
              <a:pPr/>
              <a:t>2</a:t>
            </a:fld>
            <a:endParaRPr lang="hu-HU" altLang="hu-HU" u="none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 smtClean="0"/>
          </a:p>
        </p:txBody>
      </p:sp>
    </p:spTree>
    <p:extLst>
      <p:ext uri="{BB962C8B-B14F-4D97-AF65-F5344CB8AC3E}">
        <p14:creationId xmlns:p14="http://schemas.microsoft.com/office/powerpoint/2010/main" val="995525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083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2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81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98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43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201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848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3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38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9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113CC-42E4-44D6-83BA-AC0B3D85D0F6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87A56-D0C2-4006-8556-6BA77C952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661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770" y="-93964"/>
            <a:ext cx="4451230" cy="6991461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92502" y="255277"/>
            <a:ext cx="4300268" cy="2387600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Szövetségi rendszerek az I. VH előtt</a:t>
            </a:r>
            <a:endParaRPr lang="en-US" dirty="0"/>
          </a:p>
        </p:txBody>
      </p:sp>
      <p:sp>
        <p:nvSpPr>
          <p:cNvPr id="5" name="Szövegdoboz 4"/>
          <p:cNvSpPr txBox="1"/>
          <p:nvPr/>
        </p:nvSpPr>
        <p:spPr>
          <a:xfrm>
            <a:off x="339553" y="2992118"/>
            <a:ext cx="43532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TK 29-33. oldal</a:t>
            </a:r>
            <a:endParaRPr lang="en-US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9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Bismarck politikája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96" y="693092"/>
            <a:ext cx="6221288" cy="60482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hu-HU" sz="2600" dirty="0" smtClean="0">
                <a:cs typeface="Arial" panose="020B0604020202020204" pitchFamily="34" charset="0"/>
              </a:rPr>
              <a:t>»</a:t>
            </a:r>
            <a:r>
              <a:rPr lang="hu-HU" altLang="hu-HU" sz="2600" dirty="0" smtClean="0">
                <a:cs typeface="Arial" panose="020B0604020202020204" pitchFamily="34" charset="0"/>
              </a:rPr>
              <a:t> </a:t>
            </a:r>
            <a:r>
              <a:rPr lang="hu-HU" altLang="hu-HU" sz="2600" u="sng" dirty="0" smtClean="0"/>
              <a:t>elsődleges célja</a:t>
            </a:r>
            <a:r>
              <a:rPr lang="hu-HU" altLang="hu-HU" sz="2600" dirty="0" smtClean="0"/>
              <a:t>: Franciaország elszigetelése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600" dirty="0" smtClean="0"/>
              <a:t>Franciaország célja a </a:t>
            </a:r>
            <a:r>
              <a:rPr lang="hu-HU" altLang="hu-HU" sz="3000" b="1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revans</a:t>
            </a:r>
            <a:r>
              <a:rPr lang="hu-HU" altLang="hu-HU" sz="2600" dirty="0" smtClean="0"/>
              <a:t>, Németország legyőzése, Elzász-</a:t>
            </a:r>
            <a:r>
              <a:rPr lang="hu-HU" altLang="hu-HU" sz="2600" dirty="0" err="1" smtClean="0"/>
              <a:t>Lotharingia</a:t>
            </a:r>
            <a:r>
              <a:rPr lang="hu-HU" altLang="hu-HU" sz="2600" dirty="0" smtClean="0"/>
              <a:t> visszaszerzése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hu-HU" sz="2600" dirty="0" smtClean="0">
                <a:cs typeface="Arial" panose="020B0604020202020204" pitchFamily="34" charset="0"/>
              </a:rPr>
              <a:t>»</a:t>
            </a:r>
            <a:r>
              <a:rPr lang="hu-HU" altLang="hu-HU" sz="2600" dirty="0" smtClean="0">
                <a:cs typeface="Arial" panose="020B0604020202020204" pitchFamily="34" charset="0"/>
              </a:rPr>
              <a:t> </a:t>
            </a:r>
            <a:r>
              <a:rPr lang="hu-HU" altLang="hu-HU" sz="2600" u="sng" dirty="0" smtClean="0"/>
              <a:t>szoros kapcsolat</a:t>
            </a:r>
            <a:r>
              <a:rPr lang="hu-HU" altLang="hu-HU" sz="2600" dirty="0" smtClean="0"/>
              <a:t>: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600" dirty="0" smtClean="0"/>
              <a:t>Osztrák-Magyar Monarchiával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600" dirty="0" smtClean="0"/>
              <a:t>Oroszországgal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hu-HU" sz="2600" dirty="0" smtClean="0"/>
              <a:t>Európa 3 történeti dinasztiája: </a:t>
            </a:r>
            <a:r>
              <a:rPr lang="hu-HU" altLang="hu-HU" sz="2600" i="1" dirty="0" smtClean="0"/>
              <a:t>Hohenzollern</a:t>
            </a:r>
            <a:r>
              <a:rPr lang="hu-HU" altLang="hu-HU" sz="2600" i="1" smtClean="0"/>
              <a:t>, Habsburg</a:t>
            </a:r>
            <a:r>
              <a:rPr lang="hu-HU" altLang="hu-HU" sz="2600" i="1" dirty="0" smtClean="0"/>
              <a:t>, Romanov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33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1873 három császár szövetsége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33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II. Sándor, Ferenc József, I. Vilmos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hu-HU" altLang="hu-HU" sz="3000" u="sng" dirty="0" smtClean="0"/>
              <a:t>probléma</a:t>
            </a:r>
            <a:r>
              <a:rPr lang="hu-HU" altLang="hu-HU" sz="3000" dirty="0" smtClean="0"/>
              <a:t>: Balkáni érdekellentétek!!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367" y="2410376"/>
            <a:ext cx="3184634" cy="444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5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47570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/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 </a:t>
            </a:r>
            <a:br>
              <a:rPr lang="en-US" b="1" dirty="0">
                <a:latin typeface="+mn-lt"/>
              </a:rPr>
            </a:br>
            <a:r>
              <a:rPr lang="en-US" b="1" dirty="0" err="1">
                <a:latin typeface="+mn-lt"/>
              </a:rPr>
              <a:t>német-francia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ellentét</a:t>
            </a:r>
            <a:r>
              <a:rPr lang="en-US" b="1" dirty="0">
                <a:latin typeface="+mn-lt"/>
              </a:rPr>
              <a:t> </a:t>
            </a:r>
            <a:br>
              <a:rPr lang="en-US" b="1" dirty="0">
                <a:latin typeface="+mn-lt"/>
              </a:rPr>
            </a:br>
            <a:endParaRPr lang="en-US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10207" y="830316"/>
            <a:ext cx="8765627" cy="60276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sz="3500" b="1" u="sng" dirty="0" smtClean="0"/>
              <a:t>1. </a:t>
            </a:r>
            <a:r>
              <a:rPr lang="en-US" sz="3500" b="1" u="sng" dirty="0" err="1" smtClean="0"/>
              <a:t>Központi</a:t>
            </a:r>
            <a:r>
              <a:rPr lang="en-US" sz="3500" b="1" u="sng" dirty="0" smtClean="0"/>
              <a:t> </a:t>
            </a:r>
            <a:r>
              <a:rPr lang="en-US" sz="3500" b="1" u="sng" dirty="0" err="1" smtClean="0"/>
              <a:t>hatalmak</a:t>
            </a:r>
            <a:r>
              <a:rPr lang="en-US" sz="3500" b="1" u="sng" dirty="0" smtClean="0"/>
              <a:t> </a:t>
            </a:r>
          </a:p>
          <a:p>
            <a:r>
              <a:rPr lang="en-US" dirty="0" smtClean="0"/>
              <a:t>- </a:t>
            </a:r>
            <a:r>
              <a:rPr lang="en-US" b="1" u="sng" dirty="0"/>
              <a:t>1873. </a:t>
            </a:r>
            <a:r>
              <a:rPr lang="en-US" b="1" u="sng" dirty="0" err="1"/>
              <a:t>három</a:t>
            </a:r>
            <a:r>
              <a:rPr lang="en-US" b="1" u="sng" dirty="0"/>
              <a:t> </a:t>
            </a:r>
            <a:r>
              <a:rPr lang="en-US" b="1" u="sng" dirty="0" err="1"/>
              <a:t>császár</a:t>
            </a:r>
            <a:r>
              <a:rPr lang="en-US" b="1" u="sng" dirty="0"/>
              <a:t> </a:t>
            </a:r>
            <a:r>
              <a:rPr lang="en-US" b="1" u="sng" dirty="0" err="1"/>
              <a:t>szövetsége</a:t>
            </a:r>
            <a:r>
              <a:rPr lang="en-US" b="1" u="sng" dirty="0"/>
              <a:t> </a:t>
            </a:r>
            <a:r>
              <a:rPr lang="en-US" dirty="0" err="1"/>
              <a:t>Németország</a:t>
            </a:r>
            <a:r>
              <a:rPr lang="en-US" dirty="0"/>
              <a:t>, </a:t>
            </a:r>
            <a:r>
              <a:rPr lang="en-US" dirty="0" err="1"/>
              <a:t>Osztrák</a:t>
            </a:r>
            <a:r>
              <a:rPr lang="en-US" dirty="0"/>
              <a:t>-Magyar </a:t>
            </a:r>
            <a:r>
              <a:rPr lang="en-US" dirty="0" err="1"/>
              <a:t>Monarchia</a:t>
            </a:r>
            <a:r>
              <a:rPr lang="en-US" dirty="0"/>
              <a:t>, </a:t>
            </a:r>
            <a:r>
              <a:rPr lang="en-US" dirty="0" err="1"/>
              <a:t>Oroszország</a:t>
            </a:r>
            <a:r>
              <a:rPr lang="en-US" dirty="0"/>
              <a:t>) </a:t>
            </a:r>
          </a:p>
          <a:p>
            <a:r>
              <a:rPr lang="en-US" dirty="0"/>
              <a:t>- </a:t>
            </a:r>
            <a:r>
              <a:rPr lang="en-US" b="1" dirty="0"/>
              <a:t>1879. </a:t>
            </a:r>
            <a:r>
              <a:rPr lang="en-US" b="1" dirty="0" err="1"/>
              <a:t>kettős</a:t>
            </a:r>
            <a:r>
              <a:rPr lang="en-US" b="1" dirty="0"/>
              <a:t> </a:t>
            </a:r>
            <a:r>
              <a:rPr lang="en-US" b="1" dirty="0" err="1" smtClean="0"/>
              <a:t>szövetség</a:t>
            </a:r>
            <a:r>
              <a:rPr lang="sk-SK" dirty="0" smtClean="0"/>
              <a:t>: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dirty="0" smtClean="0"/>
              <a:t>      </a:t>
            </a:r>
            <a:r>
              <a:rPr lang="en-US" dirty="0" err="1" smtClean="0"/>
              <a:t>Németország</a:t>
            </a:r>
            <a:r>
              <a:rPr lang="en-US" dirty="0" smtClean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sk-SK" dirty="0" smtClean="0"/>
              <a:t>az </a:t>
            </a:r>
            <a:r>
              <a:rPr lang="en-US" dirty="0" err="1" smtClean="0"/>
              <a:t>Osztrák</a:t>
            </a:r>
            <a:r>
              <a:rPr lang="en-US" dirty="0" smtClean="0"/>
              <a:t>-Magyar </a:t>
            </a:r>
            <a:r>
              <a:rPr lang="en-US" dirty="0" err="1"/>
              <a:t>Monarchia</a:t>
            </a:r>
            <a:r>
              <a:rPr lang="en-US" dirty="0"/>
              <a:t> </a:t>
            </a:r>
            <a:r>
              <a:rPr lang="en-US" dirty="0" err="1"/>
              <a:t>politikai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katonai</a:t>
            </a:r>
            <a:r>
              <a:rPr lang="en-US" dirty="0"/>
              <a:t> </a:t>
            </a:r>
            <a:r>
              <a:rPr lang="en-US" dirty="0" err="1"/>
              <a:t>szövetsége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sz="3500" b="1" dirty="0"/>
              <a:t>1882. </a:t>
            </a:r>
            <a:r>
              <a:rPr lang="en-US" sz="3500" b="1" dirty="0" err="1"/>
              <a:t>kettős</a:t>
            </a:r>
            <a:r>
              <a:rPr lang="en-US" sz="3500" b="1" dirty="0"/>
              <a:t> </a:t>
            </a:r>
            <a:r>
              <a:rPr lang="en-US" sz="3500" b="1" dirty="0" err="1" smtClean="0"/>
              <a:t>szövetség</a:t>
            </a:r>
            <a:r>
              <a:rPr lang="sk-SK" sz="3500" b="1" dirty="0" smtClean="0"/>
              <a:t> </a:t>
            </a:r>
            <a:r>
              <a:rPr lang="en-US" sz="3500" b="1" dirty="0" smtClean="0"/>
              <a:t>+</a:t>
            </a:r>
            <a:r>
              <a:rPr lang="sk-SK" sz="3500" b="1" dirty="0" smtClean="0"/>
              <a:t> </a:t>
            </a:r>
            <a:r>
              <a:rPr lang="en-US" sz="3500" b="1" dirty="0" err="1" smtClean="0"/>
              <a:t>Olaszország</a:t>
            </a:r>
            <a:r>
              <a:rPr lang="sk-SK" sz="3500" b="1" dirty="0" smtClean="0"/>
              <a:t> (!!!) </a:t>
            </a:r>
            <a:r>
              <a:rPr lang="en-US" sz="3500" dirty="0" smtClean="0"/>
              <a:t>=</a:t>
            </a:r>
            <a:r>
              <a:rPr lang="sk-SK" sz="3500" dirty="0" smtClean="0"/>
              <a:t> </a:t>
            </a:r>
            <a:r>
              <a:rPr lang="en-US" sz="3500" b="1" u="sng" dirty="0" err="1" smtClean="0"/>
              <a:t>hármas</a:t>
            </a:r>
            <a:r>
              <a:rPr lang="en-US" sz="3500" b="1" u="sng" dirty="0" smtClean="0"/>
              <a:t> </a:t>
            </a:r>
            <a:r>
              <a:rPr lang="en-US" sz="3500" b="1" u="sng" dirty="0" err="1"/>
              <a:t>szövetség</a:t>
            </a:r>
            <a:r>
              <a:rPr lang="en-US" sz="3500" b="1" u="sng" dirty="0"/>
              <a:t> </a:t>
            </a:r>
          </a:p>
          <a:p>
            <a:pPr lvl="1"/>
            <a:r>
              <a:rPr lang="en-US" dirty="0" err="1" smtClean="0"/>
              <a:t>Franciaország</a:t>
            </a:r>
            <a:r>
              <a:rPr lang="en-US" dirty="0" smtClean="0"/>
              <a:t> </a:t>
            </a:r>
            <a:r>
              <a:rPr lang="en-US" dirty="0" err="1"/>
              <a:t>elleni</a:t>
            </a:r>
            <a:r>
              <a:rPr lang="en-US" dirty="0"/>
              <a:t> </a:t>
            </a:r>
            <a:r>
              <a:rPr lang="en-US" dirty="0" err="1"/>
              <a:t>politika</a:t>
            </a:r>
            <a:r>
              <a:rPr lang="en-US" dirty="0"/>
              <a:t> </a:t>
            </a:r>
          </a:p>
          <a:p>
            <a:r>
              <a:rPr lang="en-US" dirty="0"/>
              <a:t>- </a:t>
            </a:r>
            <a:r>
              <a:rPr lang="en-US" b="1" dirty="0"/>
              <a:t>1888</a:t>
            </a:r>
            <a:r>
              <a:rPr lang="en-US" b="1" dirty="0" smtClean="0"/>
              <a:t>.</a:t>
            </a:r>
            <a:r>
              <a:rPr lang="sk-SK" b="1" dirty="0" smtClean="0"/>
              <a:t>:</a:t>
            </a:r>
            <a:r>
              <a:rPr lang="en-US" b="1" dirty="0" smtClean="0"/>
              <a:t> </a:t>
            </a:r>
            <a:r>
              <a:rPr lang="en-US" b="1" dirty="0"/>
              <a:t>II. </a:t>
            </a:r>
            <a:r>
              <a:rPr lang="en-US" b="1" dirty="0" err="1"/>
              <a:t>Vilmos</a:t>
            </a:r>
            <a:r>
              <a:rPr lang="en-US" b="1" dirty="0"/>
              <a:t> </a:t>
            </a:r>
            <a:r>
              <a:rPr lang="en-US" b="1" dirty="0" err="1"/>
              <a:t>meneszti</a:t>
            </a:r>
            <a:r>
              <a:rPr lang="en-US" b="1" dirty="0"/>
              <a:t> </a:t>
            </a:r>
            <a:r>
              <a:rPr lang="en-US" b="1" dirty="0" err="1"/>
              <a:t>Bismarckot</a:t>
            </a:r>
            <a:r>
              <a:rPr lang="en-US" dirty="0"/>
              <a:t>, </a:t>
            </a:r>
            <a:r>
              <a:rPr lang="en-US" dirty="0" err="1"/>
              <a:t>Németország</a:t>
            </a:r>
            <a:r>
              <a:rPr lang="en-US" dirty="0"/>
              <a:t> „</a:t>
            </a:r>
            <a:r>
              <a:rPr lang="en-US" dirty="0" err="1"/>
              <a:t>agresszív</a:t>
            </a:r>
            <a:r>
              <a:rPr lang="en-US" dirty="0"/>
              <a:t> </a:t>
            </a:r>
            <a:r>
              <a:rPr lang="en-US" dirty="0" err="1"/>
              <a:t>világpolitikába</a:t>
            </a:r>
            <a:r>
              <a:rPr lang="en-US" dirty="0"/>
              <a:t>” </a:t>
            </a:r>
            <a:r>
              <a:rPr lang="en-US" dirty="0" err="1"/>
              <a:t>kezd</a:t>
            </a:r>
            <a:r>
              <a:rPr lang="en-US" dirty="0"/>
              <a:t> </a:t>
            </a:r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	</a:t>
            </a:r>
            <a:r>
              <a:rPr lang="en-US" dirty="0" smtClean="0"/>
              <a:t>• </a:t>
            </a:r>
            <a:r>
              <a:rPr lang="en-US" dirty="0" err="1"/>
              <a:t>flottaépítési</a:t>
            </a:r>
            <a:r>
              <a:rPr lang="en-US" dirty="0"/>
              <a:t> </a:t>
            </a:r>
            <a:r>
              <a:rPr lang="en-US" dirty="0" err="1"/>
              <a:t>program→megnőttek</a:t>
            </a:r>
            <a:r>
              <a:rPr lang="en-US" dirty="0"/>
              <a:t> a </a:t>
            </a:r>
            <a:r>
              <a:rPr lang="en-US" dirty="0" err="1"/>
              <a:t>hadikiadások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sk-SK" dirty="0" smtClean="0"/>
              <a:t>	</a:t>
            </a:r>
            <a:r>
              <a:rPr lang="en-US" dirty="0" smtClean="0"/>
              <a:t>• </a:t>
            </a:r>
            <a:r>
              <a:rPr lang="en-US" dirty="0" err="1"/>
              <a:t>gyarmatosítás</a:t>
            </a:r>
            <a:r>
              <a:rPr lang="en-US" dirty="0"/>
              <a:t> </a:t>
            </a:r>
            <a:r>
              <a:rPr lang="en-US" dirty="0" err="1"/>
              <a:t>Afrikában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a </a:t>
            </a:r>
            <a:r>
              <a:rPr lang="en-US" dirty="0" err="1"/>
              <a:t>Távol-Keleten</a:t>
            </a:r>
            <a:r>
              <a:rPr lang="en-US" dirty="0"/>
              <a:t> </a:t>
            </a:r>
          </a:p>
          <a:p>
            <a:r>
              <a:rPr lang="en-US" dirty="0" smtClean="0"/>
              <a:t>→</a:t>
            </a:r>
            <a:r>
              <a:rPr lang="en-US" dirty="0" err="1"/>
              <a:t>állandó</a:t>
            </a:r>
            <a:r>
              <a:rPr lang="en-US" dirty="0"/>
              <a:t> </a:t>
            </a:r>
            <a:r>
              <a:rPr lang="en-US" dirty="0" err="1"/>
              <a:t>konfliktusforrások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1821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80502"/>
          </a:xfrm>
        </p:spPr>
        <p:txBody>
          <a:bodyPr/>
          <a:lstStyle/>
          <a:p>
            <a:pPr algn="ctr"/>
            <a:r>
              <a:rPr lang="sk-SK" dirty="0" smtClean="0"/>
              <a:t>1882 – hármas szövetség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0502"/>
            <a:ext cx="9144000" cy="570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00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80502"/>
          </a:xfrm>
        </p:spPr>
        <p:txBody>
          <a:bodyPr/>
          <a:lstStyle/>
          <a:p>
            <a:pPr algn="ctr"/>
            <a:r>
              <a:rPr lang="sk-SK" dirty="0" smtClean="0"/>
              <a:t>1882 – hármas szövetség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62" y="925291"/>
            <a:ext cx="8408276" cy="571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911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60788" y="827142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sk-SK" sz="3200" b="1" u="sng" dirty="0" smtClean="0"/>
              <a:t>2. </a:t>
            </a:r>
            <a:r>
              <a:rPr lang="en-US" sz="3200" b="1" u="sng" dirty="0" err="1" smtClean="0"/>
              <a:t>Antant</a:t>
            </a:r>
            <a:r>
              <a:rPr lang="en-US" sz="3200" b="1" u="sng" dirty="0" smtClean="0"/>
              <a:t> </a:t>
            </a:r>
            <a:r>
              <a:rPr lang="en-US" sz="3200" b="1" u="sng" dirty="0" err="1" smtClean="0"/>
              <a:t>kialakulása</a:t>
            </a:r>
            <a:r>
              <a:rPr lang="sk-SK" sz="3200" b="1" u="sng" dirty="0" smtClean="0"/>
              <a:t>:</a:t>
            </a:r>
            <a:r>
              <a:rPr lang="en-US" sz="3200" b="1" u="sng" dirty="0" smtClean="0"/>
              <a:t> </a:t>
            </a:r>
            <a:endParaRPr lang="en-US" sz="3200" b="1" u="sng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Németország</a:t>
            </a:r>
            <a:r>
              <a:rPr lang="en-US" dirty="0"/>
              <a:t> </a:t>
            </a:r>
            <a:r>
              <a:rPr lang="en-US" dirty="0" err="1"/>
              <a:t>ellen</a:t>
            </a:r>
            <a:r>
              <a:rPr lang="en-US" dirty="0"/>
              <a:t>) 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sk-SK" dirty="0" smtClean="0"/>
              <a:t>f</a:t>
            </a:r>
            <a:r>
              <a:rPr lang="en-US" dirty="0" err="1" smtClean="0"/>
              <a:t>rancia</a:t>
            </a:r>
            <a:r>
              <a:rPr lang="sk-SK" dirty="0" smtClean="0"/>
              <a:t> </a:t>
            </a:r>
            <a:r>
              <a:rPr lang="en-US" dirty="0" smtClean="0"/>
              <a:t>-</a:t>
            </a:r>
            <a:r>
              <a:rPr lang="sk-SK" dirty="0" smtClean="0"/>
              <a:t> </a:t>
            </a:r>
            <a:r>
              <a:rPr lang="en-US" dirty="0" err="1" smtClean="0"/>
              <a:t>orosz</a:t>
            </a:r>
            <a:r>
              <a:rPr lang="en-US" dirty="0" smtClean="0"/>
              <a:t> </a:t>
            </a:r>
            <a:r>
              <a:rPr lang="en-US" dirty="0" err="1" smtClean="0"/>
              <a:t>közeledés</a:t>
            </a:r>
            <a:r>
              <a:rPr lang="sk-SK" dirty="0" smtClean="0"/>
              <a:t> </a:t>
            </a:r>
            <a:r>
              <a:rPr lang="en-US" dirty="0" smtClean="0"/>
              <a:t>→</a:t>
            </a:r>
            <a:r>
              <a:rPr lang="sk-SK" dirty="0" smtClean="0"/>
              <a:t> </a:t>
            </a:r>
            <a:r>
              <a:rPr lang="en-US" dirty="0" smtClean="0"/>
              <a:t>1893</a:t>
            </a:r>
            <a:r>
              <a:rPr lang="en-US" dirty="0"/>
              <a:t>. </a:t>
            </a:r>
            <a:r>
              <a:rPr lang="en-US" dirty="0" err="1"/>
              <a:t>katonai</a:t>
            </a:r>
            <a:r>
              <a:rPr lang="en-US" dirty="0"/>
              <a:t> </a:t>
            </a:r>
            <a:r>
              <a:rPr lang="en-US" dirty="0" err="1"/>
              <a:t>szerződés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sk-SK" dirty="0" smtClean="0"/>
              <a:t>f</a:t>
            </a:r>
            <a:r>
              <a:rPr lang="en-US" dirty="0" err="1" smtClean="0"/>
              <a:t>rancia</a:t>
            </a:r>
            <a:r>
              <a:rPr lang="sk-SK" dirty="0" smtClean="0"/>
              <a:t> </a:t>
            </a:r>
            <a:r>
              <a:rPr lang="en-US" dirty="0" smtClean="0"/>
              <a:t>-</a:t>
            </a:r>
            <a:r>
              <a:rPr lang="sk-SK" dirty="0" smtClean="0"/>
              <a:t> </a:t>
            </a:r>
            <a:r>
              <a:rPr lang="en-US" dirty="0" err="1" smtClean="0"/>
              <a:t>angol</a:t>
            </a:r>
            <a:r>
              <a:rPr lang="en-US" dirty="0" smtClean="0"/>
              <a:t> </a:t>
            </a:r>
            <a:r>
              <a:rPr lang="en-US" dirty="0" err="1" smtClean="0"/>
              <a:t>közeledés</a:t>
            </a:r>
            <a:r>
              <a:rPr lang="sk-SK" dirty="0" smtClean="0"/>
              <a:t> </a:t>
            </a:r>
            <a:r>
              <a:rPr lang="en-US" dirty="0" smtClean="0"/>
              <a:t>→</a:t>
            </a:r>
            <a:r>
              <a:rPr lang="sk-SK" dirty="0" smtClean="0"/>
              <a:t> </a:t>
            </a:r>
            <a:r>
              <a:rPr lang="en-US" dirty="0" smtClean="0"/>
              <a:t>1904</a:t>
            </a:r>
            <a:r>
              <a:rPr lang="en-US" dirty="0"/>
              <a:t>. </a:t>
            </a:r>
            <a:r>
              <a:rPr lang="en-US" dirty="0" err="1"/>
              <a:t>szívélyes</a:t>
            </a:r>
            <a:r>
              <a:rPr lang="en-US" dirty="0"/>
              <a:t> </a:t>
            </a:r>
            <a:r>
              <a:rPr lang="en-US" dirty="0" err="1"/>
              <a:t>megegyezés</a:t>
            </a:r>
            <a:r>
              <a:rPr lang="en-US" dirty="0"/>
              <a:t> (ENTENTE CORDIALE) </a:t>
            </a:r>
          </a:p>
          <a:p>
            <a:pPr marL="0" indent="0">
              <a:buNone/>
            </a:pPr>
            <a:r>
              <a:rPr lang="en-US" dirty="0"/>
              <a:t>- </a:t>
            </a:r>
            <a:r>
              <a:rPr lang="sk-SK" dirty="0" smtClean="0"/>
              <a:t>a</a:t>
            </a:r>
            <a:r>
              <a:rPr lang="en-US" dirty="0" err="1" smtClean="0"/>
              <a:t>ngol</a:t>
            </a:r>
            <a:r>
              <a:rPr lang="sk-SK" dirty="0" smtClean="0"/>
              <a:t> </a:t>
            </a:r>
            <a:r>
              <a:rPr lang="en-US" dirty="0" smtClean="0"/>
              <a:t>-</a:t>
            </a:r>
            <a:r>
              <a:rPr lang="sk-SK" dirty="0" smtClean="0"/>
              <a:t> </a:t>
            </a:r>
            <a:r>
              <a:rPr lang="en-US" dirty="0" err="1" smtClean="0"/>
              <a:t>orosz</a:t>
            </a:r>
            <a:r>
              <a:rPr lang="en-US" dirty="0" smtClean="0"/>
              <a:t> </a:t>
            </a:r>
            <a:r>
              <a:rPr lang="en-US" dirty="0" err="1" smtClean="0"/>
              <a:t>közeledés</a:t>
            </a:r>
            <a:r>
              <a:rPr lang="sk-SK" dirty="0" smtClean="0"/>
              <a:t> </a:t>
            </a:r>
            <a:r>
              <a:rPr lang="en-US" dirty="0" smtClean="0"/>
              <a:t>→</a:t>
            </a:r>
            <a:r>
              <a:rPr lang="sk-SK" dirty="0" smtClean="0"/>
              <a:t> </a:t>
            </a:r>
            <a:r>
              <a:rPr lang="en-US" dirty="0" smtClean="0"/>
              <a:t>1907</a:t>
            </a:r>
            <a:r>
              <a:rPr lang="en-US" dirty="0"/>
              <a:t>. </a:t>
            </a:r>
            <a:r>
              <a:rPr lang="en-US" dirty="0" err="1"/>
              <a:t>katonai</a:t>
            </a:r>
            <a:r>
              <a:rPr lang="en-US" dirty="0"/>
              <a:t> </a:t>
            </a:r>
            <a:r>
              <a:rPr lang="en-US" dirty="0" err="1"/>
              <a:t>szövetség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47570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/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 </a:t>
            </a:r>
            <a:br>
              <a:rPr lang="en-US" b="1" dirty="0">
                <a:latin typeface="+mn-lt"/>
              </a:rPr>
            </a:br>
            <a:r>
              <a:rPr lang="en-US" b="1" dirty="0" err="1">
                <a:latin typeface="+mn-lt"/>
              </a:rPr>
              <a:t>német-francia</a:t>
            </a:r>
            <a:r>
              <a:rPr lang="en-US" b="1" dirty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ellentét</a:t>
            </a:r>
            <a:r>
              <a:rPr lang="en-US" b="1" dirty="0">
                <a:latin typeface="+mn-lt"/>
              </a:rPr>
              <a:t> </a:t>
            </a:r>
            <a:br>
              <a:rPr lang="en-US" b="1" dirty="0">
                <a:latin typeface="+mn-lt"/>
              </a:rPr>
            </a:br>
            <a:endParaRPr lang="en-US" b="1" dirty="0"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8" y="3819673"/>
            <a:ext cx="3689130" cy="295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16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2732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</a:t>
            </a:r>
            <a:br>
              <a:rPr lang="en-US" dirty="0">
                <a:latin typeface="+mn-lt"/>
              </a:rPr>
            </a:br>
            <a:r>
              <a:rPr lang="en-US" b="1" dirty="0" err="1" smtClean="0">
                <a:latin typeface="+mn-lt"/>
              </a:rPr>
              <a:t>balkáni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ellentétek</a:t>
            </a:r>
            <a:r>
              <a:rPr lang="en-US" b="1" dirty="0">
                <a:latin typeface="+mn-lt"/>
              </a:rPr>
              <a:t> </a:t>
            </a: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174" y="42774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err="1" smtClean="0"/>
              <a:t>Török</a:t>
            </a:r>
            <a:r>
              <a:rPr lang="en-US" b="1" u="sng" dirty="0" smtClean="0"/>
              <a:t> </a:t>
            </a:r>
            <a:r>
              <a:rPr lang="en-US" b="1" u="sng" dirty="0" err="1"/>
              <a:t>háborúk</a:t>
            </a:r>
            <a:r>
              <a:rPr lang="en-US" b="1" u="sng" dirty="0"/>
              <a:t> 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/>
              <a:t>1875. </a:t>
            </a:r>
            <a:r>
              <a:rPr lang="en-US" dirty="0" err="1"/>
              <a:t>törökellenes</a:t>
            </a:r>
            <a:r>
              <a:rPr lang="en-US" dirty="0"/>
              <a:t> </a:t>
            </a:r>
            <a:r>
              <a:rPr lang="en-US" dirty="0" err="1"/>
              <a:t>felkelések</a:t>
            </a:r>
            <a:r>
              <a:rPr lang="en-US" dirty="0"/>
              <a:t> (</a:t>
            </a:r>
            <a:r>
              <a:rPr lang="en-US" dirty="0" err="1"/>
              <a:t>Boszniában</a:t>
            </a:r>
            <a:r>
              <a:rPr lang="en-US" dirty="0"/>
              <a:t>, </a:t>
            </a:r>
            <a:r>
              <a:rPr lang="en-US" dirty="0" err="1"/>
              <a:t>Bulgáriában</a:t>
            </a:r>
            <a:r>
              <a:rPr lang="en-US" dirty="0" smtClean="0"/>
              <a:t>)</a:t>
            </a:r>
            <a:r>
              <a:rPr lang="sk-SK" dirty="0" smtClean="0"/>
              <a:t> </a:t>
            </a:r>
            <a:r>
              <a:rPr lang="en-US" dirty="0" smtClean="0"/>
              <a:t>→</a:t>
            </a:r>
            <a:r>
              <a:rPr lang="sk-SK" dirty="0" smtClean="0"/>
              <a:t> </a:t>
            </a:r>
            <a:r>
              <a:rPr lang="en-US" dirty="0" err="1" smtClean="0"/>
              <a:t>Oroszország</a:t>
            </a:r>
            <a:r>
              <a:rPr lang="en-US" dirty="0" smtClean="0"/>
              <a:t> </a:t>
            </a:r>
            <a:r>
              <a:rPr lang="en-US" dirty="0" err="1" smtClean="0"/>
              <a:t>beavatkozik</a:t>
            </a:r>
            <a:r>
              <a:rPr lang="sk-SK" dirty="0" smtClean="0"/>
              <a:t> </a:t>
            </a:r>
            <a:r>
              <a:rPr lang="en-US" dirty="0" smtClean="0"/>
              <a:t>→</a:t>
            </a:r>
            <a:r>
              <a:rPr lang="sk-SK" dirty="0" smtClean="0"/>
              <a:t> </a:t>
            </a:r>
            <a:r>
              <a:rPr lang="en-US" dirty="0" err="1" smtClean="0"/>
              <a:t>török</a:t>
            </a:r>
            <a:r>
              <a:rPr lang="en-US" dirty="0" smtClean="0"/>
              <a:t> </a:t>
            </a:r>
            <a:r>
              <a:rPr lang="en-US" dirty="0" err="1"/>
              <a:t>vereség</a:t>
            </a:r>
            <a:r>
              <a:rPr lang="en-US" dirty="0"/>
              <a:t> (1877.) </a:t>
            </a:r>
          </a:p>
          <a:p>
            <a:pPr>
              <a:buFontTx/>
              <a:buChar char="-"/>
            </a:pPr>
            <a:r>
              <a:rPr lang="en-US" b="1" dirty="0" smtClean="0"/>
              <a:t>1878</a:t>
            </a:r>
            <a:r>
              <a:rPr lang="en-US" b="1" dirty="0"/>
              <a:t>. San Stefano-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béke</a:t>
            </a:r>
            <a:r>
              <a:rPr lang="en-US" b="1" dirty="0"/>
              <a:t> </a:t>
            </a:r>
            <a:endParaRPr lang="sk-SK" b="1" dirty="0" smtClean="0"/>
          </a:p>
          <a:p>
            <a:pPr lvl="1">
              <a:buFontTx/>
              <a:buChar char="-"/>
            </a:pPr>
            <a:r>
              <a:rPr lang="en-US" b="1" dirty="0" err="1" smtClean="0">
                <a:solidFill>
                  <a:srgbClr val="FF0000"/>
                </a:solidFill>
              </a:rPr>
              <a:t>Törökország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elveszti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befolyását</a:t>
            </a:r>
            <a:r>
              <a:rPr lang="en-US" b="1" dirty="0">
                <a:solidFill>
                  <a:srgbClr val="FF0000"/>
                </a:solidFill>
              </a:rPr>
              <a:t> a </a:t>
            </a:r>
            <a:r>
              <a:rPr lang="en-US" b="1" dirty="0" err="1" smtClean="0">
                <a:solidFill>
                  <a:srgbClr val="FF0000"/>
                </a:solidFill>
              </a:rPr>
              <a:t>Balkánon</a:t>
            </a:r>
            <a:endParaRPr lang="sk-SK" b="1" dirty="0" smtClean="0">
              <a:solidFill>
                <a:srgbClr val="FF0000"/>
              </a:solidFill>
            </a:endParaRPr>
          </a:p>
          <a:p>
            <a:pPr lvl="1">
              <a:buFontTx/>
              <a:buChar char="-"/>
            </a:pPr>
            <a:r>
              <a:rPr lang="en-US" dirty="0" err="1" smtClean="0"/>
              <a:t>Oroszország</a:t>
            </a:r>
            <a:r>
              <a:rPr lang="en-US" dirty="0" smtClean="0"/>
              <a:t> </a:t>
            </a:r>
            <a:r>
              <a:rPr lang="en-US" dirty="0" err="1"/>
              <a:t>megerősödése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68" y="3520966"/>
            <a:ext cx="6724725" cy="333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24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12967"/>
          </a:xfrm>
        </p:spPr>
        <p:txBody>
          <a:bodyPr/>
          <a:lstStyle/>
          <a:p>
            <a:pPr algn="ctr"/>
            <a:r>
              <a:rPr lang="sk-SK" dirty="0" smtClean="0"/>
              <a:t>A berlini kongresszus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4152" y="588579"/>
            <a:ext cx="9019848" cy="346841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 </a:t>
            </a:r>
            <a:r>
              <a:rPr lang="en-US" b="1" dirty="0" err="1"/>
              <a:t>berlini</a:t>
            </a:r>
            <a:r>
              <a:rPr lang="en-US" b="1" dirty="0"/>
              <a:t> </a:t>
            </a:r>
            <a:r>
              <a:rPr lang="en-US" b="1" dirty="0" err="1"/>
              <a:t>kongresszus</a:t>
            </a:r>
            <a:r>
              <a:rPr lang="en-US" dirty="0"/>
              <a:t> </a:t>
            </a:r>
            <a:r>
              <a:rPr lang="en-US" dirty="0" err="1"/>
              <a:t>egy</a:t>
            </a:r>
            <a:r>
              <a:rPr lang="en-US" dirty="0"/>
              <a:t> </a:t>
            </a:r>
            <a:r>
              <a:rPr lang="en-US" b="1" dirty="0"/>
              <a:t>1878-ban</a:t>
            </a:r>
            <a:r>
              <a:rPr lang="en-US" dirty="0"/>
              <a:t> (</a:t>
            </a:r>
            <a:r>
              <a:rPr lang="en-US" dirty="0" err="1"/>
              <a:t>június</a:t>
            </a:r>
            <a:r>
              <a:rPr lang="en-US" dirty="0"/>
              <a:t> 13.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július</a:t>
            </a:r>
            <a:r>
              <a:rPr lang="en-US" dirty="0"/>
              <a:t> 13. </a:t>
            </a:r>
            <a:r>
              <a:rPr lang="en-US" dirty="0" err="1"/>
              <a:t>között</a:t>
            </a:r>
            <a:r>
              <a:rPr lang="en-US" dirty="0"/>
              <a:t>), a </a:t>
            </a:r>
            <a:r>
              <a:rPr lang="en-US" dirty="0" err="1" smtClean="0"/>
              <a:t>nagyhatalmak</a:t>
            </a:r>
            <a:r>
              <a:rPr lang="sk-SK" dirty="0" smtClean="0"/>
              <a:t>:</a:t>
            </a:r>
            <a:r>
              <a:rPr lang="en-US" dirty="0" smtClean="0"/>
              <a:t> </a:t>
            </a:r>
            <a:endParaRPr lang="sk-SK" dirty="0" smtClean="0"/>
          </a:p>
          <a:p>
            <a:r>
              <a:rPr lang="en-US" b="1" dirty="0" err="1" smtClean="0"/>
              <a:t>Oroszország</a:t>
            </a:r>
            <a:r>
              <a:rPr lang="en-US" b="1" dirty="0"/>
              <a:t>, Nagy-Britannia, </a:t>
            </a:r>
            <a:r>
              <a:rPr lang="en-US" b="1" dirty="0" err="1"/>
              <a:t>Franciaország</a:t>
            </a:r>
            <a:r>
              <a:rPr lang="en-US" b="1" dirty="0"/>
              <a:t>, </a:t>
            </a:r>
            <a:r>
              <a:rPr lang="en-US" b="1" dirty="0" err="1"/>
              <a:t>az</a:t>
            </a:r>
            <a:r>
              <a:rPr lang="en-US" b="1" dirty="0"/>
              <a:t> </a:t>
            </a:r>
            <a:r>
              <a:rPr lang="en-US" b="1" dirty="0" err="1"/>
              <a:t>Osztrák</a:t>
            </a:r>
            <a:r>
              <a:rPr lang="en-US" b="1" dirty="0"/>
              <a:t>–Magyar </a:t>
            </a:r>
            <a:r>
              <a:rPr lang="en-US" b="1" dirty="0" err="1"/>
              <a:t>Monarchia</a:t>
            </a:r>
            <a:r>
              <a:rPr lang="en-US" b="1" dirty="0"/>
              <a:t>, </a:t>
            </a:r>
            <a:r>
              <a:rPr lang="en-US" b="1" dirty="0" err="1"/>
              <a:t>Olaszország</a:t>
            </a:r>
            <a:r>
              <a:rPr lang="en-US" b="1" dirty="0"/>
              <a:t> </a:t>
            </a:r>
            <a:r>
              <a:rPr lang="en-US" b="1" dirty="0" err="1"/>
              <a:t>és</a:t>
            </a:r>
            <a:r>
              <a:rPr lang="en-US" b="1" dirty="0"/>
              <a:t> </a:t>
            </a:r>
            <a:r>
              <a:rPr lang="en-US" b="1" dirty="0" err="1" smtClean="0"/>
              <a:t>Németország</a:t>
            </a:r>
            <a:r>
              <a:rPr lang="hu-HU" b="1" dirty="0" smtClean="0"/>
              <a:t>, …</a:t>
            </a:r>
            <a:r>
              <a:rPr lang="en-US" dirty="0" smtClean="0"/>
              <a:t> </a:t>
            </a:r>
            <a:endParaRPr lang="sk-SK" dirty="0" smtClean="0"/>
          </a:p>
          <a:p>
            <a:r>
              <a:rPr lang="hu-HU" dirty="0" smtClean="0"/>
              <a:t>… </a:t>
            </a:r>
            <a:r>
              <a:rPr lang="en-US" dirty="0" err="1" smtClean="0"/>
              <a:t>valamint</a:t>
            </a:r>
            <a:r>
              <a:rPr lang="en-US" dirty="0" smtClean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b="1" dirty="0" err="1"/>
              <a:t>Oszmán</a:t>
            </a:r>
            <a:r>
              <a:rPr lang="en-US" b="1" dirty="0"/>
              <a:t> </a:t>
            </a:r>
            <a:r>
              <a:rPr lang="en-US" b="1" dirty="0" err="1"/>
              <a:t>Birodalom</a:t>
            </a:r>
            <a:r>
              <a:rPr lang="en-US" b="1" dirty="0"/>
              <a:t> </a:t>
            </a:r>
            <a:r>
              <a:rPr lang="en-US" dirty="0" err="1"/>
              <a:t>és</a:t>
            </a:r>
            <a:r>
              <a:rPr lang="en-US" dirty="0"/>
              <a:t> a </a:t>
            </a:r>
            <a:r>
              <a:rPr lang="en-US" dirty="0" err="1"/>
              <a:t>balkáni</a:t>
            </a:r>
            <a:r>
              <a:rPr lang="en-US" dirty="0"/>
              <a:t> </a:t>
            </a:r>
            <a:r>
              <a:rPr lang="en-US" dirty="0" err="1"/>
              <a:t>népek</a:t>
            </a:r>
            <a:r>
              <a:rPr lang="en-US" dirty="0"/>
              <a:t> (</a:t>
            </a:r>
            <a:r>
              <a:rPr lang="en-US" dirty="0" err="1"/>
              <a:t>görögök</a:t>
            </a:r>
            <a:r>
              <a:rPr lang="en-US" dirty="0"/>
              <a:t>, </a:t>
            </a:r>
            <a:r>
              <a:rPr lang="en-US" dirty="0" err="1"/>
              <a:t>szerbek</a:t>
            </a:r>
            <a:r>
              <a:rPr lang="en-US" dirty="0"/>
              <a:t>, </a:t>
            </a:r>
            <a:r>
              <a:rPr lang="en-US" dirty="0" err="1"/>
              <a:t>románok</a:t>
            </a:r>
            <a:r>
              <a:rPr lang="en-US" dirty="0"/>
              <a:t>, </a:t>
            </a:r>
            <a:r>
              <a:rPr lang="en-US" dirty="0" err="1"/>
              <a:t>montenegróiak</a:t>
            </a:r>
            <a:r>
              <a:rPr lang="en-US" dirty="0"/>
              <a:t>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albánok</a:t>
            </a:r>
            <a:r>
              <a:rPr lang="en-US" dirty="0"/>
              <a:t>) </a:t>
            </a:r>
            <a:r>
              <a:rPr lang="en-US" dirty="0" err="1"/>
              <a:t>között</a:t>
            </a:r>
            <a:r>
              <a:rPr lang="en-US" dirty="0"/>
              <a:t> </a:t>
            </a:r>
            <a:r>
              <a:rPr lang="en-US" dirty="0" err="1"/>
              <a:t>lezajló</a:t>
            </a:r>
            <a:r>
              <a:rPr lang="en-US" dirty="0"/>
              <a:t> </a:t>
            </a:r>
            <a:r>
              <a:rPr lang="en-US" dirty="0" err="1"/>
              <a:t>konferencia</a:t>
            </a:r>
            <a:r>
              <a:rPr lang="en-US" dirty="0"/>
              <a:t> </a:t>
            </a:r>
            <a:r>
              <a:rPr lang="en-US" dirty="0" err="1" smtClean="0"/>
              <a:t>elnevezése</a:t>
            </a:r>
            <a:r>
              <a:rPr lang="sk-SK" dirty="0" smtClean="0"/>
              <a:t>.</a:t>
            </a:r>
          </a:p>
          <a:p>
            <a:r>
              <a:rPr lang="sk-SK" dirty="0" smtClean="0"/>
              <a:t>C</a:t>
            </a:r>
            <a:r>
              <a:rPr lang="en-US" dirty="0" err="1" smtClean="0"/>
              <a:t>élja</a:t>
            </a:r>
            <a:r>
              <a:rPr lang="en-US" dirty="0" smtClean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orosz</a:t>
            </a:r>
            <a:r>
              <a:rPr lang="en-US" dirty="0"/>
              <a:t>–</a:t>
            </a:r>
            <a:r>
              <a:rPr lang="en-US" dirty="0" err="1"/>
              <a:t>török</a:t>
            </a:r>
            <a:r>
              <a:rPr lang="en-US" dirty="0"/>
              <a:t> </a:t>
            </a:r>
            <a:r>
              <a:rPr lang="en-US" dirty="0" err="1"/>
              <a:t>háború</a:t>
            </a:r>
            <a:r>
              <a:rPr lang="en-US" dirty="0"/>
              <a:t> </a:t>
            </a:r>
            <a:r>
              <a:rPr lang="en-US" dirty="0" err="1"/>
              <a:t>után</a:t>
            </a:r>
            <a:r>
              <a:rPr lang="en-US" dirty="0"/>
              <a:t> </a:t>
            </a:r>
            <a:r>
              <a:rPr lang="en-US" b="1" dirty="0"/>
              <a:t>a </a:t>
            </a:r>
            <a:r>
              <a:rPr lang="en-US" b="1" dirty="0" smtClean="0"/>
              <a:t>BALKÁNI TÉRSÉG ORSZÁGAINAK MEGHATÁROZÁSA VOLT. </a:t>
            </a:r>
            <a:r>
              <a:rPr lang="en-US" dirty="0"/>
              <a:t>A </a:t>
            </a:r>
            <a:r>
              <a:rPr lang="en-US" dirty="0" err="1"/>
              <a:t>kongresszus</a:t>
            </a:r>
            <a:r>
              <a:rPr lang="en-US" dirty="0"/>
              <a:t> a </a:t>
            </a:r>
            <a:r>
              <a:rPr lang="en-US" dirty="0" err="1"/>
              <a:t>berlini</a:t>
            </a:r>
            <a:r>
              <a:rPr lang="en-US" dirty="0"/>
              <a:t> </a:t>
            </a:r>
            <a:r>
              <a:rPr lang="en-US" dirty="0" err="1"/>
              <a:t>szerződés</a:t>
            </a:r>
            <a:r>
              <a:rPr lang="en-US" dirty="0"/>
              <a:t> </a:t>
            </a:r>
            <a:r>
              <a:rPr lang="en-US" dirty="0" err="1"/>
              <a:t>aláírásával</a:t>
            </a:r>
            <a:r>
              <a:rPr lang="en-US" dirty="0"/>
              <a:t> </a:t>
            </a:r>
            <a:r>
              <a:rPr lang="en-US" dirty="0" err="1"/>
              <a:t>ért</a:t>
            </a:r>
            <a:r>
              <a:rPr lang="en-US" dirty="0"/>
              <a:t> </a:t>
            </a:r>
            <a:r>
              <a:rPr lang="en-US" dirty="0" err="1"/>
              <a:t>véget</a:t>
            </a:r>
            <a:r>
              <a:rPr lang="en-US" dirty="0"/>
              <a:t>, </a:t>
            </a:r>
            <a:r>
              <a:rPr lang="en-US" dirty="0" err="1"/>
              <a:t>amely</a:t>
            </a:r>
            <a:r>
              <a:rPr lang="en-US" dirty="0"/>
              <a:t> a San </a:t>
            </a:r>
            <a:r>
              <a:rPr lang="en-US" dirty="0" err="1"/>
              <a:t>Stefanó-i</a:t>
            </a:r>
            <a:r>
              <a:rPr lang="en-US" dirty="0"/>
              <a:t> </a:t>
            </a:r>
            <a:r>
              <a:rPr lang="en-US" dirty="0" err="1"/>
              <a:t>békeszerződést</a:t>
            </a:r>
            <a:r>
              <a:rPr lang="en-US" dirty="0"/>
              <a:t> </a:t>
            </a:r>
            <a:r>
              <a:rPr lang="en-US" dirty="0" err="1"/>
              <a:t>írta</a:t>
            </a:r>
            <a:r>
              <a:rPr lang="en-US" dirty="0"/>
              <a:t> </a:t>
            </a:r>
            <a:r>
              <a:rPr lang="en-US" dirty="0" err="1"/>
              <a:t>felül</a:t>
            </a:r>
            <a:r>
              <a:rPr lang="en-US" dirty="0"/>
              <a:t>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664" y="4026304"/>
            <a:ext cx="5593474" cy="283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69688"/>
          </a:xfrm>
        </p:spPr>
        <p:txBody>
          <a:bodyPr/>
          <a:lstStyle/>
          <a:p>
            <a:pPr algn="ctr"/>
            <a:r>
              <a:rPr lang="sk-SK" dirty="0" smtClean="0"/>
              <a:t>A berlini kongresszus döntései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124" y="1629104"/>
            <a:ext cx="8389226" cy="4842148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rgbClr val="FF0000"/>
                </a:solidFill>
              </a:rPr>
              <a:t>Bulgária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elveszítette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/>
              <a:t>Macedóniát</a:t>
            </a:r>
            <a:r>
              <a:rPr lang="en-US" b="1" dirty="0"/>
              <a:t>, </a:t>
            </a:r>
            <a:r>
              <a:rPr lang="en-US" b="1" dirty="0" err="1"/>
              <a:t>Trákiát</a:t>
            </a:r>
            <a:r>
              <a:rPr lang="en-US" b="1" dirty="0"/>
              <a:t> </a:t>
            </a:r>
            <a:r>
              <a:rPr lang="en-US" dirty="0" err="1"/>
              <a:t>és</a:t>
            </a:r>
            <a:r>
              <a:rPr lang="en-US" dirty="0"/>
              <a:t> a </a:t>
            </a:r>
            <a:r>
              <a:rPr lang="sk-SK" dirty="0" smtClean="0"/>
              <a:t>Balkántól</a:t>
            </a:r>
            <a:r>
              <a:rPr lang="en-US" dirty="0" smtClean="0"/>
              <a:t> </a:t>
            </a:r>
            <a:r>
              <a:rPr lang="en-US" dirty="0" err="1"/>
              <a:t>délre</a:t>
            </a:r>
            <a:r>
              <a:rPr lang="en-US" dirty="0"/>
              <a:t> </a:t>
            </a:r>
            <a:r>
              <a:rPr lang="en-US" dirty="0" err="1"/>
              <a:t>fekvő</a:t>
            </a:r>
            <a:r>
              <a:rPr lang="en-US" dirty="0"/>
              <a:t> </a:t>
            </a:r>
            <a:r>
              <a:rPr lang="en-US" dirty="0" err="1"/>
              <a:t>összes</a:t>
            </a:r>
            <a:r>
              <a:rPr lang="en-US" dirty="0"/>
              <a:t> </a:t>
            </a:r>
            <a:r>
              <a:rPr lang="en-US" dirty="0" err="1"/>
              <a:t>többi</a:t>
            </a:r>
            <a:r>
              <a:rPr lang="en-US" dirty="0"/>
              <a:t> </a:t>
            </a:r>
            <a:r>
              <a:rPr lang="en-US" dirty="0" err="1"/>
              <a:t>területét</a:t>
            </a:r>
            <a:r>
              <a:rPr lang="en-US" dirty="0"/>
              <a:t>.</a:t>
            </a:r>
          </a:p>
          <a:p>
            <a:r>
              <a:rPr lang="en-US" dirty="0"/>
              <a:t>A </a:t>
            </a:r>
            <a:r>
              <a:rPr lang="en-US" dirty="0" err="1"/>
              <a:t>Balkántól</a:t>
            </a:r>
            <a:r>
              <a:rPr lang="en-US" dirty="0"/>
              <a:t> </a:t>
            </a:r>
            <a:r>
              <a:rPr lang="en-US" dirty="0" err="1"/>
              <a:t>délre</a:t>
            </a:r>
            <a:r>
              <a:rPr lang="en-US" dirty="0"/>
              <a:t> </a:t>
            </a:r>
            <a:r>
              <a:rPr lang="en-US" dirty="0" err="1"/>
              <a:t>fekvő</a:t>
            </a:r>
            <a:r>
              <a:rPr lang="en-US" dirty="0"/>
              <a:t> </a:t>
            </a:r>
            <a:r>
              <a:rPr lang="en-US" dirty="0" err="1"/>
              <a:t>térség</a:t>
            </a:r>
            <a:r>
              <a:rPr lang="en-US" dirty="0"/>
              <a:t> </a:t>
            </a:r>
            <a:r>
              <a:rPr lang="en-US" dirty="0" err="1"/>
              <a:t>keleti</a:t>
            </a:r>
            <a:r>
              <a:rPr lang="en-US" dirty="0"/>
              <a:t> </a:t>
            </a:r>
            <a:r>
              <a:rPr lang="en-US" dirty="0" err="1"/>
              <a:t>része</a:t>
            </a:r>
            <a:r>
              <a:rPr lang="en-US" dirty="0"/>
              <a:t> </a:t>
            </a:r>
            <a:r>
              <a:rPr lang="sk-SK" b="1" dirty="0" smtClean="0"/>
              <a:t>Kelet-Rumélia</a:t>
            </a:r>
            <a:r>
              <a:rPr lang="en-US" dirty="0" smtClean="0"/>
              <a:t> </a:t>
            </a:r>
            <a:r>
              <a:rPr lang="en-US" dirty="0" err="1"/>
              <a:t>néven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sk-SK" b="1" dirty="0" smtClean="0">
                <a:solidFill>
                  <a:schemeClr val="accent6">
                    <a:lumMod val="50000"/>
                  </a:schemeClr>
                </a:solidFill>
              </a:rPr>
              <a:t>Oszmán Birodalom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autonóm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tartománya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lett</a:t>
            </a:r>
            <a:r>
              <a:rPr lang="en-US" dirty="0"/>
              <a:t>.</a:t>
            </a:r>
          </a:p>
          <a:p>
            <a:r>
              <a:rPr lang="sk-SK" b="1" dirty="0" smtClean="0">
                <a:solidFill>
                  <a:schemeClr val="accent6">
                    <a:lumMod val="50000"/>
                  </a:schemeClr>
                </a:solidFill>
              </a:rPr>
              <a:t>Románia</a:t>
            </a:r>
            <a:r>
              <a:rPr lang="en-US" dirty="0" smtClean="0"/>
              <a:t> </a:t>
            </a:r>
            <a:r>
              <a:rPr lang="en-US" dirty="0" err="1"/>
              <a:t>megkapta</a:t>
            </a:r>
            <a:r>
              <a:rPr lang="en-US" dirty="0"/>
              <a:t> </a:t>
            </a:r>
            <a:r>
              <a:rPr lang="en-US" b="1" dirty="0" err="1"/>
              <a:t>Dél-Dobrudzsát</a:t>
            </a:r>
            <a:r>
              <a:rPr lang="en-US" dirty="0"/>
              <a:t>, </a:t>
            </a:r>
            <a:r>
              <a:rPr lang="sk-SK" b="1" dirty="0" smtClean="0">
                <a:solidFill>
                  <a:schemeClr val="accent6">
                    <a:lumMod val="50000"/>
                  </a:schemeClr>
                </a:solidFill>
              </a:rPr>
              <a:t>Szerbia</a:t>
            </a:r>
            <a:r>
              <a:rPr lang="en-US" dirty="0" smtClean="0"/>
              <a:t> </a:t>
            </a:r>
            <a:r>
              <a:rPr lang="en-US" dirty="0" err="1"/>
              <a:t>pedig</a:t>
            </a:r>
            <a:r>
              <a:rPr lang="en-US" dirty="0"/>
              <a:t> </a:t>
            </a:r>
            <a:r>
              <a:rPr lang="en-US" b="1" dirty="0" err="1"/>
              <a:t>Pirot</a:t>
            </a:r>
            <a:r>
              <a:rPr lang="en-US" b="1" dirty="0"/>
              <a:t> </a:t>
            </a:r>
            <a:r>
              <a:rPr lang="en-US" b="1" dirty="0" err="1"/>
              <a:t>vidékét</a:t>
            </a:r>
            <a:r>
              <a:rPr lang="en-US" dirty="0"/>
              <a:t>.</a:t>
            </a:r>
          </a:p>
          <a:p>
            <a:r>
              <a:rPr lang="sk-SK" b="1" dirty="0" smtClean="0">
                <a:solidFill>
                  <a:schemeClr val="accent6">
                    <a:lumMod val="50000"/>
                  </a:schemeClr>
                </a:solidFill>
              </a:rPr>
              <a:t>Anglia</a:t>
            </a:r>
            <a:r>
              <a:rPr lang="en-US" dirty="0" smtClean="0"/>
              <a:t> </a:t>
            </a:r>
            <a:r>
              <a:rPr lang="en-US" dirty="0" err="1"/>
              <a:t>megkapta</a:t>
            </a:r>
            <a:r>
              <a:rPr lang="en-US" dirty="0"/>
              <a:t> </a:t>
            </a:r>
            <a:r>
              <a:rPr lang="sk-SK" b="1" dirty="0" smtClean="0"/>
              <a:t>Ciprus </a:t>
            </a:r>
            <a:r>
              <a:rPr lang="en-US" b="1" dirty="0" err="1" smtClean="0"/>
              <a:t>szigetét</a:t>
            </a:r>
            <a:r>
              <a:rPr lang="en-US" dirty="0"/>
              <a:t>.</a:t>
            </a:r>
          </a:p>
          <a:p>
            <a:r>
              <a:rPr lang="en-US" dirty="0" err="1"/>
              <a:t>Az</a:t>
            </a:r>
            <a:r>
              <a:rPr lang="en-US" dirty="0"/>
              <a:t> </a:t>
            </a:r>
            <a:r>
              <a:rPr lang="sk-SK" dirty="0" smtClean="0"/>
              <a:t>OMM</a:t>
            </a:r>
            <a:r>
              <a:rPr lang="en-US" dirty="0" smtClean="0"/>
              <a:t> </a:t>
            </a:r>
            <a:r>
              <a:rPr lang="en-US" dirty="0" err="1"/>
              <a:t>jogot</a:t>
            </a:r>
            <a:r>
              <a:rPr lang="en-US" dirty="0"/>
              <a:t> </a:t>
            </a:r>
            <a:r>
              <a:rPr lang="en-US" dirty="0" err="1"/>
              <a:t>kapott</a:t>
            </a:r>
            <a:r>
              <a:rPr lang="en-US" dirty="0"/>
              <a:t> </a:t>
            </a:r>
            <a:r>
              <a:rPr lang="sk-SK" b="1" u="sng" dirty="0" smtClean="0">
                <a:solidFill>
                  <a:schemeClr val="accent6">
                    <a:lumMod val="50000"/>
                  </a:schemeClr>
                </a:solidFill>
              </a:rPr>
              <a:t>Bosznia-Hercegovina</a:t>
            </a:r>
            <a:r>
              <a:rPr lang="en-US" b="1" u="sng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u="sng" dirty="0">
                <a:solidFill>
                  <a:schemeClr val="accent6">
                    <a:lumMod val="50000"/>
                  </a:schemeClr>
                </a:solidFill>
              </a:rPr>
              <a:t>30 </a:t>
            </a:r>
            <a:r>
              <a:rPr lang="en-US" b="1" u="sng" dirty="0" err="1">
                <a:solidFill>
                  <a:schemeClr val="accent6">
                    <a:lumMod val="50000"/>
                  </a:schemeClr>
                </a:solidFill>
              </a:rPr>
              <a:t>évre</a:t>
            </a:r>
            <a:r>
              <a:rPr lang="en-US" b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u="sng" dirty="0" err="1">
                <a:solidFill>
                  <a:schemeClr val="accent6">
                    <a:lumMod val="50000"/>
                  </a:schemeClr>
                </a:solidFill>
              </a:rPr>
              <a:t>történő</a:t>
            </a:r>
            <a:r>
              <a:rPr lang="en-US" b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u="sng" dirty="0" err="1">
                <a:solidFill>
                  <a:schemeClr val="accent6">
                    <a:lumMod val="50000"/>
                  </a:schemeClr>
                </a:solidFill>
              </a:rPr>
              <a:t>katonai</a:t>
            </a:r>
            <a:r>
              <a:rPr lang="en-US" b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u="sng" dirty="0" err="1">
                <a:solidFill>
                  <a:schemeClr val="accent6">
                    <a:lumMod val="50000"/>
                  </a:schemeClr>
                </a:solidFill>
              </a:rPr>
              <a:t>megszállására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1298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11" y="0"/>
            <a:ext cx="87963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49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81347"/>
            <a:ext cx="7886700" cy="633357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 smtClean="0"/>
              <a:t>Okkupáció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3779" y="872359"/>
            <a:ext cx="8576442" cy="530460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 </a:t>
            </a:r>
            <a:r>
              <a:rPr lang="en-US" sz="3200" b="1" i="1" dirty="0"/>
              <a:t>OKKUPÁCIÓ: </a:t>
            </a:r>
            <a:r>
              <a:rPr lang="en-US" sz="3200" b="1" i="1" dirty="0" err="1"/>
              <a:t>egy</a:t>
            </a:r>
            <a:r>
              <a:rPr lang="en-US" sz="3200" b="1" i="1" dirty="0"/>
              <a:t> </a:t>
            </a:r>
            <a:r>
              <a:rPr lang="en-US" sz="3200" b="1" i="1" dirty="0" err="1"/>
              <a:t>olyan</a:t>
            </a:r>
            <a:r>
              <a:rPr lang="en-US" sz="3200" b="1" i="1" dirty="0"/>
              <a:t> </a:t>
            </a:r>
            <a:r>
              <a:rPr lang="en-US" sz="3200" b="1" i="1" dirty="0" err="1"/>
              <a:t>terület</a:t>
            </a:r>
            <a:r>
              <a:rPr lang="en-US" sz="3200" b="1" i="1" dirty="0"/>
              <a:t> </a:t>
            </a:r>
            <a:r>
              <a:rPr lang="en-US" sz="3200" b="1" i="1" dirty="0" err="1"/>
              <a:t>egyoldalú</a:t>
            </a:r>
            <a:r>
              <a:rPr lang="en-US" sz="3200" b="1" i="1" dirty="0"/>
              <a:t> </a:t>
            </a:r>
            <a:r>
              <a:rPr lang="en-US" sz="3200" b="1" i="1" dirty="0" err="1"/>
              <a:t>birtokbavétele</a:t>
            </a:r>
            <a:r>
              <a:rPr lang="en-US" sz="3200" b="1" i="1" dirty="0"/>
              <a:t>, </a:t>
            </a:r>
            <a:r>
              <a:rPr lang="en-US" sz="3200" b="1" i="1" dirty="0" err="1"/>
              <a:t>amely</a:t>
            </a:r>
            <a:r>
              <a:rPr lang="en-US" sz="3200" b="1" i="1" dirty="0"/>
              <a:t> </a:t>
            </a:r>
            <a:r>
              <a:rPr lang="en-US" sz="3200" b="1" i="1" dirty="0" err="1"/>
              <a:t>nem</a:t>
            </a:r>
            <a:r>
              <a:rPr lang="en-US" sz="3200" b="1" i="1" dirty="0"/>
              <a:t> </a:t>
            </a:r>
            <a:r>
              <a:rPr lang="en-US" sz="3200" b="1" i="1" dirty="0" err="1"/>
              <a:t>áll</a:t>
            </a:r>
            <a:r>
              <a:rPr lang="en-US" sz="3200" b="1" i="1" dirty="0"/>
              <a:t> </a:t>
            </a:r>
            <a:r>
              <a:rPr lang="en-US" sz="3200" b="1" i="1" dirty="0" err="1"/>
              <a:t>egyetlen</a:t>
            </a:r>
            <a:r>
              <a:rPr lang="en-US" sz="3200" b="1" i="1" dirty="0"/>
              <a:t> </a:t>
            </a:r>
            <a:r>
              <a:rPr lang="en-US" sz="3200" b="1" i="1" dirty="0" err="1"/>
              <a:t>ország</a:t>
            </a:r>
            <a:r>
              <a:rPr lang="en-US" sz="3200" b="1" i="1" dirty="0"/>
              <a:t> </a:t>
            </a:r>
            <a:r>
              <a:rPr lang="en-US" sz="3200" b="1" i="1" dirty="0" err="1"/>
              <a:t>fennhatósága</a:t>
            </a:r>
            <a:r>
              <a:rPr lang="en-US" sz="3200" b="1" i="1" dirty="0"/>
              <a:t> </a:t>
            </a:r>
            <a:r>
              <a:rPr lang="en-US" sz="3200" b="1" i="1" dirty="0" err="1"/>
              <a:t>alatt</a:t>
            </a:r>
            <a:r>
              <a:rPr lang="en-US" sz="3200" b="1" i="1" dirty="0"/>
              <a:t> </a:t>
            </a:r>
            <a:r>
              <a:rPr lang="en-US" sz="3200" b="1" i="1" dirty="0" err="1"/>
              <a:t>sem</a:t>
            </a:r>
            <a:r>
              <a:rPr lang="en-US" sz="3200" b="1" i="1" dirty="0"/>
              <a:t> (</a:t>
            </a:r>
            <a:r>
              <a:rPr lang="en-US" sz="3200" b="1" i="1" dirty="0" err="1"/>
              <a:t>katonai</a:t>
            </a:r>
            <a:r>
              <a:rPr lang="en-US" sz="3200" b="1" i="1" dirty="0"/>
              <a:t> </a:t>
            </a:r>
            <a:r>
              <a:rPr lang="en-US" sz="3200" b="1" i="1" dirty="0" err="1"/>
              <a:t>megszállás</a:t>
            </a:r>
            <a:r>
              <a:rPr lang="en-US" sz="3200" b="1" i="1" dirty="0"/>
              <a:t>) </a:t>
            </a:r>
            <a:endParaRPr lang="en-US" sz="32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66" y="2442079"/>
            <a:ext cx="7359868" cy="441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566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952" y="2107618"/>
            <a:ext cx="6534386" cy="4694290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5614" y="701018"/>
            <a:ext cx="90283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u="sng" dirty="0" smtClean="0"/>
              <a:t>1. </a:t>
            </a:r>
            <a:r>
              <a:rPr lang="en-US" sz="2400" b="1" u="sng" dirty="0" err="1" smtClean="0"/>
              <a:t>Balkáni</a:t>
            </a:r>
            <a:r>
              <a:rPr lang="en-US" sz="2400" b="1" u="sng" dirty="0" smtClean="0"/>
              <a:t> </a:t>
            </a:r>
            <a:r>
              <a:rPr lang="en-US" sz="2400" b="1" u="sng" dirty="0" err="1"/>
              <a:t>háborúk</a:t>
            </a:r>
            <a:r>
              <a:rPr lang="en-US" sz="2400" b="1" u="sng" dirty="0"/>
              <a:t> </a:t>
            </a:r>
          </a:p>
          <a:p>
            <a:pPr marL="0" indent="0">
              <a:buNone/>
            </a:pPr>
            <a:r>
              <a:rPr lang="en-US" sz="2400" dirty="0" smtClean="0"/>
              <a:t>- </a:t>
            </a:r>
            <a:r>
              <a:rPr lang="en-US" sz="2400" dirty="0"/>
              <a:t>1885. </a:t>
            </a:r>
            <a:r>
              <a:rPr lang="en-US" sz="2400" dirty="0" err="1"/>
              <a:t>bolgár-szerb</a:t>
            </a:r>
            <a:r>
              <a:rPr lang="en-US" sz="2400" dirty="0"/>
              <a:t> </a:t>
            </a:r>
            <a:r>
              <a:rPr lang="en-US" sz="2400" dirty="0" err="1"/>
              <a:t>háború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- 1908. </a:t>
            </a:r>
            <a:r>
              <a:rPr lang="en-US" sz="2400" dirty="0" err="1"/>
              <a:t>Osztrák</a:t>
            </a:r>
            <a:r>
              <a:rPr lang="en-US" sz="2400" dirty="0"/>
              <a:t>-Magyar </a:t>
            </a:r>
            <a:r>
              <a:rPr lang="en-US" sz="2400" dirty="0" err="1"/>
              <a:t>Monarchia</a:t>
            </a:r>
            <a:r>
              <a:rPr lang="en-US" sz="2400" dirty="0"/>
              <a:t> </a:t>
            </a:r>
            <a:r>
              <a:rPr lang="en-US" sz="2400" b="1" i="1" dirty="0" err="1"/>
              <a:t>annektálja</a:t>
            </a:r>
            <a:r>
              <a:rPr lang="en-US" sz="2400" b="1" i="1" dirty="0"/>
              <a:t> </a:t>
            </a:r>
            <a:r>
              <a:rPr lang="en-US" sz="2400" dirty="0" err="1"/>
              <a:t>Bosznia-Hercegovinát</a:t>
            </a:r>
            <a:endParaRPr lang="en-US" sz="2400" dirty="0"/>
          </a:p>
          <a:p>
            <a:pPr marL="0" indent="0">
              <a:buNone/>
            </a:pPr>
            <a:r>
              <a:rPr lang="sk-SK" sz="2400" b="1" u="sng" dirty="0" smtClean="0"/>
              <a:t>FOGALOM: </a:t>
            </a:r>
          </a:p>
          <a:p>
            <a:pPr marL="0" indent="0">
              <a:buNone/>
            </a:pPr>
            <a:r>
              <a:rPr lang="en-US" sz="2400" b="1" i="1" dirty="0"/>
              <a:t>ANNEXIÓ: </a:t>
            </a:r>
            <a:r>
              <a:rPr lang="en-US" sz="2400" b="1" i="1" dirty="0" err="1"/>
              <a:t>területileg</a:t>
            </a:r>
            <a:r>
              <a:rPr lang="en-US" sz="2400" b="1" i="1" dirty="0"/>
              <a:t> is </a:t>
            </a:r>
            <a:r>
              <a:rPr lang="en-US" sz="2400" b="1" i="1" dirty="0" err="1"/>
              <a:t>magába</a:t>
            </a:r>
            <a:r>
              <a:rPr lang="en-US" sz="2400" b="1" i="1" dirty="0"/>
              <a:t> </a:t>
            </a:r>
            <a:r>
              <a:rPr lang="en-US" sz="2400" b="1" i="1" dirty="0" err="1"/>
              <a:t>olvasztja</a:t>
            </a:r>
            <a:r>
              <a:rPr lang="en-US" sz="2400" b="1" i="1" dirty="0"/>
              <a:t> </a:t>
            </a:r>
            <a:endParaRPr lang="en-US" sz="2400" b="1" u="sng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2732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</a:t>
            </a:r>
            <a:br>
              <a:rPr lang="en-US" dirty="0">
                <a:latin typeface="+mn-lt"/>
              </a:rPr>
            </a:br>
            <a:r>
              <a:rPr lang="en-US" b="1" dirty="0" err="1" smtClean="0">
                <a:latin typeface="+mn-lt"/>
              </a:rPr>
              <a:t>balkáni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ellentétek</a:t>
            </a:r>
            <a:r>
              <a:rPr lang="en-US" b="1" dirty="0">
                <a:latin typeface="+mn-lt"/>
              </a:rPr>
              <a:t> </a:t>
            </a: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6539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59" y="3474876"/>
            <a:ext cx="5223641" cy="3383124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4153" y="136634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u="sng" dirty="0"/>
              <a:t>2. </a:t>
            </a:r>
            <a:r>
              <a:rPr lang="en-US" b="1" u="sng" dirty="0" err="1" smtClean="0"/>
              <a:t>Balkán</a:t>
            </a:r>
            <a:r>
              <a:rPr lang="sk-SK" b="1" u="sng" dirty="0" smtClean="0"/>
              <a:t>-</a:t>
            </a:r>
            <a:r>
              <a:rPr lang="en-US" b="1" u="sng" dirty="0" err="1" smtClean="0"/>
              <a:t>háborúk</a:t>
            </a:r>
            <a:r>
              <a:rPr lang="en-US" b="1" u="sng" dirty="0" smtClean="0"/>
              <a:t> </a:t>
            </a:r>
            <a:endParaRPr lang="en-US" b="1" u="sng" dirty="0"/>
          </a:p>
          <a:p>
            <a:r>
              <a:rPr lang="en-US" dirty="0" smtClean="0"/>
              <a:t>1912</a:t>
            </a:r>
            <a:r>
              <a:rPr lang="en-US" dirty="0"/>
              <a:t>. I. </a:t>
            </a:r>
            <a:r>
              <a:rPr lang="sk-SK" dirty="0" smtClean="0"/>
              <a:t>B</a:t>
            </a:r>
            <a:r>
              <a:rPr lang="en-US" dirty="0" err="1" smtClean="0"/>
              <a:t>alkán</a:t>
            </a:r>
            <a:r>
              <a:rPr lang="sk-SK" dirty="0" smtClean="0"/>
              <a:t>-</a:t>
            </a:r>
            <a:r>
              <a:rPr lang="en-US" dirty="0" err="1" smtClean="0"/>
              <a:t>háború</a:t>
            </a:r>
            <a:r>
              <a:rPr lang="en-US" dirty="0" smtClean="0"/>
              <a:t> </a:t>
            </a:r>
            <a:endParaRPr lang="sk-SK" dirty="0" smtClean="0"/>
          </a:p>
          <a:p>
            <a:pPr marL="0" indent="0">
              <a:buNone/>
            </a:pPr>
            <a:r>
              <a:rPr lang="sk-SK" dirty="0"/>
              <a:t>	</a:t>
            </a:r>
            <a:r>
              <a:rPr lang="en-US" dirty="0" smtClean="0"/>
              <a:t>• </a:t>
            </a:r>
            <a:r>
              <a:rPr lang="sk-SK" dirty="0" smtClean="0"/>
              <a:t>Az Oszmán Birodalom</a:t>
            </a:r>
            <a:r>
              <a:rPr lang="en-US" sz="2400" dirty="0" smtClean="0"/>
              <a:t> </a:t>
            </a:r>
            <a:r>
              <a:rPr lang="en-US" sz="2400" dirty="0" err="1"/>
              <a:t>kiszorítása</a:t>
            </a:r>
            <a:r>
              <a:rPr lang="en-US" sz="2400" dirty="0"/>
              <a:t> a </a:t>
            </a:r>
            <a:r>
              <a:rPr lang="en-US" sz="2400" dirty="0" err="1" smtClean="0"/>
              <a:t>Balkánról</a:t>
            </a:r>
            <a:r>
              <a:rPr lang="sk-SK" sz="2400" dirty="0" smtClean="0"/>
              <a:t> 	</a:t>
            </a:r>
            <a:r>
              <a:rPr lang="en-US" sz="2400" dirty="0" smtClean="0"/>
              <a:t>(</a:t>
            </a:r>
            <a:r>
              <a:rPr lang="en-US" sz="2400" dirty="0" err="1"/>
              <a:t>Románia</a:t>
            </a:r>
            <a:r>
              <a:rPr lang="en-US" sz="2400" dirty="0"/>
              <a:t>, </a:t>
            </a:r>
            <a:r>
              <a:rPr lang="en-US" sz="2400" dirty="0" err="1"/>
              <a:t>Szerbia</a:t>
            </a:r>
            <a:r>
              <a:rPr lang="en-US" sz="2400" dirty="0"/>
              <a:t>, </a:t>
            </a:r>
            <a:r>
              <a:rPr lang="en-US" sz="2400" dirty="0" err="1"/>
              <a:t>Bulgária</a:t>
            </a:r>
            <a:r>
              <a:rPr lang="en-US" sz="2400" dirty="0"/>
              <a:t>, </a:t>
            </a:r>
            <a:r>
              <a:rPr lang="en-US" sz="2400" dirty="0" err="1"/>
              <a:t>Görögország</a:t>
            </a:r>
            <a:r>
              <a:rPr lang="en-US" sz="2400" dirty="0" smtClean="0"/>
              <a:t>)</a:t>
            </a:r>
            <a:r>
              <a:rPr lang="sk-SK" sz="2400" dirty="0" smtClean="0"/>
              <a:t>, lezárása: 	Londoni egyezmény</a:t>
            </a:r>
            <a:endParaRPr lang="en-US" sz="2400" dirty="0"/>
          </a:p>
          <a:p>
            <a:r>
              <a:rPr lang="en-US" dirty="0" smtClean="0"/>
              <a:t>1913</a:t>
            </a:r>
            <a:r>
              <a:rPr lang="en-US" dirty="0"/>
              <a:t>. II. </a:t>
            </a:r>
            <a:r>
              <a:rPr lang="sk-SK" dirty="0" smtClean="0"/>
              <a:t>B</a:t>
            </a:r>
            <a:r>
              <a:rPr lang="en-US" dirty="0" err="1" smtClean="0"/>
              <a:t>alkán</a:t>
            </a:r>
            <a:r>
              <a:rPr lang="sk-SK" dirty="0" smtClean="0"/>
              <a:t>-</a:t>
            </a:r>
            <a:r>
              <a:rPr lang="en-US" dirty="0" err="1" smtClean="0"/>
              <a:t>háború</a:t>
            </a:r>
            <a:r>
              <a:rPr lang="en-US" dirty="0" smtClean="0"/>
              <a:t> </a:t>
            </a:r>
            <a:endParaRPr lang="sk-SK" dirty="0" smtClean="0"/>
          </a:p>
          <a:p>
            <a:pPr marL="457200" lvl="1" indent="0">
              <a:buNone/>
            </a:pPr>
            <a:r>
              <a:rPr lang="sk-SK" dirty="0"/>
              <a:t>	</a:t>
            </a:r>
            <a:r>
              <a:rPr lang="en-US" dirty="0" smtClean="0"/>
              <a:t>• </a:t>
            </a:r>
            <a:r>
              <a:rPr lang="en-US" dirty="0" err="1"/>
              <a:t>Bulgária</a:t>
            </a:r>
            <a:r>
              <a:rPr lang="en-US" dirty="0"/>
              <a:t> </a:t>
            </a:r>
            <a:r>
              <a:rPr lang="en-US" dirty="0" err="1"/>
              <a:t>ellen</a:t>
            </a:r>
            <a:r>
              <a:rPr lang="en-US" dirty="0"/>
              <a:t> </a:t>
            </a:r>
            <a:r>
              <a:rPr lang="sk-SK" dirty="0" smtClean="0"/>
              <a:t>(az Oszmán Birodalom, Szerbia, Görög., Montenegró, Románia – a Londoni egyezménnyel elégedetlen felek)</a:t>
            </a:r>
            <a:endParaRPr lang="en-US" dirty="0"/>
          </a:p>
          <a:p>
            <a:pPr marL="0" indent="0">
              <a:buNone/>
            </a:pPr>
            <a:r>
              <a:rPr lang="en-US" b="1" dirty="0" smtClean="0"/>
              <a:t>„</a:t>
            </a:r>
            <a:r>
              <a:rPr lang="en-US" b="1" dirty="0" err="1"/>
              <a:t>Balkán</a:t>
            </a:r>
            <a:r>
              <a:rPr lang="en-US" b="1" dirty="0"/>
              <a:t>=</a:t>
            </a:r>
            <a:r>
              <a:rPr lang="en-US" b="1" dirty="0" err="1"/>
              <a:t>Európa</a:t>
            </a:r>
            <a:r>
              <a:rPr lang="en-US" b="1" dirty="0"/>
              <a:t> </a:t>
            </a:r>
            <a:r>
              <a:rPr lang="en-US" b="1" dirty="0" err="1"/>
              <a:t>lőporos</a:t>
            </a:r>
            <a:r>
              <a:rPr lang="en-US" b="1" dirty="0"/>
              <a:t> </a:t>
            </a:r>
            <a:r>
              <a:rPr lang="en-US" b="1" dirty="0" err="1"/>
              <a:t>hordója</a:t>
            </a:r>
            <a:r>
              <a:rPr lang="en-US" b="1" dirty="0"/>
              <a:t>” </a:t>
            </a:r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1627133" y="0"/>
            <a:ext cx="7886700" cy="2732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 </a:t>
            </a:r>
            <a:br>
              <a:rPr lang="en-US" dirty="0">
                <a:latin typeface="+mn-lt"/>
              </a:rPr>
            </a:br>
            <a:r>
              <a:rPr lang="en-US" b="1" dirty="0" err="1" smtClean="0">
                <a:latin typeface="+mn-lt"/>
              </a:rPr>
              <a:t>balkáni</a:t>
            </a:r>
            <a:r>
              <a:rPr lang="en-US" b="1" dirty="0" smtClean="0">
                <a:latin typeface="+mn-lt"/>
              </a:rPr>
              <a:t> </a:t>
            </a:r>
            <a:r>
              <a:rPr lang="en-US" b="1" dirty="0" err="1">
                <a:latin typeface="+mn-lt"/>
              </a:rPr>
              <a:t>ellentétek</a:t>
            </a:r>
            <a:r>
              <a:rPr lang="en-US" b="1" dirty="0">
                <a:latin typeface="+mn-lt"/>
              </a:rPr>
              <a:t> </a:t>
            </a: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190" y="4382815"/>
            <a:ext cx="1838834" cy="2475185"/>
          </a:xfrm>
          <a:prstGeom prst="rect">
            <a:avLst/>
          </a:prstGeom>
        </p:spPr>
      </p:pic>
      <p:sp>
        <p:nvSpPr>
          <p:cNvPr id="6" name="Jobbra nyíl 5"/>
          <p:cNvSpPr/>
          <p:nvPr/>
        </p:nvSpPr>
        <p:spPr>
          <a:xfrm>
            <a:off x="3331779" y="6190593"/>
            <a:ext cx="2480442" cy="53602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662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6609" y="266689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sk-SK" sz="5500" dirty="0" smtClean="0"/>
              <a:t>Köszönöm a figyelmet!</a:t>
            </a:r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406757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</TotalTime>
  <Words>537</Words>
  <Application>Microsoft Office PowerPoint</Application>
  <PresentationFormat>Diavetítés a képernyőre (4:3 oldalarány)</PresentationFormat>
  <Paragraphs>65</Paragraphs>
  <Slides>14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Office-téma</vt:lpstr>
      <vt:lpstr>Szövetségi rendszerek az I. VH előtt</vt:lpstr>
      <vt:lpstr>Bismarck politikája</vt:lpstr>
      <vt:lpstr>   német-francia ellentét  </vt:lpstr>
      <vt:lpstr>1882 – hármas szövetség</vt:lpstr>
      <vt:lpstr>1882 – hármas szövetség</vt:lpstr>
      <vt:lpstr>   német-francia ellentét  </vt:lpstr>
      <vt:lpstr>   balkáni ellentétek  </vt:lpstr>
      <vt:lpstr>A berlini kongresszus</vt:lpstr>
      <vt:lpstr>A berlini kongresszus döntései</vt:lpstr>
      <vt:lpstr>PowerPoint-bemutató</vt:lpstr>
      <vt:lpstr>Okkupáció</vt:lpstr>
      <vt:lpstr>   balkáni ellentétek  </vt:lpstr>
      <vt:lpstr>   balkáni ellentétek  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Szövetségi rendszerek az I. VH előtt</dc:title>
  <dc:creator>OS</dc:creator>
  <cp:lastModifiedBy>Ambruzs Attila Péter</cp:lastModifiedBy>
  <cp:revision>18</cp:revision>
  <dcterms:created xsi:type="dcterms:W3CDTF">2018-09-27T19:18:45Z</dcterms:created>
  <dcterms:modified xsi:type="dcterms:W3CDTF">2020-10-12T08:52:45Z</dcterms:modified>
</cp:coreProperties>
</file>