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256" r:id="rId2"/>
    <p:sldId id="295" r:id="rId3"/>
    <p:sldId id="271" r:id="rId4"/>
    <p:sldId id="300" r:id="rId5"/>
    <p:sldId id="299" r:id="rId6"/>
    <p:sldId id="272" r:id="rId7"/>
    <p:sldId id="273" r:id="rId8"/>
    <p:sldId id="257" r:id="rId9"/>
    <p:sldId id="297" r:id="rId10"/>
    <p:sldId id="298" r:id="rId11"/>
    <p:sldId id="275" r:id="rId12"/>
    <p:sldId id="296" r:id="rId13"/>
    <p:sldId id="259" r:id="rId14"/>
    <p:sldId id="274" r:id="rId15"/>
    <p:sldId id="262" r:id="rId16"/>
    <p:sldId id="276" r:id="rId17"/>
    <p:sldId id="263" r:id="rId18"/>
    <p:sldId id="277" r:id="rId19"/>
    <p:sldId id="264" r:id="rId20"/>
    <p:sldId id="265" r:id="rId21"/>
    <p:sldId id="268" r:id="rId22"/>
    <p:sldId id="280" r:id="rId23"/>
    <p:sldId id="278" r:id="rId24"/>
    <p:sldId id="294" r:id="rId25"/>
    <p:sldId id="279" r:id="rId26"/>
    <p:sldId id="266" r:id="rId27"/>
    <p:sldId id="269" r:id="rId28"/>
    <p:sldId id="283" r:id="rId29"/>
    <p:sldId id="293" r:id="rId30"/>
    <p:sldId id="281" r:id="rId31"/>
    <p:sldId id="282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105" d="100"/>
          <a:sy n="105" d="100"/>
        </p:scale>
        <p:origin x="936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C5DB1BA4-5823-48E4-A19A-391B9D6C9C1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64D4E7E-08C7-4C81-AB24-C6539357ECD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8A73AD24-8477-47A1-8A17-79063CBF6B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F12A292B-DE2A-4860-8C54-23D72F4D79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4E9DC63-EBE3-4596-870E-DD5D0CD43E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20F49BD1-55B1-42AD-BD85-D43D4DD81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C734A0AE-B2D8-45DA-8891-A160E033D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B75B3605-82BA-4ACE-B371-EB1BC2F44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020CAB6B-789E-4927-88CD-BAD7C8B676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6C3CEA28-3B44-4F78-8BC3-1682224E49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A80AF39E-6800-45ED-A135-BD5E3506BD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B691DE1A-0C72-40A3-BA1C-D94DA5DD2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425B7132-22C5-4EA7-A896-132E48D2EC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35B1413-1278-4C43-BC7E-D6F55F9E7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770E1413-CCDA-4336-9357-7F9BD987F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72DB3E90-DCF0-4587-BA9E-99A592BCB2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51DF364E-69C6-4D37-A143-549D7A1E33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095FF20-BE2A-4E51-9608-B1DFFC9D9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46B85480-B2F9-4CB7-BAE8-6B63FA84C7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545FB2A-2CA9-43F4-97F0-53CD72726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FC052BEF-6A73-45AA-A5DC-7AA4EB196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DC58EB2-ECED-45C4-A364-C3076AE5A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AC7653-130A-4E17-91C8-C20511526CA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C9D585-37CF-4E1D-9E37-7E993512179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996FDE-5D5C-4EE6-92D6-2A8F6491BE1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D4E6F-A700-4964-9FED-31BFF70668B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8674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DB767E-BB07-457D-9E38-43025D4EB0E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85E5DD-EC1D-4AB2-9FCB-4ADF8F35FE1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8EFBB3-AC5D-47DE-974F-E8ACE4BC339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B6F4C-4233-4C1D-93BB-91708E8C286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8104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A089AF-4100-47D0-A457-4D013729578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6CE1C-2B2E-4804-93EA-C7E3804A6B8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8147E9-36EC-4C05-8AD0-6507892C4C7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4E7CE-36B1-4D1D-9E11-2D5B290389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8818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40019D9-2469-4068-ACBE-B8692B22A50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77F15CE-0A94-4671-936F-34C544AC59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82778D1-0D12-463D-BD5E-03FDF7CEF0A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CD3A8-F62E-4A12-93EF-DB4732D255B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5595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A142AF-EDD7-4B4D-B186-221424D7C62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B5374E9-EF1A-46B4-8298-7B55271F2C2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318C898-D239-439F-BA5F-F1B7932AF9F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5B3A2-D249-4120-A5EC-2F47B3CDEE0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4871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09BFFBC-3A17-4579-A789-A5CAD962C33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81CD19-FE16-48CD-B30C-2D06ACBCAE9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EB936-BB5A-4595-B625-8CEDAAABE2E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8795E-F178-44D0-BF8D-C8FE386FA9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7610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FE9BC95-1754-4F7E-A93A-0311430615B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EC06EC9-729F-4D79-B411-9F404627691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8954E53-1DC1-462E-99DC-AB49ADD6B5F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93306-3578-444C-BFE6-C859FC8E9A5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2318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D58FD98-A5FC-4408-8E53-BB1435CC3DF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EF479C5-F796-4790-A3FD-66FB31D1383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25FA9F3-CCA0-4C3F-92DF-9365B05DBDB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730C4-EE11-4F17-BB42-8AC714F0EA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5634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A93AFED-C3DC-4C75-AC80-6509F413D3A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A5E49D6-72C7-499F-AD41-A9035A55A04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D5FD085-2906-4011-98D1-4217CD702F6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FF13B-2579-46BF-8347-9DF40387B21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5412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395158-284E-4799-BA65-8CE4BFE26E3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B9F834-9DC7-41D8-BFC0-736F218589D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D32199-2268-4CE3-BDE6-786BB3FB081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91C1F-7732-4820-9086-D71BBECB587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9205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50825"/>
            <a:ext cx="2055813" cy="587375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50825"/>
            <a:ext cx="6019800" cy="58737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AF3F3-6B0A-420A-8623-890750F8441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D24EA4-DEF0-46B9-A82A-AE79B75DDEC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108CFD-BC7B-4710-B214-2B0E415737F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44941-AED1-4208-A5E8-F98CF9E9D55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49760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8013" cy="11890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0BF4AB4-0EA9-4C63-9E50-02972FAB3A2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34FAA0-D9BB-4D2E-A2F7-CD6B2006C2C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6527D3-88B8-4F7D-B7A4-CF4EC92EEFA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E2685-59DC-42C1-BBF3-989B070D409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3005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50403F51-2D14-459E-8AD0-2066DCFFD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0825"/>
            <a:ext cx="8228013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969F0DF4-03AA-4633-B2FD-E63760C017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  <a:p>
            <a:pPr lvl="4"/>
            <a:r>
              <a:rPr lang="en-GB" altLang="en-US"/>
              <a:t>Nyolcadik vázlatszint</a:t>
            </a:r>
          </a:p>
          <a:p>
            <a:pPr lvl="4"/>
            <a:r>
              <a:rPr lang="en-GB" altLang="en-US"/>
              <a:t>Kilencedik vázlatszint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21C7AE8-E241-44D9-A130-9F53DBFB471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Lucida Sans Unicode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5AC528-DB58-406C-8DA8-650FE11F3FE6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Lucida Sans Unicode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016B09-6276-4A50-9328-0C94F28212C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54A024E-6DD9-4A58-9A7F-6C0D0907453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0000"/>
          </a:solidFill>
          <a:latin typeface="Book Antiqua" panose="02040602050305030304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F:\SZIXI\TORTENELEM\11_B\22_Trianon\trianon%20korkerdes.mp4" TargetMode="External"/><Relationship Id="rId1" Type="http://schemas.microsoft.com/office/2007/relationships/media" Target="file:///F:\SZIXI\TORTENELEM\11_B\22_Trianon\trianon%20korkerdes.mp4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F:\SZIXI\TORTENELEM\11_B\22_Trianon\trianon001.mp4" TargetMode="External"/><Relationship Id="rId1" Type="http://schemas.microsoft.com/office/2007/relationships/media" Target="file:///F:\SZIXI\TORTENELEM\11_B\22_Trianon\trianon001.mp4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>
            <a:extLst>
              <a:ext uri="{FF2B5EF4-FFF2-40B4-BE49-F238E27FC236}">
                <a16:creationId xmlns:a16="http://schemas.microsoft.com/office/drawing/2014/main" id="{A1074A96-1B01-4C93-BAFD-CF29DEC74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63" y="1266825"/>
            <a:ext cx="4051300" cy="549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5" name="Szövegdoboz 1">
            <a:extLst>
              <a:ext uri="{FF2B5EF4-FFF2-40B4-BE49-F238E27FC236}">
                <a16:creationId xmlns:a16="http://schemas.microsoft.com/office/drawing/2014/main" id="{795151B6-7DE2-4B2B-B9BD-67A813FB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404813"/>
            <a:ext cx="89646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sk-SK" altLang="hu-HU" sz="5000">
                <a:solidFill>
                  <a:schemeClr val="tx1"/>
                </a:solidFill>
              </a:rPr>
              <a:t>A TRIANONI BÉKEDIKTÁTUM</a:t>
            </a:r>
            <a:endParaRPr lang="en-US" altLang="hu-HU" sz="5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ianon korkerdes.mp4">
            <a:hlinkClick r:id="" action="ppaction://media"/>
            <a:extLst>
              <a:ext uri="{FF2B5EF4-FFF2-40B4-BE49-F238E27FC236}">
                <a16:creationId xmlns:a16="http://schemas.microsoft.com/office/drawing/2014/main" id="{018CBFBD-6A04-43A0-804A-9E7B96E0C0D9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>
            <a:extLst>
              <a:ext uri="{FF2B5EF4-FFF2-40B4-BE49-F238E27FC236}">
                <a16:creationId xmlns:a16="http://schemas.microsoft.com/office/drawing/2014/main" id="{7E9C79E6-1B80-4696-88D3-89CF4035E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hu-HU"/>
              <a:t>A politikai helyzet Magyarországon 1919 őszén</a:t>
            </a:r>
            <a:endParaRPr lang="en-US" altLang="hu-HU"/>
          </a:p>
        </p:txBody>
      </p:sp>
      <p:sp>
        <p:nvSpPr>
          <p:cNvPr id="6147" name="Szövegdoboz 2">
            <a:extLst>
              <a:ext uri="{FF2B5EF4-FFF2-40B4-BE49-F238E27FC236}">
                <a16:creationId xmlns:a16="http://schemas.microsoft.com/office/drawing/2014/main" id="{7672F497-8B15-4DF8-B352-38A243B3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773238"/>
            <a:ext cx="59055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sk-SK" altLang="hu-HU" sz="2600">
                <a:solidFill>
                  <a:schemeClr val="tx1"/>
                </a:solidFill>
              </a:rPr>
              <a:t>Antant -</a:t>
            </a:r>
            <a:r>
              <a:rPr lang="en-US" altLang="hu-HU" sz="2600">
                <a:solidFill>
                  <a:schemeClr val="tx1"/>
                </a:solidFill>
              </a:rPr>
              <a:t> </a:t>
            </a:r>
            <a:r>
              <a:rPr lang="en-US" altLang="hu-HU" sz="2600" b="1">
                <a:solidFill>
                  <a:schemeClr val="tx1"/>
                </a:solidFill>
              </a:rPr>
              <a:t>1919 őszén teljhatalmú</a:t>
            </a:r>
            <a:r>
              <a:rPr lang="sk-SK" altLang="hu-HU" sz="2600" b="1">
                <a:solidFill>
                  <a:schemeClr val="tx1"/>
                </a:solidFill>
              </a:rPr>
              <a:t> </a:t>
            </a:r>
            <a:r>
              <a:rPr lang="en-US" altLang="hu-HU" sz="2600" b="1">
                <a:solidFill>
                  <a:schemeClr val="tx1"/>
                </a:solidFill>
              </a:rPr>
              <a:t>megbízottat küldött Budapestre</a:t>
            </a:r>
            <a:r>
              <a:rPr lang="en-US" altLang="hu-HU" sz="2600">
                <a:solidFill>
                  <a:schemeClr val="tx1"/>
                </a:solidFill>
              </a:rPr>
              <a:t>. </a:t>
            </a:r>
            <a:r>
              <a:rPr lang="sk-SK" altLang="hu-HU" sz="2600" b="1" u="sng">
                <a:solidFill>
                  <a:schemeClr val="tx1"/>
                </a:solidFill>
              </a:rPr>
              <a:t>Sir George Russell Clerk</a:t>
            </a:r>
            <a:r>
              <a:rPr lang="sk-SK" altLang="hu-HU" sz="2600">
                <a:solidFill>
                  <a:schemeClr val="tx1"/>
                </a:solidFill>
              </a:rPr>
              <a:t> </a:t>
            </a:r>
            <a:r>
              <a:rPr lang="en-US" altLang="hu-HU" sz="2600">
                <a:solidFill>
                  <a:schemeClr val="tx1"/>
                </a:solidFill>
              </a:rPr>
              <a:t>angol diplomata célja </a:t>
            </a:r>
            <a:r>
              <a:rPr lang="en-US" altLang="hu-HU" sz="2600" b="1">
                <a:solidFill>
                  <a:schemeClr val="tx1"/>
                </a:solidFill>
              </a:rPr>
              <a:t>a</a:t>
            </a:r>
            <a:r>
              <a:rPr lang="sk-SK" altLang="hu-HU" sz="2600" b="1">
                <a:solidFill>
                  <a:schemeClr val="tx1"/>
                </a:solidFill>
              </a:rPr>
              <a:t> </a:t>
            </a:r>
            <a:r>
              <a:rPr lang="en-US" altLang="hu-HU" sz="2600" b="1">
                <a:solidFill>
                  <a:schemeClr val="tx1"/>
                </a:solidFill>
              </a:rPr>
              <a:t>törvényes rendet </a:t>
            </a:r>
            <a:r>
              <a:rPr lang="en-US" altLang="hu-HU" sz="2600">
                <a:solidFill>
                  <a:schemeClr val="tx1"/>
                </a:solidFill>
              </a:rPr>
              <a:t>mind a tiszti különítményekkel, mind a szélsőballal</a:t>
            </a:r>
            <a:r>
              <a:rPr lang="sk-SK" altLang="hu-HU" sz="2600">
                <a:solidFill>
                  <a:schemeClr val="tx1"/>
                </a:solidFill>
              </a:rPr>
              <a:t> </a:t>
            </a:r>
            <a:r>
              <a:rPr lang="en-US" altLang="hu-HU" sz="2600">
                <a:solidFill>
                  <a:schemeClr val="tx1"/>
                </a:solidFill>
              </a:rPr>
              <a:t>szemben </a:t>
            </a:r>
            <a:r>
              <a:rPr lang="en-US" altLang="hu-HU" sz="2600" b="1">
                <a:solidFill>
                  <a:schemeClr val="tx1"/>
                </a:solidFill>
              </a:rPr>
              <a:t>biztosító kormány létrehozása </a:t>
            </a:r>
            <a:r>
              <a:rPr lang="en-US" altLang="hu-HU" sz="2600">
                <a:solidFill>
                  <a:schemeClr val="tx1"/>
                </a:solidFill>
              </a:rPr>
              <a:t>volt, mellyel</a:t>
            </a:r>
            <a:r>
              <a:rPr lang="sk-SK" altLang="hu-HU" sz="2600">
                <a:solidFill>
                  <a:schemeClr val="tx1"/>
                </a:solidFill>
              </a:rPr>
              <a:t> </a:t>
            </a:r>
            <a:r>
              <a:rPr lang="en-US" altLang="hu-HU" sz="2600">
                <a:solidFill>
                  <a:schemeClr val="tx1"/>
                </a:solidFill>
              </a:rPr>
              <a:t>az antant aláírathatja a békét. Tárgyalt a tényleges katonai</a:t>
            </a:r>
            <a:r>
              <a:rPr lang="sk-SK" altLang="hu-HU" sz="2600">
                <a:solidFill>
                  <a:schemeClr val="tx1"/>
                </a:solidFill>
              </a:rPr>
              <a:t> </a:t>
            </a:r>
            <a:r>
              <a:rPr lang="en-US" altLang="hu-HU" sz="2600">
                <a:solidFill>
                  <a:schemeClr val="tx1"/>
                </a:solidFill>
              </a:rPr>
              <a:t>erőt birtokló Horthyval s a jelentősebb pártok képviselőivel.</a:t>
            </a:r>
            <a:endParaRPr lang="sk-SK" altLang="hu-HU" sz="260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hu-HU" sz="2600">
              <a:solidFill>
                <a:schemeClr val="tx1"/>
              </a:solidFill>
            </a:endParaRPr>
          </a:p>
        </p:txBody>
      </p:sp>
      <p:pic>
        <p:nvPicPr>
          <p:cNvPr id="6148" name="Kép 3">
            <a:extLst>
              <a:ext uri="{FF2B5EF4-FFF2-40B4-BE49-F238E27FC236}">
                <a16:creationId xmlns:a16="http://schemas.microsoft.com/office/drawing/2014/main" id="{6B78AC20-87D6-44DB-9444-70384217B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1773238"/>
            <a:ext cx="33718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ianon010">
            <a:hlinkClick r:id="" action="ppaction://media"/>
            <a:extLst>
              <a:ext uri="{FF2B5EF4-FFF2-40B4-BE49-F238E27FC236}">
                <a16:creationId xmlns:a16="http://schemas.microsoft.com/office/drawing/2014/main" id="{D20E3AE0-EEE9-4C36-908A-864CE25492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3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4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1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ianon006">
            <a:hlinkClick r:id="" action="ppaction://media"/>
            <a:extLst>
              <a:ext uri="{FF2B5EF4-FFF2-40B4-BE49-F238E27FC236}">
                <a16:creationId xmlns:a16="http://schemas.microsoft.com/office/drawing/2014/main" id="{BD600483-C78E-4EC9-9E9F-72C3AC9CC4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3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9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9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zövegdoboz 2">
            <a:extLst>
              <a:ext uri="{FF2B5EF4-FFF2-40B4-BE49-F238E27FC236}">
                <a16:creationId xmlns:a16="http://schemas.microsoft.com/office/drawing/2014/main" id="{6B38C5E9-4C90-4836-BD78-552CC9E61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0413"/>
            <a:ext cx="914717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sk-SK" altLang="hu-HU" sz="2400">
                <a:solidFill>
                  <a:schemeClr val="tx1"/>
                </a:solidFill>
              </a:rPr>
              <a:t>Ú</a:t>
            </a:r>
            <a:r>
              <a:rPr lang="en-US" altLang="hu-HU" sz="2400">
                <a:solidFill>
                  <a:schemeClr val="tx1"/>
                </a:solidFill>
              </a:rPr>
              <a:t>j kormány alakult (Huszár-kormány</a:t>
            </a:r>
            <a:r>
              <a:rPr lang="sk-SK" altLang="hu-HU" sz="2400">
                <a:solidFill>
                  <a:schemeClr val="tx1"/>
                </a:solidFill>
              </a:rPr>
              <a:t>, Huszár Károly vezetésével</a:t>
            </a:r>
            <a:r>
              <a:rPr lang="en-US" altLang="hu-HU" sz="2400">
                <a:solidFill>
                  <a:schemeClr val="tx1"/>
                </a:solidFill>
              </a:rPr>
              <a:t>)</a:t>
            </a:r>
            <a:endParaRPr lang="sk-SK" altLang="hu-HU" sz="240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sk-SK" altLang="hu-HU" sz="2400">
                <a:solidFill>
                  <a:schemeClr val="tx1"/>
                </a:solidFill>
              </a:rPr>
              <a:t>A </a:t>
            </a:r>
            <a:r>
              <a:rPr lang="en-US" altLang="hu-HU" sz="2400">
                <a:solidFill>
                  <a:schemeClr val="tx1"/>
                </a:solidFill>
              </a:rPr>
              <a:t>korábbinál szélesebb, általános választójog </a:t>
            </a:r>
            <a:endParaRPr lang="sk-SK" altLang="hu-HU" sz="240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hu-HU" sz="2400" b="1">
                <a:solidFill>
                  <a:schemeClr val="tx1"/>
                </a:solidFill>
              </a:rPr>
              <a:t>Parlamenti</a:t>
            </a:r>
            <a:r>
              <a:rPr lang="sk-SK" altLang="hu-HU" sz="2400" b="1">
                <a:solidFill>
                  <a:schemeClr val="tx1"/>
                </a:solidFill>
              </a:rPr>
              <a:t> </a:t>
            </a:r>
            <a:r>
              <a:rPr lang="en-US" altLang="hu-HU" sz="2400" b="1">
                <a:solidFill>
                  <a:schemeClr val="tx1"/>
                </a:solidFill>
              </a:rPr>
              <a:t>választások</a:t>
            </a:r>
            <a:r>
              <a:rPr lang="en-US" altLang="hu-HU" sz="2400">
                <a:solidFill>
                  <a:schemeClr val="tx1"/>
                </a:solidFill>
              </a:rPr>
              <a:t>at rendeztek </a:t>
            </a:r>
            <a:r>
              <a:rPr lang="sk-SK" altLang="hu-HU" sz="2400">
                <a:solidFill>
                  <a:schemeClr val="tx1"/>
                </a:solidFill>
              </a:rPr>
              <a:t>- </a:t>
            </a:r>
            <a:r>
              <a:rPr lang="en-US" altLang="hu-HU" sz="2400">
                <a:solidFill>
                  <a:schemeClr val="tx1"/>
                </a:solidFill>
              </a:rPr>
              <a:t>1920 januárja </a:t>
            </a:r>
            <a:endParaRPr lang="sk-SK" altLang="hu-HU" sz="240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hu-HU" sz="2400">
                <a:solidFill>
                  <a:schemeClr val="tx1"/>
                </a:solidFill>
              </a:rPr>
              <a:t>A választásokat </a:t>
            </a:r>
            <a:r>
              <a:rPr lang="en-US" altLang="hu-HU" sz="2400" b="1">
                <a:solidFill>
                  <a:schemeClr val="tx1"/>
                </a:solidFill>
              </a:rPr>
              <a:t>a</a:t>
            </a:r>
            <a:r>
              <a:rPr lang="sk-SK" altLang="hu-HU" sz="2400" b="1">
                <a:solidFill>
                  <a:schemeClr val="tx1"/>
                </a:solidFill>
              </a:rPr>
              <a:t> </a:t>
            </a:r>
            <a:r>
              <a:rPr lang="en-US" altLang="hu-HU" sz="2400" b="1">
                <a:solidFill>
                  <a:schemeClr val="tx1"/>
                </a:solidFill>
              </a:rPr>
              <a:t>kisgazdapárt nyerte </a:t>
            </a:r>
            <a:r>
              <a:rPr lang="en-US" altLang="hu-HU" sz="2400">
                <a:solidFill>
                  <a:schemeClr val="tx1"/>
                </a:solidFill>
              </a:rPr>
              <a:t>meg</a:t>
            </a:r>
            <a:r>
              <a:rPr lang="sk-SK" altLang="hu-HU" sz="2400">
                <a:solidFill>
                  <a:schemeClr val="tx1"/>
                </a:solidFill>
              </a:rPr>
              <a:t> 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hu-HU" sz="2400">
                <a:solidFill>
                  <a:schemeClr val="tx1"/>
                </a:solidFill>
              </a:rPr>
              <a:t>Új kormányt azonban még nem lehetett kinevezni, mert</a:t>
            </a:r>
            <a:r>
              <a:rPr lang="sk-SK" altLang="hu-HU" sz="2400">
                <a:solidFill>
                  <a:schemeClr val="tx1"/>
                </a:solidFill>
              </a:rPr>
              <a:t> </a:t>
            </a:r>
            <a:r>
              <a:rPr lang="en-US" altLang="hu-HU" sz="2400" b="1" u="sng">
                <a:solidFill>
                  <a:schemeClr val="tx1"/>
                </a:solidFill>
              </a:rPr>
              <a:t>betöltetlen volt </a:t>
            </a:r>
            <a:r>
              <a:rPr lang="en-US" altLang="hu-HU" sz="2400" b="1">
                <a:solidFill>
                  <a:schemeClr val="tx1"/>
                </a:solidFill>
              </a:rPr>
              <a:t>az államfői méltóság</a:t>
            </a:r>
            <a:endParaRPr lang="sk-SK" altLang="hu-HU" sz="2400" b="1">
              <a:solidFill>
                <a:schemeClr val="tx1"/>
              </a:solidFill>
            </a:endParaRPr>
          </a:p>
        </p:txBody>
      </p:sp>
      <p:pic>
        <p:nvPicPr>
          <p:cNvPr id="7171" name="Kép 3">
            <a:extLst>
              <a:ext uri="{FF2B5EF4-FFF2-40B4-BE49-F238E27FC236}">
                <a16:creationId xmlns:a16="http://schemas.microsoft.com/office/drawing/2014/main" id="{581DE42A-9E0A-48CA-9C07-DE6F6E719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494088"/>
            <a:ext cx="6116638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Cím 1">
            <a:extLst>
              <a:ext uri="{FF2B5EF4-FFF2-40B4-BE49-F238E27FC236}">
                <a16:creationId xmlns:a16="http://schemas.microsoft.com/office/drawing/2014/main" id="{03E736D8-0B10-46C1-B7E1-8FF5AB44E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1113"/>
            <a:ext cx="8577263" cy="692150"/>
          </a:xfrm>
        </p:spPr>
        <p:txBody>
          <a:bodyPr/>
          <a:lstStyle/>
          <a:p>
            <a:pPr eaLnBrk="1" hangingPunct="1"/>
            <a:r>
              <a:rPr lang="sk-SK" altLang="hu-HU" sz="3000"/>
              <a:t>A politikai helyzet Magyarországon 1919 őszén</a:t>
            </a:r>
            <a:endParaRPr lang="en-US" altLang="hu-HU"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Kép 5">
            <a:extLst>
              <a:ext uri="{FF2B5EF4-FFF2-40B4-BE49-F238E27FC236}">
                <a16:creationId xmlns:a16="http://schemas.microsoft.com/office/drawing/2014/main" id="{4FBC96AC-FCEC-41C9-9704-9A328447A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679825"/>
            <a:ext cx="6356350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2556AD7-ED53-43E8-BD8A-B086FAFF899D}"/>
              </a:ext>
            </a:extLst>
          </p:cNvPr>
          <p:cNvSpPr txBox="1"/>
          <p:nvPr/>
        </p:nvSpPr>
        <p:spPr>
          <a:xfrm>
            <a:off x="-6350" y="912813"/>
            <a:ext cx="9042400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tx1"/>
                </a:solidFill>
              </a:rPr>
              <a:t>Minden parlamenti párt a királyság államformáját támogatta</a:t>
            </a:r>
          </a:p>
          <a:p>
            <a:pPr marL="285750" indent="-285750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tx1"/>
                </a:solidFill>
              </a:rPr>
              <a:t>Az Antant </a:t>
            </a:r>
            <a:r>
              <a:rPr lang="sk-SK" sz="2400" b="1" u="sng" dirty="0">
                <a:solidFill>
                  <a:schemeClr val="tx1"/>
                </a:solidFill>
              </a:rPr>
              <a:t>ellenezte a Habsburg-ház restaurációját </a:t>
            </a:r>
            <a:r>
              <a:rPr lang="sk-SK" sz="2400" dirty="0">
                <a:solidFill>
                  <a:schemeClr val="tx1"/>
                </a:solidFill>
              </a:rPr>
              <a:t>– az új király megválasztásáig</a:t>
            </a:r>
          </a:p>
          <a:p>
            <a:pPr marL="285750" indent="-285750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tx1"/>
                </a:solidFill>
              </a:rPr>
              <a:t>A magyar hagyományokkal összhangban </a:t>
            </a:r>
            <a:r>
              <a:rPr lang="sk-SK" sz="2400" b="1" dirty="0">
                <a:solidFill>
                  <a:schemeClr val="tx1"/>
                </a:solidFill>
              </a:rPr>
              <a:t>erre az időre </a:t>
            </a:r>
            <a:r>
              <a:rPr lang="sk-SK" sz="2400" dirty="0">
                <a:solidFill>
                  <a:schemeClr val="tx1"/>
                </a:solidFill>
              </a:rPr>
              <a:t>bevezették a kormányzói méltóságot </a:t>
            </a:r>
          </a:p>
          <a:p>
            <a:pPr marL="285750" indent="-285750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u-HU" sz="2400" b="1" dirty="0">
                <a:solidFill>
                  <a:schemeClr val="tx1"/>
                </a:solidFill>
              </a:rPr>
              <a:t>Az országgyűlés megválasztott a Horthy Miklóst kormányzóvá – 1920. március 1.</a:t>
            </a:r>
            <a:endParaRPr lang="en-US" sz="2400" dirty="0">
              <a:solidFill>
                <a:schemeClr val="tx1"/>
              </a:solidFill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sz="2400" dirty="0"/>
          </a:p>
        </p:txBody>
      </p:sp>
      <p:sp>
        <p:nvSpPr>
          <p:cNvPr id="8196" name="Cím 1">
            <a:extLst>
              <a:ext uri="{FF2B5EF4-FFF2-40B4-BE49-F238E27FC236}">
                <a16:creationId xmlns:a16="http://schemas.microsoft.com/office/drawing/2014/main" id="{95DD0378-9948-4F63-A01A-8A3AE98769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928100" cy="792162"/>
          </a:xfrm>
        </p:spPr>
        <p:txBody>
          <a:bodyPr/>
          <a:lstStyle/>
          <a:p>
            <a:pPr eaLnBrk="1" hangingPunct="1"/>
            <a:r>
              <a:rPr lang="sk-SK" altLang="hu-HU" sz="3000"/>
              <a:t>A politikai helyzet Magyarországon 1920 tavaszán</a:t>
            </a:r>
            <a:endParaRPr lang="en-US" altLang="hu-HU" sz="3000"/>
          </a:p>
        </p:txBody>
      </p:sp>
      <p:pic>
        <p:nvPicPr>
          <p:cNvPr id="8197" name="Kép 4">
            <a:extLst>
              <a:ext uri="{FF2B5EF4-FFF2-40B4-BE49-F238E27FC236}">
                <a16:creationId xmlns:a16="http://schemas.microsoft.com/office/drawing/2014/main" id="{AA55C6C5-1753-4098-85E7-6CBF51EE8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0938"/>
            <a:ext cx="4754563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FEB79223-D7B3-4AC4-A66B-96F2A27937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5875"/>
            <a:ext cx="8229600" cy="849313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A békediktátum aláírása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124AF081-302A-412D-9DBC-9E4B4626A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765175"/>
            <a:ext cx="89281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hu-HU" altLang="en-US" dirty="0"/>
              <a:t>A magyar békedelegációt </a:t>
            </a:r>
            <a:r>
              <a:rPr lang="hu-HU" altLang="en-US" b="1" dirty="0"/>
              <a:t>gróf Apponyi Albert vezette</a:t>
            </a:r>
            <a:r>
              <a:rPr lang="hu-HU" altLang="en-US" dirty="0"/>
              <a:t>, s tagja volt gróf Bethlen István és gróf Teleki Pál is.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b="1" dirty="0"/>
              <a:t>Teleki Pál </a:t>
            </a:r>
            <a:r>
              <a:rPr lang="hu-HU" altLang="en-US" dirty="0"/>
              <a:t>megalkotta az úgynevezett </a:t>
            </a:r>
            <a:r>
              <a:rPr lang="hu-HU" altLang="en-US" b="1" dirty="0"/>
              <a:t>„vörös térképet”</a:t>
            </a:r>
            <a:r>
              <a:rPr lang="hu-HU" altLang="en-US" dirty="0"/>
              <a:t>,</a:t>
            </a:r>
            <a:r>
              <a:rPr lang="hu-HU" altLang="en-US" b="1" dirty="0"/>
              <a:t> </a:t>
            </a:r>
            <a:r>
              <a:rPr lang="hu-HU" altLang="en-US" dirty="0"/>
              <a:t>ami a Kárpát-medence etnikai viszonyait mutatja be.</a:t>
            </a:r>
          </a:p>
        </p:txBody>
      </p:sp>
      <p:pic>
        <p:nvPicPr>
          <p:cNvPr id="9220" name="Kép 1">
            <a:extLst>
              <a:ext uri="{FF2B5EF4-FFF2-40B4-BE49-F238E27FC236}">
                <a16:creationId xmlns:a16="http://schemas.microsoft.com/office/drawing/2014/main" id="{2F8A7EB0-4289-45A8-90C5-690E12945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068638"/>
            <a:ext cx="5024437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Kép 6">
            <a:extLst>
              <a:ext uri="{FF2B5EF4-FFF2-40B4-BE49-F238E27FC236}">
                <a16:creationId xmlns:a16="http://schemas.microsoft.com/office/drawing/2014/main" id="{61D3F371-363C-4912-8D2C-AD1AE8775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2492375"/>
            <a:ext cx="5219701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Szövegdoboz 7">
            <a:extLst>
              <a:ext uri="{FF2B5EF4-FFF2-40B4-BE49-F238E27FC236}">
                <a16:creationId xmlns:a16="http://schemas.microsoft.com/office/drawing/2014/main" id="{0E8C3442-88E1-4686-A848-01EA7341D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638425"/>
            <a:ext cx="26844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sk-SK" altLang="hu-HU" sz="2200">
                <a:solidFill>
                  <a:schemeClr val="tx1"/>
                </a:solidFill>
              </a:rPr>
              <a:t>Gróf Apponyi Albert</a:t>
            </a:r>
            <a:endParaRPr lang="en-US" altLang="hu-HU" sz="2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anon okai - betelepites">
            <a:hlinkClick r:id="" action="ppaction://media"/>
            <a:extLst>
              <a:ext uri="{FF2B5EF4-FFF2-40B4-BE49-F238E27FC236}">
                <a16:creationId xmlns:a16="http://schemas.microsoft.com/office/drawing/2014/main" id="{BBFA8021-9AFE-49AD-A104-C6EF723325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3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7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anon009">
            <a:hlinkClick r:id="" action="ppaction://media"/>
            <a:extLst>
              <a:ext uri="{FF2B5EF4-FFF2-40B4-BE49-F238E27FC236}">
                <a16:creationId xmlns:a16="http://schemas.microsoft.com/office/drawing/2014/main" id="{C33CF09E-A77A-49B4-8E0F-997A842A69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3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8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>
            <a:extLst>
              <a:ext uri="{FF2B5EF4-FFF2-40B4-BE49-F238E27FC236}">
                <a16:creationId xmlns:a16="http://schemas.microsoft.com/office/drawing/2014/main" id="{E6D22BE8-24DE-4B74-B7DC-EB4581FCD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8013" cy="549275"/>
          </a:xfrm>
        </p:spPr>
        <p:txBody>
          <a:bodyPr/>
          <a:lstStyle/>
          <a:p>
            <a:pPr eaLnBrk="1" hangingPunct="1"/>
            <a:r>
              <a:rPr lang="sk-SK" altLang="hu-HU"/>
              <a:t>A békediktátum aláírása</a:t>
            </a:r>
            <a:endParaRPr lang="en-US" altLang="hu-HU"/>
          </a:p>
        </p:txBody>
      </p:sp>
      <p:sp>
        <p:nvSpPr>
          <p:cNvPr id="11267" name="Tartalom helye 2">
            <a:extLst>
              <a:ext uri="{FF2B5EF4-FFF2-40B4-BE49-F238E27FC236}">
                <a16:creationId xmlns:a16="http://schemas.microsoft.com/office/drawing/2014/main" id="{0F90E2DC-BBE4-4698-A3EE-3974419F77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750" y="549275"/>
            <a:ext cx="8785225" cy="452437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 b="1"/>
              <a:t>1920. június 4., 16 óra 32 perc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 b="1"/>
              <a:t>Helyszín: versailles-i kastély, Nagy-Trianon épülete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/>
              <a:t>Magyar részről az aláírói: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sk-SK" altLang="hu-HU" sz="2400" b="1"/>
              <a:t>Benárd Ágost </a:t>
            </a:r>
            <a:r>
              <a:rPr lang="sk-SK" altLang="hu-HU" sz="2400"/>
              <a:t>– népjóléti és munkaügyi miniszter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sk-SK" altLang="hu-HU" sz="2400" b="1"/>
              <a:t>Drasche-Lázár Alfréd </a:t>
            </a:r>
            <a:r>
              <a:rPr lang="sk-SK" altLang="hu-HU" sz="2400"/>
              <a:t>– tárca nélküli miniszter</a:t>
            </a:r>
          </a:p>
          <a:p>
            <a:pPr eaLnBrk="1" hangingPunct="1"/>
            <a:endParaRPr lang="en-US" altLang="hu-HU"/>
          </a:p>
        </p:txBody>
      </p:sp>
      <p:pic>
        <p:nvPicPr>
          <p:cNvPr id="11268" name="Kép 4">
            <a:extLst>
              <a:ext uri="{FF2B5EF4-FFF2-40B4-BE49-F238E27FC236}">
                <a16:creationId xmlns:a16="http://schemas.microsoft.com/office/drawing/2014/main" id="{DFA2E2AC-B9D0-4951-88E6-FA2CB0F8A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2924175"/>
            <a:ext cx="66071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8">
            <a:extLst>
              <a:ext uri="{FF2B5EF4-FFF2-40B4-BE49-F238E27FC236}">
                <a16:creationId xmlns:a16="http://schemas.microsoft.com/office/drawing/2014/main" id="{E3B5C0B9-5704-45ED-8A6B-C0BC9EBB3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7350"/>
            <a:ext cx="3178175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anon001">
            <a:hlinkClick r:id="" action="ppaction://media"/>
            <a:extLst>
              <a:ext uri="{FF2B5EF4-FFF2-40B4-BE49-F238E27FC236}">
                <a16:creationId xmlns:a16="http://schemas.microsoft.com/office/drawing/2014/main" id="{EFE316B5-EAA5-4316-B21F-02AAD021F11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57872" y="4640"/>
            <a:ext cx="3828256" cy="68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8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5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48AAE10B-0E50-49EC-8FD6-DC0E1881CC9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2700" y="549275"/>
            <a:ext cx="9131300" cy="5576888"/>
          </a:xfrm>
        </p:spPr>
        <p:txBody>
          <a:bodyPr anchor="t"/>
          <a:lstStyle/>
          <a:p>
            <a:pPr marL="341313" indent="-341313"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0" dirty="0">
                <a:latin typeface="Arial" panose="020B0604020202020204" pitchFamily="34" charset="0"/>
              </a:rPr>
              <a:t>A szerződés első része: a </a:t>
            </a:r>
            <a:r>
              <a:rPr lang="hu-HU" altLang="en-US" sz="2400" dirty="0">
                <a:latin typeface="Arial" panose="020B0604020202020204" pitchFamily="34" charset="0"/>
              </a:rPr>
              <a:t>Népszövetség alapokmányát </a:t>
            </a:r>
            <a:r>
              <a:rPr lang="hu-HU" altLang="en-US" sz="2400" b="0" dirty="0">
                <a:latin typeface="Arial" panose="020B0604020202020204" pitchFamily="34" charset="0"/>
              </a:rPr>
              <a:t>tartalmazza</a:t>
            </a:r>
          </a:p>
          <a:p>
            <a:pPr marL="341313" indent="-341313"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0" dirty="0">
                <a:latin typeface="Arial" panose="020B0604020202020204" pitchFamily="34" charset="0"/>
              </a:rPr>
              <a:t>A második része: rögzíti </a:t>
            </a:r>
            <a:r>
              <a:rPr lang="hu-HU" altLang="en-US" sz="2400" dirty="0">
                <a:latin typeface="Arial" panose="020B0604020202020204" pitchFamily="34" charset="0"/>
              </a:rPr>
              <a:t>Magyarország új határait</a:t>
            </a:r>
          </a:p>
          <a:p>
            <a:pPr marL="341313" indent="-341313"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0" dirty="0">
                <a:latin typeface="Arial" panose="020B0604020202020204" pitchFamily="34" charset="0"/>
              </a:rPr>
              <a:t>Ennek értelmében: a történeti Magyarország (Horvátország nélküli) 282 ezer négyzetkilométer területéből 93 ezer maradt magyar kézen</a:t>
            </a:r>
          </a:p>
        </p:txBody>
      </p:sp>
      <p:sp>
        <p:nvSpPr>
          <p:cNvPr id="12291" name="Cím 1">
            <a:extLst>
              <a:ext uri="{FF2B5EF4-FFF2-40B4-BE49-F238E27FC236}">
                <a16:creationId xmlns:a16="http://schemas.microsoft.com/office/drawing/2014/main" id="{D5216E99-CD7E-4EEC-9F23-19DF0D5332B5}"/>
              </a:ext>
            </a:extLst>
          </p:cNvPr>
          <p:cNvSpPr txBox="1">
            <a:spLocks/>
          </p:cNvSpPr>
          <p:nvPr/>
        </p:nvSpPr>
        <p:spPr bwMode="auto">
          <a:xfrm>
            <a:off x="457200" y="0"/>
            <a:ext cx="82280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sk-SK" altLang="hu-HU" sz="3600" b="1">
                <a:solidFill>
                  <a:srgbClr val="000000"/>
                </a:solidFill>
                <a:latin typeface="Book Antiqua" panose="02040602050305030304" pitchFamily="18" charset="0"/>
              </a:rPr>
              <a:t>A békediktátum tartalma</a:t>
            </a:r>
            <a:endParaRPr lang="en-US" altLang="hu-HU" sz="3600" b="1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2292" name="Kép 1">
            <a:extLst>
              <a:ext uri="{FF2B5EF4-FFF2-40B4-BE49-F238E27FC236}">
                <a16:creationId xmlns:a16="http://schemas.microsoft.com/office/drawing/2014/main" id="{05733463-B668-4225-94FC-1ED692213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2636838"/>
            <a:ext cx="6367462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Kép 4">
            <a:extLst>
              <a:ext uri="{FF2B5EF4-FFF2-40B4-BE49-F238E27FC236}">
                <a16:creationId xmlns:a16="http://schemas.microsoft.com/office/drawing/2014/main" id="{B8813335-ACFF-48DA-B607-B370B768B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2349500"/>
            <a:ext cx="353218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E0EE5892-559C-465A-8452-E4B1ADA5567B}"/>
              </a:ext>
            </a:extLst>
          </p:cNvPr>
          <p:cNvSpPr txBox="1"/>
          <p:nvPr/>
        </p:nvSpPr>
        <p:spPr>
          <a:xfrm>
            <a:off x="142875" y="549275"/>
            <a:ext cx="8677275" cy="306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A lakosok száma 18,2 millióról </a:t>
            </a:r>
            <a:r>
              <a:rPr lang="hu-HU" altLang="en-US" sz="2400" b="1" dirty="0">
                <a:solidFill>
                  <a:schemeClr val="tx1"/>
                </a:solidFill>
              </a:rPr>
              <a:t>7,6 millióra apadt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Több, mint </a:t>
            </a:r>
            <a:r>
              <a:rPr lang="hu-HU" altLang="en-US" sz="2400" b="1" dirty="0">
                <a:solidFill>
                  <a:schemeClr val="tx1"/>
                </a:solidFill>
              </a:rPr>
              <a:t>3,2 millió magyar </a:t>
            </a:r>
            <a:r>
              <a:rPr lang="hu-HU" altLang="en-US" sz="2400" dirty="0">
                <a:solidFill>
                  <a:schemeClr val="tx1"/>
                </a:solidFill>
              </a:rPr>
              <a:t>került az utódállamokba 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1" dirty="0">
                <a:solidFill>
                  <a:schemeClr val="tx1"/>
                </a:solidFill>
              </a:rPr>
              <a:t>Színmagyar településeket </a:t>
            </a:r>
            <a:r>
              <a:rPr lang="hu-HU" altLang="en-US" sz="2400" dirty="0">
                <a:solidFill>
                  <a:schemeClr val="tx1"/>
                </a:solidFill>
              </a:rPr>
              <a:t>is elcsatoltak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A magyar </a:t>
            </a:r>
            <a:r>
              <a:rPr lang="hu-HU" altLang="en-US" sz="2400" b="1" dirty="0">
                <a:solidFill>
                  <a:schemeClr val="tx1"/>
                </a:solidFill>
              </a:rPr>
              <a:t>katonaság létszámának korlátozása </a:t>
            </a:r>
            <a:r>
              <a:rPr lang="hu-HU" altLang="en-US" sz="2400" dirty="0">
                <a:solidFill>
                  <a:schemeClr val="tx1"/>
                </a:solidFill>
              </a:rPr>
              <a:t>(35 ezer fő)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Jóvátétel fizetése: </a:t>
            </a:r>
            <a:r>
              <a:rPr lang="hu-HU" altLang="en-US" sz="2400" b="1" dirty="0">
                <a:solidFill>
                  <a:schemeClr val="tx1"/>
                </a:solidFill>
              </a:rPr>
              <a:t>200 millió aranykorona</a:t>
            </a:r>
          </a:p>
          <a:p>
            <a:pPr marL="341313" indent="-341313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A térség népei közötti </a:t>
            </a:r>
            <a:r>
              <a:rPr lang="hu-HU" altLang="en-US" sz="2400" b="1" dirty="0">
                <a:solidFill>
                  <a:schemeClr val="tx1"/>
                </a:solidFill>
              </a:rPr>
              <a:t>szembenállás fokozódik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40" name="Cím 1">
            <a:extLst>
              <a:ext uri="{FF2B5EF4-FFF2-40B4-BE49-F238E27FC236}">
                <a16:creationId xmlns:a16="http://schemas.microsoft.com/office/drawing/2014/main" id="{35ADCD6C-ADC6-4559-B4C6-FD1834E870CE}"/>
              </a:ext>
            </a:extLst>
          </p:cNvPr>
          <p:cNvSpPr txBox="1">
            <a:spLocks/>
          </p:cNvSpPr>
          <p:nvPr/>
        </p:nvSpPr>
        <p:spPr bwMode="auto">
          <a:xfrm>
            <a:off x="0" y="71438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sk-SK" altLang="hu-HU" sz="3400" b="1">
                <a:solidFill>
                  <a:srgbClr val="000000"/>
                </a:solidFill>
                <a:latin typeface="Book Antiqua" panose="02040602050305030304" pitchFamily="18" charset="0"/>
              </a:rPr>
              <a:t>A békediktátum tartalma és következményei</a:t>
            </a:r>
            <a:endParaRPr lang="en-US" altLang="hu-HU" sz="3400" b="1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4341" name="Kép 3">
            <a:extLst>
              <a:ext uri="{FF2B5EF4-FFF2-40B4-BE49-F238E27FC236}">
                <a16:creationId xmlns:a16="http://schemas.microsoft.com/office/drawing/2014/main" id="{F7A05215-E11F-484C-A11E-762811CF5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536950"/>
            <a:ext cx="4473575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E865FDEA-BBC5-4393-B0E5-C720346CA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3413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A béke gazdasági hatásai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26D77A6-EE30-48FE-8B7E-8020AF65D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713787" cy="4525963"/>
          </a:xfrm>
        </p:spPr>
        <p:txBody>
          <a:bodyPr/>
          <a:lstStyle/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 b="1"/>
              <a:t>Évszázados kapcsolatokat </a:t>
            </a:r>
            <a:r>
              <a:rPr lang="hu-HU" altLang="en-US"/>
              <a:t>szakított szét a „béke”</a:t>
            </a:r>
          </a:p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Az ország </a:t>
            </a:r>
            <a:r>
              <a:rPr lang="hu-HU" altLang="en-US" b="1"/>
              <a:t>nyersanyagforrásokat veszített el </a:t>
            </a:r>
            <a:r>
              <a:rPr lang="hu-HU" altLang="en-US"/>
              <a:t>(fa, szén, vasérc stb.), ugyanakkor ipari kapacitásai maradtak kihasználatlanul</a:t>
            </a:r>
          </a:p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Emiatt kedvezőtlenné vált a magyar településhálózat fejlődése</a:t>
            </a:r>
          </a:p>
        </p:txBody>
      </p:sp>
      <p:pic>
        <p:nvPicPr>
          <p:cNvPr id="15364" name="Kép 1">
            <a:extLst>
              <a:ext uri="{FF2B5EF4-FFF2-40B4-BE49-F238E27FC236}">
                <a16:creationId xmlns:a16="http://schemas.microsoft.com/office/drawing/2014/main" id="{5DC1CB3C-81AE-4ADE-99AD-5B2458407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3400"/>
            <a:ext cx="5580063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Kép 2">
            <a:extLst>
              <a:ext uri="{FF2B5EF4-FFF2-40B4-BE49-F238E27FC236}">
                <a16:creationId xmlns:a16="http://schemas.microsoft.com/office/drawing/2014/main" id="{34E81C39-2A11-4B4A-B1E8-F50E3A325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3073400"/>
            <a:ext cx="33909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C3205B-21C0-4954-8D67-1D4BB318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692150"/>
            <a:ext cx="8856662" cy="4524375"/>
          </a:xfrm>
        </p:spPr>
        <p:txBody>
          <a:bodyPr/>
          <a:lstStyle/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dirty="0"/>
              <a:t>Vasút: jelentős rész az utódállamokhoz kerül</a:t>
            </a:r>
          </a:p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dirty="0"/>
              <a:t>Vízgazdálkodás, árvízvédelem problémája</a:t>
            </a:r>
          </a:p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dirty="0"/>
              <a:t>Az egységes birodalmi piac szétesése (az új államokra is kedvezőtlenül hatott)</a:t>
            </a:r>
          </a:p>
          <a:p>
            <a:pPr marL="341313" indent="-341313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dirty="0"/>
              <a:t>Az utódállamok az újonnan megszerzett területek rovására fejlesztették törzsterületüket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6C6C2F0A-B721-4A53-9397-9670193BF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3413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A béke gazdasági hatásai</a:t>
            </a:r>
          </a:p>
        </p:txBody>
      </p:sp>
      <p:pic>
        <p:nvPicPr>
          <p:cNvPr id="17412" name="Kép 1">
            <a:extLst>
              <a:ext uri="{FF2B5EF4-FFF2-40B4-BE49-F238E27FC236}">
                <a16:creationId xmlns:a16="http://schemas.microsoft.com/office/drawing/2014/main" id="{2D22F476-7936-43EB-B2B7-49108C597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068638"/>
            <a:ext cx="500221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Kép 3">
            <a:extLst>
              <a:ext uri="{FF2B5EF4-FFF2-40B4-BE49-F238E27FC236}">
                <a16:creationId xmlns:a16="http://schemas.microsoft.com/office/drawing/2014/main" id="{5F36B15E-1C83-4B63-AC0A-3BFB774F2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75" y="3908425"/>
            <a:ext cx="4659313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CA2FC5EA-8052-434E-A658-B6B857519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Katonai előírások</a:t>
            </a: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9826D0A-22EB-4371-8C15-E5AEA4AF0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765175"/>
            <a:ext cx="8928100" cy="4525963"/>
          </a:xfrm>
        </p:spPr>
        <p:txBody>
          <a:bodyPr/>
          <a:lstStyle/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A békediktátum </a:t>
            </a:r>
            <a:r>
              <a:rPr lang="hu-HU" altLang="en-US" b="1"/>
              <a:t>alkalmatlanná</a:t>
            </a:r>
            <a:r>
              <a:rPr lang="hu-HU" altLang="en-US"/>
              <a:t> kívánta tenni az országot </a:t>
            </a:r>
            <a:r>
              <a:rPr lang="hu-HU" altLang="en-US" b="1"/>
              <a:t>a katonai visszavágásra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Általános hadkötelezettség megtiltása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A toborzott hadsereg létszáma </a:t>
            </a:r>
            <a:r>
              <a:rPr lang="hu-HU" altLang="en-US" b="1"/>
              <a:t>max. 35 000 fő </a:t>
            </a:r>
            <a:r>
              <a:rPr lang="hu-HU" altLang="en-US"/>
              <a:t>lehetett</a:t>
            </a:r>
          </a:p>
          <a:p>
            <a:pPr marL="341313" indent="-341313" eaLnBrk="1" hangingPunct="1"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hu-HU" altLang="en-US"/>
          </a:p>
        </p:txBody>
      </p:sp>
      <p:pic>
        <p:nvPicPr>
          <p:cNvPr id="18436" name="Kép 2">
            <a:extLst>
              <a:ext uri="{FF2B5EF4-FFF2-40B4-BE49-F238E27FC236}">
                <a16:creationId xmlns:a16="http://schemas.microsoft.com/office/drawing/2014/main" id="{44B9DD1D-EFA6-4823-8642-4F4572083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55888"/>
            <a:ext cx="6481762" cy="420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7F61D5-9C95-4C4E-8BBD-40C478B9C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692150"/>
            <a:ext cx="8928100" cy="4524375"/>
          </a:xfrm>
        </p:spPr>
        <p:txBody>
          <a:bodyPr/>
          <a:lstStyle/>
          <a:p>
            <a:pPr marL="341313" indent="-341313" eaLnBrk="1" hangingPunct="1"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b="1" dirty="0"/>
              <a:t>Modern fegyvernemek </a:t>
            </a:r>
            <a:r>
              <a:rPr lang="hu-HU" altLang="en-US" dirty="0"/>
              <a:t>rendszerben tartásának megtiltása</a:t>
            </a:r>
          </a:p>
          <a:p>
            <a:pPr marL="341313" indent="-341313" eaLnBrk="1" hangingPunct="1"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dirty="0"/>
              <a:t>A szomszédok fegyverkezése </a:t>
            </a:r>
            <a:r>
              <a:rPr lang="hu-HU" altLang="en-US" b="1" dirty="0"/>
              <a:t>többszörösen is felülmúlta </a:t>
            </a:r>
            <a:r>
              <a:rPr lang="hu-HU" altLang="en-US" dirty="0"/>
              <a:t>Magyarország haderejét </a:t>
            </a:r>
          </a:p>
          <a:p>
            <a:pPr>
              <a:buFont typeface="Times New Roman" pitchFamily="16" charset="0"/>
              <a:buNone/>
              <a:defRPr/>
            </a:pPr>
            <a:endParaRPr lang="hu-HU" dirty="0"/>
          </a:p>
        </p:txBody>
      </p:sp>
      <p:sp>
        <p:nvSpPr>
          <p:cNvPr id="20483" name="Rectangle 1">
            <a:extLst>
              <a:ext uri="{FF2B5EF4-FFF2-40B4-BE49-F238E27FC236}">
                <a16:creationId xmlns:a16="http://schemas.microsoft.com/office/drawing/2014/main" id="{5B8EFBED-9F7D-4943-8E3E-CA702BC7A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Katonai előírások</a:t>
            </a:r>
          </a:p>
        </p:txBody>
      </p:sp>
      <p:pic>
        <p:nvPicPr>
          <p:cNvPr id="20484" name="Kép 4">
            <a:extLst>
              <a:ext uri="{FF2B5EF4-FFF2-40B4-BE49-F238E27FC236}">
                <a16:creationId xmlns:a16="http://schemas.microsoft.com/office/drawing/2014/main" id="{022CEDBD-2B6A-4B43-ADB2-4570DD065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079625"/>
            <a:ext cx="5830887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C20D140A-CF99-40FA-83DF-CEFC48E5F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488" y="-100013"/>
            <a:ext cx="8229600" cy="769938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altLang="en-US"/>
              <a:t>Revízió</a:t>
            </a: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AAB0ABE-74D5-4C41-936E-4CF22408C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925" y="549275"/>
            <a:ext cx="9037638" cy="4525963"/>
          </a:xfrm>
        </p:spPr>
        <p:txBody>
          <a:bodyPr/>
          <a:lstStyle/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Magyarországon </a:t>
            </a:r>
            <a:r>
              <a:rPr lang="hu-HU" altLang="en-US" b="1" u="sng"/>
              <a:t>egyetlen politikai erő sem fogadta el</a:t>
            </a:r>
            <a:r>
              <a:rPr lang="hu-HU" altLang="en-US"/>
              <a:t> a békét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A revízió (felülvizsgálat) </a:t>
            </a:r>
            <a:r>
              <a:rPr lang="hu-HU" altLang="en-US" b="1"/>
              <a:t>igénye általános lett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Civil szervezetek alakultak: </a:t>
            </a:r>
            <a:r>
              <a:rPr lang="hu-HU" altLang="en-US" b="1"/>
              <a:t>MOVE, Magyar Területvédő Liga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altLang="en-US"/>
              <a:t>A kormányzat támogatta ezeket a szervezkedéseket</a:t>
            </a:r>
          </a:p>
          <a:p>
            <a:pPr marL="341313" indent="-341313" eaLnBrk="1" hangingPunct="1"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hu-HU" altLang="en-US"/>
          </a:p>
        </p:txBody>
      </p:sp>
      <p:pic>
        <p:nvPicPr>
          <p:cNvPr id="21508" name="Kép 1">
            <a:extLst>
              <a:ext uri="{FF2B5EF4-FFF2-40B4-BE49-F238E27FC236}">
                <a16:creationId xmlns:a16="http://schemas.microsoft.com/office/drawing/2014/main" id="{1B38B4C8-FF9E-42DA-A42D-28171D64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738438"/>
            <a:ext cx="3097213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Kép 2">
            <a:extLst>
              <a:ext uri="{FF2B5EF4-FFF2-40B4-BE49-F238E27FC236}">
                <a16:creationId xmlns:a16="http://schemas.microsoft.com/office/drawing/2014/main" id="{1D2A4213-A61E-4CB5-8D7F-213C7ABD6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738438"/>
            <a:ext cx="31765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>
            <a:extLst>
              <a:ext uri="{FF2B5EF4-FFF2-40B4-BE49-F238E27FC236}">
                <a16:creationId xmlns:a16="http://schemas.microsoft.com/office/drawing/2014/main" id="{2625400C-D6AD-4B7F-97BC-D77C76962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3656012" cy="544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5" name="Picture 2">
            <a:extLst>
              <a:ext uri="{FF2B5EF4-FFF2-40B4-BE49-F238E27FC236}">
                <a16:creationId xmlns:a16="http://schemas.microsoft.com/office/drawing/2014/main" id="{AED0D414-3B2B-4D94-90E4-BD596488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620713"/>
            <a:ext cx="4095750" cy="55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A8D84A93-B5D9-402A-A9FC-ACEBE4B2E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4433888" cy="643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3" name="Picture 2">
            <a:extLst>
              <a:ext uri="{FF2B5EF4-FFF2-40B4-BE49-F238E27FC236}">
                <a16:creationId xmlns:a16="http://schemas.microsoft.com/office/drawing/2014/main" id="{F4D84E17-E2C3-45FB-B74B-981742124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333375"/>
            <a:ext cx="4743450" cy="620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Kép 1">
            <a:extLst>
              <a:ext uri="{FF2B5EF4-FFF2-40B4-BE49-F238E27FC236}">
                <a16:creationId xmlns:a16="http://schemas.microsoft.com/office/drawing/2014/main" id="{4F4AD651-F785-409A-94A9-2832763F5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0"/>
            <a:ext cx="5311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zövegdoboz 1">
            <a:extLst>
              <a:ext uri="{FF2B5EF4-FFF2-40B4-BE49-F238E27FC236}">
                <a16:creationId xmlns:a16="http://schemas.microsoft.com/office/drawing/2014/main" id="{A37F7A03-CEEA-4384-B08A-A13806CA5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981075"/>
            <a:ext cx="87122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400" b="1">
                <a:solidFill>
                  <a:schemeClr val="tx1"/>
                </a:solidFill>
              </a:rPr>
              <a:t>1927. június 21-én </a:t>
            </a:r>
            <a:r>
              <a:rPr lang="hu-HU" altLang="en-US" sz="2400">
                <a:solidFill>
                  <a:schemeClr val="tx1"/>
                </a:solidFill>
              </a:rPr>
              <a:t>jelent meg </a:t>
            </a:r>
            <a:r>
              <a:rPr lang="hu-HU" altLang="en-US" sz="2400" b="1">
                <a:solidFill>
                  <a:schemeClr val="tx1"/>
                </a:solidFill>
              </a:rPr>
              <a:t>Lord Rothermere </a:t>
            </a:r>
            <a:r>
              <a:rPr lang="hu-HU" altLang="en-US" sz="2400">
                <a:solidFill>
                  <a:schemeClr val="tx1"/>
                </a:solidFill>
              </a:rPr>
              <a:t>híres írása a Daily Mail című angol napilapban, mely – </a:t>
            </a:r>
            <a:r>
              <a:rPr lang="hu-HU" altLang="en-US" sz="2400" b="1" u="sng">
                <a:solidFill>
                  <a:srgbClr val="C00000"/>
                </a:solidFill>
              </a:rPr>
              <a:t>„Magyarország helye a nap alatt”</a:t>
            </a:r>
            <a:r>
              <a:rPr lang="hu-HU" altLang="en-US" sz="2400">
                <a:solidFill>
                  <a:schemeClr val="tx1"/>
                </a:solidFill>
              </a:rPr>
              <a:t> címmel – a trianoni békeszerződés igazságtalanságát és a revízió szükségességét taglalta.</a:t>
            </a:r>
          </a:p>
        </p:txBody>
      </p:sp>
      <p:sp>
        <p:nvSpPr>
          <p:cNvPr id="28675" name="Szövegdoboz 2">
            <a:extLst>
              <a:ext uri="{FF2B5EF4-FFF2-40B4-BE49-F238E27FC236}">
                <a16:creationId xmlns:a16="http://schemas.microsoft.com/office/drawing/2014/main" id="{10183F1D-4611-4E56-BDBC-389CBFCC1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7852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500">
                <a:solidFill>
                  <a:schemeClr val="tx1"/>
                </a:solidFill>
              </a:rPr>
              <a:t>A revízió gondolata külföldön</a:t>
            </a:r>
          </a:p>
        </p:txBody>
      </p:sp>
      <p:pic>
        <p:nvPicPr>
          <p:cNvPr id="28676" name="Kép 3">
            <a:extLst>
              <a:ext uri="{FF2B5EF4-FFF2-40B4-BE49-F238E27FC236}">
                <a16:creationId xmlns:a16="http://schemas.microsoft.com/office/drawing/2014/main" id="{87913584-CA8F-4610-8C1F-8B68B8615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700338"/>
            <a:ext cx="3470275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Kép 4">
            <a:extLst>
              <a:ext uri="{FF2B5EF4-FFF2-40B4-BE49-F238E27FC236}">
                <a16:creationId xmlns:a16="http://schemas.microsoft.com/office/drawing/2014/main" id="{23EBF83C-AE3D-493E-A8A8-B22CA564E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89225"/>
            <a:ext cx="3700462" cy="547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Kép 2">
            <a:extLst>
              <a:ext uri="{FF2B5EF4-FFF2-40B4-BE49-F238E27FC236}">
                <a16:creationId xmlns:a16="http://schemas.microsoft.com/office/drawing/2014/main" id="{EB8778B7-A1E5-4310-AD3E-9E2AF178E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850"/>
            <a:ext cx="91440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zövegdoboz 1">
            <a:extLst>
              <a:ext uri="{FF2B5EF4-FFF2-40B4-BE49-F238E27FC236}">
                <a16:creationId xmlns:a16="http://schemas.microsoft.com/office/drawing/2014/main" id="{07FAA232-918E-4756-83DF-A2CF9FB90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81075"/>
            <a:ext cx="87852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400" b="1">
                <a:solidFill>
                  <a:schemeClr val="tx1"/>
                </a:solidFill>
              </a:rPr>
              <a:t>1931. július 15-16-án </a:t>
            </a:r>
            <a:r>
              <a:rPr lang="hu-HU" altLang="en-US" sz="2400" b="1" u="sng">
                <a:solidFill>
                  <a:schemeClr val="tx1"/>
                </a:solidFill>
              </a:rPr>
              <a:t>Endresz György </a:t>
            </a:r>
            <a:r>
              <a:rPr lang="hu-HU" altLang="en-US" sz="2400">
                <a:solidFill>
                  <a:schemeClr val="tx1"/>
                </a:solidFill>
              </a:rPr>
              <a:t>pilóta és </a:t>
            </a:r>
            <a:r>
              <a:rPr lang="hu-HU" altLang="en-US" sz="2400" b="1" u="sng">
                <a:solidFill>
                  <a:schemeClr val="tx1"/>
                </a:solidFill>
              </a:rPr>
              <a:t>Magyar Sándor </a:t>
            </a:r>
            <a:r>
              <a:rPr lang="hu-HU" altLang="en-US" sz="2400">
                <a:solidFill>
                  <a:schemeClr val="tx1"/>
                </a:solidFill>
              </a:rPr>
              <a:t>navigátor – első magyarként, átrepülték az Atlanti-óceánt </a:t>
            </a:r>
            <a:r>
              <a:rPr lang="hu-HU" altLang="en-US" sz="2400" b="1">
                <a:solidFill>
                  <a:schemeClr val="tx1"/>
                </a:solidFill>
              </a:rPr>
              <a:t>“Justice for Hungary” </a:t>
            </a:r>
            <a:r>
              <a:rPr lang="hu-HU" altLang="en-US" sz="2400">
                <a:solidFill>
                  <a:schemeClr val="tx1"/>
                </a:solidFill>
              </a:rPr>
              <a:t>névre keresztelt repülőgépükkel.</a:t>
            </a:r>
          </a:p>
        </p:txBody>
      </p:sp>
      <p:sp>
        <p:nvSpPr>
          <p:cNvPr id="30723" name="Szövegdoboz 2">
            <a:extLst>
              <a:ext uri="{FF2B5EF4-FFF2-40B4-BE49-F238E27FC236}">
                <a16:creationId xmlns:a16="http://schemas.microsoft.com/office/drawing/2014/main" id="{76BF776C-035D-4B6C-93C6-7329EEF6F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785225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300">
                <a:solidFill>
                  <a:schemeClr val="tx1"/>
                </a:solidFill>
              </a:rPr>
              <a:t>A revízió népszerűsítése külföldön</a:t>
            </a:r>
          </a:p>
        </p:txBody>
      </p:sp>
      <p:pic>
        <p:nvPicPr>
          <p:cNvPr id="30724" name="Kép 3">
            <a:extLst>
              <a:ext uri="{FF2B5EF4-FFF2-40B4-BE49-F238E27FC236}">
                <a16:creationId xmlns:a16="http://schemas.microsoft.com/office/drawing/2014/main" id="{A861BB9F-94BF-42A2-B605-FEFB8FAE5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43188"/>
            <a:ext cx="7620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17C30831-BFCC-49BA-A26A-922C1065EA6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1052513"/>
            <a:ext cx="8569325" cy="2203450"/>
          </a:xfrm>
        </p:spPr>
        <p:txBody>
          <a:bodyPr anchor="t"/>
          <a:lstStyle/>
          <a:p>
            <a:pPr marL="341313" indent="-341313"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0" dirty="0">
                <a:latin typeface="Arial" panose="020B0604020202020204" pitchFamily="34" charset="0"/>
              </a:rPr>
              <a:t>A revízió módját és mértékét illetően már nem volt egység.</a:t>
            </a:r>
          </a:p>
          <a:p>
            <a:pPr marL="341313" indent="-341313" algn="l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0" dirty="0">
                <a:latin typeface="Arial" panose="020B0604020202020204" pitchFamily="34" charset="0"/>
              </a:rPr>
              <a:t>Nyilvánosságot elsősorban a békés revízió gondolata kapott (nem katonai – hadsereg/háború által)</a:t>
            </a:r>
          </a:p>
        </p:txBody>
      </p:sp>
      <p:sp>
        <p:nvSpPr>
          <p:cNvPr id="31747" name="Szövegdoboz 2">
            <a:extLst>
              <a:ext uri="{FF2B5EF4-FFF2-40B4-BE49-F238E27FC236}">
                <a16:creationId xmlns:a16="http://schemas.microsoft.com/office/drawing/2014/main" id="{84C352D3-FE19-4D09-A6F4-E912D3E5A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785225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300">
                <a:solidFill>
                  <a:schemeClr val="tx1"/>
                </a:solidFill>
              </a:rPr>
              <a:t>Magyarországi revíziós törekvések</a:t>
            </a:r>
          </a:p>
        </p:txBody>
      </p:sp>
      <p:pic>
        <p:nvPicPr>
          <p:cNvPr id="31748" name="Kép 1">
            <a:extLst>
              <a:ext uri="{FF2B5EF4-FFF2-40B4-BE49-F238E27FC236}">
                <a16:creationId xmlns:a16="http://schemas.microsoft.com/office/drawing/2014/main" id="{9964E53E-4FA0-4425-AE0F-E648C1E2C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533650"/>
            <a:ext cx="281622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Kép 3">
            <a:extLst>
              <a:ext uri="{FF2B5EF4-FFF2-40B4-BE49-F238E27FC236}">
                <a16:creationId xmlns:a16="http://schemas.microsoft.com/office/drawing/2014/main" id="{5180EDE9-8002-4F8B-8844-788CEC2F2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2503488"/>
            <a:ext cx="616902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>
            <a:extLst>
              <a:ext uri="{FF2B5EF4-FFF2-40B4-BE49-F238E27FC236}">
                <a16:creationId xmlns:a16="http://schemas.microsoft.com/office/drawing/2014/main" id="{6CD337FE-6D1F-4C31-8710-4D0A89611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713" y="404813"/>
            <a:ext cx="2808287" cy="131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1250"/>
              </a:spcBef>
              <a:buSzPct val="100000"/>
            </a:pPr>
            <a:r>
              <a:rPr lang="hu-HU" altLang="en-US" sz="2000" b="1">
                <a:solidFill>
                  <a:srgbClr val="FFFFFF"/>
                </a:solidFill>
              </a:rPr>
              <a:t>Az ország területének kétharmadát elcsatolták.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07625D94-8401-4BCC-9DA9-2FE2648AD498}"/>
              </a:ext>
            </a:extLst>
          </p:cNvPr>
          <p:cNvSpPr txBox="1"/>
          <p:nvPr/>
        </p:nvSpPr>
        <p:spPr>
          <a:xfrm>
            <a:off x="9525" y="1028700"/>
            <a:ext cx="8640763" cy="290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1313" indent="-341313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dirty="0">
                <a:solidFill>
                  <a:schemeClr val="tx1"/>
                </a:solidFill>
              </a:rPr>
              <a:t>Beszédekben, kiáltványokban, plakátokon többféle revíziós gondolat jelent meg:</a:t>
            </a:r>
          </a:p>
          <a:p>
            <a:pPr marL="341313" indent="-341313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1" u="sng" dirty="0">
                <a:solidFill>
                  <a:srgbClr val="FF0000"/>
                </a:solidFill>
              </a:rPr>
              <a:t>Teljes revízió</a:t>
            </a:r>
            <a:r>
              <a:rPr lang="hu-HU" altLang="en-US" sz="2400" dirty="0">
                <a:solidFill>
                  <a:schemeClr val="tx1"/>
                </a:solidFill>
              </a:rPr>
              <a:t> (az egész történelmi Magyarország visszaállítása)</a:t>
            </a:r>
          </a:p>
          <a:p>
            <a:pPr marL="341313" indent="-341313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1" u="sng" dirty="0">
                <a:solidFill>
                  <a:srgbClr val="FF0000"/>
                </a:solidFill>
              </a:rPr>
              <a:t>Igazságtalanságok korrigálása</a:t>
            </a:r>
          </a:p>
          <a:p>
            <a:pPr marL="341313" indent="-341313" eaLnBrk="1" hangingPunct="1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hu-HU" altLang="en-US" sz="2400" b="1" u="sng" dirty="0">
                <a:solidFill>
                  <a:srgbClr val="FF0000"/>
                </a:solidFill>
              </a:rPr>
              <a:t>Magyarlakta területek visszacsatolása</a:t>
            </a:r>
          </a:p>
          <a:p>
            <a:pPr>
              <a:defRPr/>
            </a:pPr>
            <a:endParaRPr lang="hu-HU" sz="2400" dirty="0">
              <a:solidFill>
                <a:schemeClr val="tx1"/>
              </a:solidFill>
            </a:endParaRPr>
          </a:p>
        </p:txBody>
      </p:sp>
      <p:sp>
        <p:nvSpPr>
          <p:cNvPr id="33796" name="Szövegdoboz 3">
            <a:extLst>
              <a:ext uri="{FF2B5EF4-FFF2-40B4-BE49-F238E27FC236}">
                <a16:creationId xmlns:a16="http://schemas.microsoft.com/office/drawing/2014/main" id="{28F93E3A-FF54-4C6F-9522-15238FF2D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785225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300">
                <a:solidFill>
                  <a:schemeClr val="tx1"/>
                </a:solidFill>
              </a:rPr>
              <a:t>Magyarországi revíziós törekvések</a:t>
            </a:r>
          </a:p>
        </p:txBody>
      </p:sp>
      <p:pic>
        <p:nvPicPr>
          <p:cNvPr id="33797" name="Kép 2">
            <a:extLst>
              <a:ext uri="{FF2B5EF4-FFF2-40B4-BE49-F238E27FC236}">
                <a16:creationId xmlns:a16="http://schemas.microsoft.com/office/drawing/2014/main" id="{BC308DEC-D1B4-4AA7-90B2-30F050F3B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2436813"/>
            <a:ext cx="3186113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Kép 3">
            <a:extLst>
              <a:ext uri="{FF2B5EF4-FFF2-40B4-BE49-F238E27FC236}">
                <a16:creationId xmlns:a16="http://schemas.microsoft.com/office/drawing/2014/main" id="{EE5FCB3E-F849-4F18-A506-41EA285A7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11563"/>
            <a:ext cx="5253038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zövegdoboz 1">
            <a:extLst>
              <a:ext uri="{FF2B5EF4-FFF2-40B4-BE49-F238E27FC236}">
                <a16:creationId xmlns:a16="http://schemas.microsoft.com/office/drawing/2014/main" id="{79033F55-025D-4B61-9F88-B1638EA89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0"/>
            <a:ext cx="892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 sz="2800">
                <a:solidFill>
                  <a:schemeClr val="tx1"/>
                </a:solidFill>
              </a:rPr>
              <a:t>Az Antant és a Kis-Antant hozzáállása a revízióhoz</a:t>
            </a:r>
          </a:p>
        </p:txBody>
      </p:sp>
      <p:sp>
        <p:nvSpPr>
          <p:cNvPr id="33795" name="Szövegdoboz 2">
            <a:extLst>
              <a:ext uri="{FF2B5EF4-FFF2-40B4-BE49-F238E27FC236}">
                <a16:creationId xmlns:a16="http://schemas.microsoft.com/office/drawing/2014/main" id="{028FD4B3-5DAA-4F93-A3BE-ED4778CB5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785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>
                <a:solidFill>
                  <a:schemeClr val="tx1"/>
                </a:solidFill>
              </a:rPr>
              <a:t>Az Antant – mint ahogy azt 1918-1920 között is megtette, hallgat a Kis-Antant (Csehszlovákia, Románia, Jugoszlávia) országainak </a:t>
            </a:r>
            <a:r>
              <a:rPr lang="hu-HU" altLang="hu-HU" b="1" u="sng">
                <a:solidFill>
                  <a:schemeClr val="tx1"/>
                </a:solidFill>
              </a:rPr>
              <a:t>demagóg politikájára és propagandájára (ami szándékos elferdítéseken, részigazságokon és hazugságokon alapul)</a:t>
            </a:r>
            <a:r>
              <a:rPr lang="hu-HU" altLang="hu-HU">
                <a:solidFill>
                  <a:schemeClr val="tx1"/>
                </a:solidFill>
              </a:rPr>
              <a:t>, ezért a trianoni döntés felülbírálata fel sem merül a békediktátum megfogalmazói részéről.</a:t>
            </a:r>
            <a:endParaRPr lang="hu-HU" altLang="hu-HU" b="1" u="sng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  <a:p>
            <a:endParaRPr lang="hu-HU" altLang="hu-HU">
              <a:solidFill>
                <a:schemeClr val="tx1"/>
              </a:solidFill>
            </a:endParaRPr>
          </a:p>
        </p:txBody>
      </p:sp>
      <p:pic>
        <p:nvPicPr>
          <p:cNvPr id="35844" name="Kép 3">
            <a:extLst>
              <a:ext uri="{FF2B5EF4-FFF2-40B4-BE49-F238E27FC236}">
                <a16:creationId xmlns:a16="http://schemas.microsoft.com/office/drawing/2014/main" id="{D52F8C2A-53F7-4A63-B560-17865BA9A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1773238"/>
            <a:ext cx="20732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Kép 4">
            <a:extLst>
              <a:ext uri="{FF2B5EF4-FFF2-40B4-BE49-F238E27FC236}">
                <a16:creationId xmlns:a16="http://schemas.microsoft.com/office/drawing/2014/main" id="{705237B1-64F0-4C44-9411-3B594E16A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132013"/>
            <a:ext cx="5040312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5982BA21-9AAE-49ED-81FE-0721A491D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933825"/>
            <a:ext cx="8856662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b="1" u="sng">
                <a:solidFill>
                  <a:schemeClr val="tx1"/>
                </a:solidFill>
              </a:rPr>
              <a:t>A DEMAGÓGIA</a:t>
            </a:r>
            <a:r>
              <a:rPr lang="hu-HU" altLang="hu-HU">
                <a:solidFill>
                  <a:schemeClr val="tx1"/>
                </a:solidFill>
              </a:rPr>
              <a:t> - a retorika azon fajtája, amely az érzelmekre és az előítéletekre próbál hatni. A politika és a politológia egyaránt használja, általában tetszetős, </a:t>
            </a:r>
            <a:r>
              <a:rPr lang="hu-HU" altLang="hu-HU" b="1" u="sng">
                <a:solidFill>
                  <a:schemeClr val="tx1"/>
                </a:solidFill>
              </a:rPr>
              <a:t>részigazságokon vagy irreális elképzeléseken </a:t>
            </a:r>
            <a:r>
              <a:rPr lang="hu-HU" altLang="hu-HU">
                <a:solidFill>
                  <a:schemeClr val="tx1"/>
                </a:solidFill>
              </a:rPr>
              <a:t>alapuló politikai programok vagy kijelentések rosszalló (pejoratív) megjelölésére.</a:t>
            </a:r>
          </a:p>
          <a:p>
            <a:endParaRPr lang="hu-HU" altLang="hu-HU" sz="500">
              <a:solidFill>
                <a:schemeClr val="tx1"/>
              </a:solidFill>
            </a:endParaRPr>
          </a:p>
          <a:p>
            <a:r>
              <a:rPr lang="hu-HU" altLang="hu-HU">
                <a:solidFill>
                  <a:schemeClr val="tx1"/>
                </a:solidFill>
              </a:rPr>
              <a:t>A demagógia </a:t>
            </a:r>
            <a:r>
              <a:rPr lang="hu-HU" altLang="hu-HU" sz="2200" b="1" u="sng">
                <a:solidFill>
                  <a:srgbClr val="C00000"/>
                </a:solidFill>
              </a:rPr>
              <a:t>szükségszerűen hazugságot tartalmaz</a:t>
            </a:r>
            <a:r>
              <a:rPr lang="hu-HU" altLang="hu-HU">
                <a:solidFill>
                  <a:schemeClr val="tx1"/>
                </a:solidFill>
              </a:rPr>
              <a:t>, de gyakran ennél tágabb értelemben is használják, amikor a beszélő nem mondja </a:t>
            </a:r>
            <a:r>
              <a:rPr lang="hu-HU" altLang="hu-HU" b="1">
                <a:solidFill>
                  <a:schemeClr val="tx1"/>
                </a:solidFill>
              </a:rPr>
              <a:t>közvetlenül a valótlanságot</a:t>
            </a:r>
            <a:r>
              <a:rPr lang="hu-HU" altLang="hu-HU">
                <a:solidFill>
                  <a:schemeClr val="tx1"/>
                </a:solidFill>
              </a:rPr>
              <a:t>, hanem hagyja, hogy a </a:t>
            </a:r>
            <a:r>
              <a:rPr lang="hu-HU" altLang="hu-HU" sz="2200" b="1" u="sng">
                <a:solidFill>
                  <a:srgbClr val="C00000"/>
                </a:solidFill>
              </a:rPr>
              <a:t>kritikátlan hallgató </a:t>
            </a:r>
            <a:r>
              <a:rPr lang="hu-HU" altLang="hu-HU">
                <a:solidFill>
                  <a:schemeClr val="tx1"/>
                </a:solidFill>
              </a:rPr>
              <a:t>maga jusson el a kívánt végkövetkeztetésre. A demagógia </a:t>
            </a:r>
            <a:r>
              <a:rPr lang="hu-HU" altLang="hu-HU" b="1" u="sng">
                <a:solidFill>
                  <a:schemeClr val="tx1"/>
                </a:solidFill>
              </a:rPr>
              <a:t>gyakran tartalmaz érvelési hibákat</a:t>
            </a:r>
            <a:r>
              <a:rPr lang="hu-HU" altLang="hu-HU">
                <a:solidFill>
                  <a:schemeClr val="tx1"/>
                </a:solidFill>
              </a:rPr>
              <a:t>, de sok más eleme is van, amiknek </a:t>
            </a:r>
            <a:r>
              <a:rPr lang="hu-HU" altLang="hu-HU" b="1" u="sng">
                <a:solidFill>
                  <a:schemeClr val="tx1"/>
                </a:solidFill>
              </a:rPr>
              <a:t>semmi közük a logikához</a:t>
            </a:r>
            <a:r>
              <a:rPr lang="hu-HU" altLang="hu-HU">
                <a:solidFill>
                  <a:schemeClr val="tx1"/>
                </a:solidFill>
              </a:rPr>
              <a:t>.</a:t>
            </a:r>
          </a:p>
          <a:p>
            <a:endParaRPr lang="hu-HU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Kép 2">
            <a:extLst>
              <a:ext uri="{FF2B5EF4-FFF2-40B4-BE49-F238E27FC236}">
                <a16:creationId xmlns:a16="http://schemas.microsoft.com/office/drawing/2014/main" id="{C7A92DB7-F9CD-496A-B28B-19AFE7D4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0"/>
            <a:ext cx="8594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zövegdoboz 1">
            <a:extLst>
              <a:ext uri="{FF2B5EF4-FFF2-40B4-BE49-F238E27FC236}">
                <a16:creationId xmlns:a16="http://schemas.microsoft.com/office/drawing/2014/main" id="{D1652CAF-96E6-44D1-8C82-6DA3A7AA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5888"/>
            <a:ext cx="86423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 sz="3500">
                <a:solidFill>
                  <a:schemeClr val="tx1"/>
                </a:solidFill>
              </a:rPr>
              <a:t>NYUGAT-MAGYARORSZÁGI FELKELÉS</a:t>
            </a:r>
          </a:p>
        </p:txBody>
      </p:sp>
      <p:pic>
        <p:nvPicPr>
          <p:cNvPr id="37891" name="Kép 2">
            <a:extLst>
              <a:ext uri="{FF2B5EF4-FFF2-40B4-BE49-F238E27FC236}">
                <a16:creationId xmlns:a16="http://schemas.microsoft.com/office/drawing/2014/main" id="{8957451F-0758-43C1-9E14-D277FE10F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6925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zövegdoboz 1">
            <a:extLst>
              <a:ext uri="{FF2B5EF4-FFF2-40B4-BE49-F238E27FC236}">
                <a16:creationId xmlns:a16="http://schemas.microsoft.com/office/drawing/2014/main" id="{826DCD39-2437-4AC3-8F86-AFF6655E9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" y="750888"/>
            <a:ext cx="88566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sz="2400">
                <a:solidFill>
                  <a:schemeClr val="tx1"/>
                </a:solidFill>
              </a:rPr>
              <a:t>Az </a:t>
            </a:r>
            <a:r>
              <a:rPr lang="hu-HU" altLang="hu-HU" sz="2400" b="1">
                <a:solidFill>
                  <a:schemeClr val="tx1"/>
                </a:solidFill>
              </a:rPr>
              <a:t>1919. szeptember 10-i </a:t>
            </a:r>
            <a:r>
              <a:rPr lang="hu-HU" altLang="hu-HU" sz="2400">
                <a:solidFill>
                  <a:schemeClr val="tx1"/>
                </a:solidFill>
              </a:rPr>
              <a:t>Saint Germain-i béke (Antant-Austria között) az önrendelkezés jogát kizárva Ausztriának ítélte </a:t>
            </a:r>
            <a:r>
              <a:rPr lang="hu-HU" altLang="hu-HU" sz="2400" b="1">
                <a:solidFill>
                  <a:schemeClr val="tx1"/>
                </a:solidFill>
              </a:rPr>
              <a:t>Moson, Sopron és Vas vármegyék nyugati sávját </a:t>
            </a:r>
            <a:r>
              <a:rPr lang="hu-HU" altLang="hu-HU" sz="2400">
                <a:solidFill>
                  <a:schemeClr val="tx1"/>
                </a:solidFill>
              </a:rPr>
              <a:t>(Sopront és környékét is beleértve), bemutatva egy etnikai térképet:</a:t>
            </a:r>
          </a:p>
        </p:txBody>
      </p:sp>
      <p:pic>
        <p:nvPicPr>
          <p:cNvPr id="38915" name="Kép 2">
            <a:extLst>
              <a:ext uri="{FF2B5EF4-FFF2-40B4-BE49-F238E27FC236}">
                <a16:creationId xmlns:a16="http://schemas.microsoft.com/office/drawing/2014/main" id="{62B41C27-32EA-4A0F-9E5B-4BC62EBC7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636838"/>
            <a:ext cx="626586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Szövegdoboz 3">
            <a:extLst>
              <a:ext uri="{FF2B5EF4-FFF2-40B4-BE49-F238E27FC236}">
                <a16:creationId xmlns:a16="http://schemas.microsoft.com/office/drawing/2014/main" id="{CEB7AA84-6D59-4D83-8B19-01CE646D5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2863"/>
            <a:ext cx="871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 sz="4000">
                <a:solidFill>
                  <a:schemeClr val="tx1"/>
                </a:solidFill>
              </a:rPr>
              <a:t>Előzmények</a:t>
            </a:r>
          </a:p>
        </p:txBody>
      </p:sp>
      <p:pic>
        <p:nvPicPr>
          <p:cNvPr id="38917" name="Kép 1">
            <a:extLst>
              <a:ext uri="{FF2B5EF4-FFF2-40B4-BE49-F238E27FC236}">
                <a16:creationId xmlns:a16="http://schemas.microsoft.com/office/drawing/2014/main" id="{79B01104-FCDB-4881-8137-460BA3693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276475"/>
            <a:ext cx="303688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zövegdoboz 1">
            <a:extLst>
              <a:ext uri="{FF2B5EF4-FFF2-40B4-BE49-F238E27FC236}">
                <a16:creationId xmlns:a16="http://schemas.microsoft.com/office/drawing/2014/main" id="{4E2AA6A1-1133-4EA2-A71E-6A92FC9ED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19050"/>
            <a:ext cx="8785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3600">
                <a:solidFill>
                  <a:schemeClr val="tx1"/>
                </a:solidFill>
              </a:rPr>
              <a:t>A területek átadása</a:t>
            </a:r>
          </a:p>
        </p:txBody>
      </p:sp>
      <p:sp>
        <p:nvSpPr>
          <p:cNvPr id="39939" name="Szövegdoboz 2">
            <a:extLst>
              <a:ext uri="{FF2B5EF4-FFF2-40B4-BE49-F238E27FC236}">
                <a16:creationId xmlns:a16="http://schemas.microsoft.com/office/drawing/2014/main" id="{8311B335-274B-4A56-A0D0-0F59A6079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601663"/>
            <a:ext cx="87852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hu-HU" altLang="en-US" sz="2400">
                <a:solidFill>
                  <a:schemeClr val="tx1"/>
                </a:solidFill>
              </a:rPr>
              <a:t>1921 augusztusában szólították fel a magyar kormányt a saint germain-i és a trianoni szerződések alapján Ausztriának ítélt területek közigazgatási kiürítésére és az új határvonal mögé vonulásra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altLang="en-US" sz="2400" b="1">
                <a:solidFill>
                  <a:schemeClr val="tx1"/>
                </a:solidFill>
              </a:rPr>
              <a:t>1921. augusztus 20-án </a:t>
            </a:r>
            <a:r>
              <a:rPr lang="hu-HU" altLang="en-US" sz="2400">
                <a:solidFill>
                  <a:schemeClr val="tx1"/>
                </a:solidFill>
              </a:rPr>
              <a:t>Sopronban tömegtüntetésre került sor. A soproniak és a rábaköziek </a:t>
            </a:r>
            <a:r>
              <a:rPr lang="hu-HU" altLang="en-US" sz="2400" b="1" u="sng">
                <a:solidFill>
                  <a:srgbClr val="C00000"/>
                </a:solidFill>
              </a:rPr>
              <a:t>ezrei tiltakoztak az elszakítás ellen</a:t>
            </a:r>
            <a:r>
              <a:rPr lang="hu-HU" altLang="en-US" sz="240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9940" name="Kép 3">
            <a:extLst>
              <a:ext uri="{FF2B5EF4-FFF2-40B4-BE49-F238E27FC236}">
                <a16:creationId xmlns:a16="http://schemas.microsoft.com/office/drawing/2014/main" id="{296B6071-92E3-4CAA-B00B-A48B01A0D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2924175"/>
            <a:ext cx="6332537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zövegdoboz 1">
            <a:extLst>
              <a:ext uri="{FF2B5EF4-FFF2-40B4-BE49-F238E27FC236}">
                <a16:creationId xmlns:a16="http://schemas.microsoft.com/office/drawing/2014/main" id="{99780F0F-4DBD-4377-8532-2D51BF53D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19050"/>
            <a:ext cx="8785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3600">
                <a:solidFill>
                  <a:schemeClr val="tx1"/>
                </a:solidFill>
              </a:rPr>
              <a:t>A területek átadása</a:t>
            </a:r>
          </a:p>
        </p:txBody>
      </p:sp>
      <p:sp>
        <p:nvSpPr>
          <p:cNvPr id="40963" name="Szövegdoboz 2">
            <a:extLst>
              <a:ext uri="{FF2B5EF4-FFF2-40B4-BE49-F238E27FC236}">
                <a16:creationId xmlns:a16="http://schemas.microsoft.com/office/drawing/2014/main" id="{88E6E7BE-55DA-4F68-A26E-E70E563C5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49275"/>
            <a:ext cx="89296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400">
                <a:solidFill>
                  <a:schemeClr val="tx1"/>
                </a:solidFill>
              </a:rPr>
              <a:t>1921 augusztus 21-e lett volna a hivatalos átadás napja. A magyar hatóságok ha vonakodva is, de </a:t>
            </a:r>
            <a:r>
              <a:rPr lang="hu-HU" altLang="en-US" sz="2400" b="1" u="sng">
                <a:solidFill>
                  <a:schemeClr val="tx1"/>
                </a:solidFill>
              </a:rPr>
              <a:t>kiürítették az átadásra kijelölt területeket</a:t>
            </a:r>
            <a:r>
              <a:rPr lang="hu-HU" altLang="en-US" sz="2400">
                <a:solidFill>
                  <a:schemeClr val="tx1"/>
                </a:solidFill>
              </a:rPr>
              <a:t>, így Sopront és környékét is. </a:t>
            </a:r>
            <a:r>
              <a:rPr lang="hu-HU" altLang="en-US" sz="2400" b="1">
                <a:solidFill>
                  <a:schemeClr val="tx1"/>
                </a:solidFill>
              </a:rPr>
              <a:t>A város összes hivatala elköltözött</a:t>
            </a:r>
            <a:r>
              <a:rPr lang="hu-HU" altLang="en-US" sz="2400">
                <a:solidFill>
                  <a:schemeClr val="tx1"/>
                </a:solidFill>
              </a:rPr>
              <a:t>, majd </a:t>
            </a:r>
            <a:r>
              <a:rPr lang="hu-HU" altLang="en-US" sz="2400" b="1">
                <a:solidFill>
                  <a:schemeClr val="tx1"/>
                </a:solidFill>
              </a:rPr>
              <a:t>a Nemzeti Hadsereg kivonása is megtörtént.</a:t>
            </a:r>
          </a:p>
        </p:txBody>
      </p:sp>
      <p:pic>
        <p:nvPicPr>
          <p:cNvPr id="40964" name="Kép 3">
            <a:extLst>
              <a:ext uri="{FF2B5EF4-FFF2-40B4-BE49-F238E27FC236}">
                <a16:creationId xmlns:a16="http://schemas.microsoft.com/office/drawing/2014/main" id="{6D065FDD-AFC5-470A-B3AF-64DC28492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492375"/>
            <a:ext cx="69469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zövegdoboz 2">
            <a:extLst>
              <a:ext uri="{FF2B5EF4-FFF2-40B4-BE49-F238E27FC236}">
                <a16:creationId xmlns:a16="http://schemas.microsoft.com/office/drawing/2014/main" id="{5DC282EA-48B5-46AA-8661-752E22106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19050"/>
            <a:ext cx="8785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3600">
                <a:solidFill>
                  <a:schemeClr val="tx1"/>
                </a:solidFill>
              </a:rPr>
              <a:t>A területek átadása</a:t>
            </a:r>
          </a:p>
        </p:txBody>
      </p:sp>
      <p:sp>
        <p:nvSpPr>
          <p:cNvPr id="41987" name="Szövegdoboz 3">
            <a:extLst>
              <a:ext uri="{FF2B5EF4-FFF2-40B4-BE49-F238E27FC236}">
                <a16:creationId xmlns:a16="http://schemas.microsoft.com/office/drawing/2014/main" id="{F7270A61-0F73-441E-80BD-704C8713E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665163"/>
            <a:ext cx="86407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400">
                <a:solidFill>
                  <a:schemeClr val="tx1"/>
                </a:solidFill>
              </a:rPr>
              <a:t>Az érintett terület átadására a magyar kormány </a:t>
            </a:r>
            <a:r>
              <a:rPr lang="hu-HU" altLang="en-US" sz="2400" b="1">
                <a:solidFill>
                  <a:schemeClr val="tx1"/>
                </a:solidFill>
              </a:rPr>
              <a:t>gróf Sigray Antalt </a:t>
            </a:r>
            <a:r>
              <a:rPr lang="hu-HU" altLang="en-US" sz="2400">
                <a:solidFill>
                  <a:schemeClr val="tx1"/>
                </a:solidFill>
              </a:rPr>
              <a:t>(1. kép), mint kormánybiztost küldte ki, a közrend fenntartásával </a:t>
            </a:r>
            <a:r>
              <a:rPr lang="hu-HU" altLang="en-US" sz="2400" b="1">
                <a:solidFill>
                  <a:schemeClr val="tx1"/>
                </a:solidFill>
              </a:rPr>
              <a:t>Ostenburg-Moravek Gyula </a:t>
            </a:r>
            <a:r>
              <a:rPr lang="hu-HU" altLang="en-US" sz="2400">
                <a:solidFill>
                  <a:schemeClr val="tx1"/>
                </a:solidFill>
              </a:rPr>
              <a:t>őrnagyot (2. kép), a II. országos csendőrzászlóalj parancsnokát bízták meg. Az eseményeket - ez ma már bizonyos - a magyar kormány és </a:t>
            </a:r>
            <a:r>
              <a:rPr lang="hu-HU" altLang="en-US" sz="2400" b="1">
                <a:solidFill>
                  <a:schemeClr val="tx1"/>
                </a:solidFill>
              </a:rPr>
              <a:t>Bethlen István </a:t>
            </a:r>
            <a:r>
              <a:rPr lang="hu-HU" altLang="en-US" sz="2400">
                <a:solidFill>
                  <a:schemeClr val="tx1"/>
                </a:solidFill>
              </a:rPr>
              <a:t>miniszterelnök (3. kép) és kabinetje irányította.</a:t>
            </a:r>
          </a:p>
          <a:p>
            <a:endParaRPr lang="hu-HU" altLang="en-US" sz="2400">
              <a:solidFill>
                <a:schemeClr val="tx1"/>
              </a:solidFill>
            </a:endParaRPr>
          </a:p>
        </p:txBody>
      </p:sp>
      <p:pic>
        <p:nvPicPr>
          <p:cNvPr id="41988" name="Kép 4">
            <a:extLst>
              <a:ext uri="{FF2B5EF4-FFF2-40B4-BE49-F238E27FC236}">
                <a16:creationId xmlns:a16="http://schemas.microsoft.com/office/drawing/2014/main" id="{8F6A594A-0379-4956-AD08-7B9A32407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2997200"/>
            <a:ext cx="2473325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Kép 5">
            <a:extLst>
              <a:ext uri="{FF2B5EF4-FFF2-40B4-BE49-F238E27FC236}">
                <a16:creationId xmlns:a16="http://schemas.microsoft.com/office/drawing/2014/main" id="{A9C011B8-626F-4B88-9E77-21FC0A4DE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5" y="2997200"/>
            <a:ext cx="261778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Kép 6">
            <a:extLst>
              <a:ext uri="{FF2B5EF4-FFF2-40B4-BE49-F238E27FC236}">
                <a16:creationId xmlns:a16="http://schemas.microsoft.com/office/drawing/2014/main" id="{6D8D743E-82FF-428F-A2E0-B92AB69B2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2997200"/>
            <a:ext cx="2903537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zövegdoboz 1">
            <a:extLst>
              <a:ext uri="{FF2B5EF4-FFF2-40B4-BE49-F238E27FC236}">
                <a16:creationId xmlns:a16="http://schemas.microsoft.com/office/drawing/2014/main" id="{0D9FACD4-8F16-451E-AE48-41A87E26C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3000">
                <a:solidFill>
                  <a:schemeClr val="tx1"/>
                </a:solidFill>
              </a:rPr>
              <a:t>Az osztrák csendőrség és hadsereg bevonulása előtt</a:t>
            </a:r>
          </a:p>
        </p:txBody>
      </p:sp>
      <p:sp>
        <p:nvSpPr>
          <p:cNvPr id="43011" name="Szövegdoboz 2">
            <a:extLst>
              <a:ext uri="{FF2B5EF4-FFF2-40B4-BE49-F238E27FC236}">
                <a16:creationId xmlns:a16="http://schemas.microsoft.com/office/drawing/2014/main" id="{56AF9BE7-E49D-45A5-A67B-36A4E93E8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hu-HU" altLang="en-US" sz="2400" b="1">
                <a:solidFill>
                  <a:schemeClr val="tx1"/>
                </a:solidFill>
              </a:rPr>
              <a:t>Több szálon </a:t>
            </a:r>
            <a:r>
              <a:rPr lang="hu-HU" altLang="en-US" sz="2400">
                <a:solidFill>
                  <a:schemeClr val="tx1"/>
                </a:solidFill>
              </a:rPr>
              <a:t>indult meg </a:t>
            </a:r>
            <a:r>
              <a:rPr lang="hu-HU" altLang="en-US" sz="2400" b="1">
                <a:solidFill>
                  <a:schemeClr val="tx1"/>
                </a:solidFill>
              </a:rPr>
              <a:t>a fegyveres ellenállás előkészítése</a:t>
            </a:r>
            <a:r>
              <a:rPr lang="hu-HU" altLang="en-US" sz="2400">
                <a:solidFill>
                  <a:schemeClr val="tx1"/>
                </a:solidFill>
              </a:rPr>
              <a:t>, miután Ausztria mindenfajta békés megállapodást elutasított, beleértve a mai Burgenland kettéosztását 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altLang="en-US" sz="2400">
                <a:solidFill>
                  <a:schemeClr val="tx1"/>
                </a:solidFill>
              </a:rPr>
              <a:t>Több tapasztalt katonatiszt toborozni és szervezni kezdett </a:t>
            </a:r>
            <a:r>
              <a:rPr lang="hu-HU" altLang="en-US" sz="2400" b="1" u="sng">
                <a:solidFill>
                  <a:srgbClr val="C00000"/>
                </a:solidFill>
              </a:rPr>
              <a:t>önkéntesekből álló fegyveres csapatokat</a:t>
            </a:r>
            <a:r>
              <a:rPr lang="hu-HU" altLang="en-US" sz="2400">
                <a:solidFill>
                  <a:schemeClr val="tx1"/>
                </a:solidFill>
              </a:rPr>
              <a:t>, a legjelentősebbek:</a:t>
            </a:r>
            <a:endParaRPr lang="hu-HU" altLang="en-US" sz="2400" b="1">
              <a:solidFill>
                <a:schemeClr val="tx1"/>
              </a:solidFill>
            </a:endParaRPr>
          </a:p>
        </p:txBody>
      </p:sp>
      <p:pic>
        <p:nvPicPr>
          <p:cNvPr id="43012" name="Kép 4">
            <a:extLst>
              <a:ext uri="{FF2B5EF4-FFF2-40B4-BE49-F238E27FC236}">
                <a16:creationId xmlns:a16="http://schemas.microsoft.com/office/drawing/2014/main" id="{04778CBF-602D-4052-8D0A-9AB2E237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2582863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Kép 5">
            <a:extLst>
              <a:ext uri="{FF2B5EF4-FFF2-40B4-BE49-F238E27FC236}">
                <a16:creationId xmlns:a16="http://schemas.microsoft.com/office/drawing/2014/main" id="{E5CE857E-594B-4DB4-AFC7-2BD990F7B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214688"/>
            <a:ext cx="4106862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Kép 6">
            <a:extLst>
              <a:ext uri="{FF2B5EF4-FFF2-40B4-BE49-F238E27FC236}">
                <a16:creationId xmlns:a16="http://schemas.microsoft.com/office/drawing/2014/main" id="{D366FE61-2682-4F12-BB67-48FA35AA8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214688"/>
            <a:ext cx="2322513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Szövegdoboz 1">
            <a:extLst>
              <a:ext uri="{FF2B5EF4-FFF2-40B4-BE49-F238E27FC236}">
                <a16:creationId xmlns:a16="http://schemas.microsoft.com/office/drawing/2014/main" id="{23E260EA-507D-43AE-92A7-98A6DBF5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950" y="2854325"/>
            <a:ext cx="9234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b="1">
                <a:solidFill>
                  <a:schemeClr val="tx1"/>
                </a:solidFill>
              </a:rPr>
              <a:t>         Prónay Pál                      Héjjas Iván     Kémeri-Nagy Imre      Maderspach Viktor</a:t>
            </a:r>
          </a:p>
          <a:p>
            <a:endParaRPr lang="en-US" altLang="hu-H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zövegdoboz 1">
            <a:extLst>
              <a:ext uri="{FF2B5EF4-FFF2-40B4-BE49-F238E27FC236}">
                <a16:creationId xmlns:a16="http://schemas.microsoft.com/office/drawing/2014/main" id="{CDFE5689-1447-44B6-BF3D-C5AFCA4DD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4450"/>
            <a:ext cx="784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000">
                <a:solidFill>
                  <a:schemeClr val="tx1"/>
                </a:solidFill>
              </a:rPr>
              <a:t>A „rongyos gárda”</a:t>
            </a:r>
          </a:p>
        </p:txBody>
      </p:sp>
      <p:sp>
        <p:nvSpPr>
          <p:cNvPr id="44035" name="Szövegdoboz 3">
            <a:extLst>
              <a:ext uri="{FF2B5EF4-FFF2-40B4-BE49-F238E27FC236}">
                <a16:creationId xmlns:a16="http://schemas.microsoft.com/office/drawing/2014/main" id="{0E36EAE2-E830-4476-91D6-17540DB96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752475"/>
            <a:ext cx="89281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hu-HU" altLang="en-US" sz="2400">
                <a:solidFill>
                  <a:schemeClr val="tx1"/>
                </a:solidFill>
              </a:rPr>
              <a:t>A kisebb-nagyobb félkatonai felkelő csoportok „rongyos gárda” néven írták be magukat a történelembe, amely megnevezés </a:t>
            </a:r>
            <a:r>
              <a:rPr lang="hu-HU" altLang="en-US" sz="2400" b="1">
                <a:solidFill>
                  <a:schemeClr val="tx1"/>
                </a:solidFill>
              </a:rPr>
              <a:t>az irregularitásukra </a:t>
            </a:r>
            <a:r>
              <a:rPr lang="hu-HU" altLang="en-US" sz="2400">
                <a:solidFill>
                  <a:schemeClr val="tx1"/>
                </a:solidFill>
              </a:rPr>
              <a:t>és </a:t>
            </a:r>
            <a:r>
              <a:rPr lang="hu-HU" altLang="en-US" sz="2400" b="1">
                <a:solidFill>
                  <a:schemeClr val="tx1"/>
                </a:solidFill>
              </a:rPr>
              <a:t>a nem egységes civil vagy viseltes katonai ruházatukra </a:t>
            </a:r>
            <a:r>
              <a:rPr lang="hu-HU" altLang="en-US" sz="2400">
                <a:solidFill>
                  <a:schemeClr val="tx1"/>
                </a:solidFill>
              </a:rPr>
              <a:t>utalt</a:t>
            </a:r>
          </a:p>
          <a:p>
            <a:pPr>
              <a:buFont typeface="Arial" panose="020B0604020202020204" pitchFamily="34" charset="0"/>
              <a:buChar char="•"/>
            </a:pPr>
            <a:endParaRPr lang="hu-HU" altLang="en-US" sz="2400">
              <a:solidFill>
                <a:schemeClr val="tx1"/>
              </a:solidFill>
            </a:endParaRPr>
          </a:p>
        </p:txBody>
      </p:sp>
      <p:pic>
        <p:nvPicPr>
          <p:cNvPr id="44036" name="Kép 4">
            <a:extLst>
              <a:ext uri="{FF2B5EF4-FFF2-40B4-BE49-F238E27FC236}">
                <a16:creationId xmlns:a16="http://schemas.microsoft.com/office/drawing/2014/main" id="{B87356DE-E933-4DC2-AAA6-B05B6C028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2420938"/>
            <a:ext cx="7664450" cy="440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Kép 3">
            <a:extLst>
              <a:ext uri="{FF2B5EF4-FFF2-40B4-BE49-F238E27FC236}">
                <a16:creationId xmlns:a16="http://schemas.microsoft.com/office/drawing/2014/main" id="{79BDCFEE-E93A-4CD6-AE74-1664DF672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560763"/>
            <a:ext cx="4897438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Szövegdoboz 1">
            <a:extLst>
              <a:ext uri="{FF2B5EF4-FFF2-40B4-BE49-F238E27FC236}">
                <a16:creationId xmlns:a16="http://schemas.microsoft.com/office/drawing/2014/main" id="{8F797A48-E766-44D7-BA7F-FA4BF6FFD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823913"/>
            <a:ext cx="89281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sk-SK" altLang="hu-HU" sz="2400" b="1" u="sng">
                <a:solidFill>
                  <a:srgbClr val="C00000"/>
                </a:solidFill>
              </a:rPr>
              <a:t>1921. augusztus 28-án </a:t>
            </a:r>
            <a:r>
              <a:rPr lang="sk-SK" altLang="hu-HU" sz="2400">
                <a:solidFill>
                  <a:schemeClr val="tx1"/>
                </a:solidFill>
              </a:rPr>
              <a:t>a</a:t>
            </a:r>
            <a:r>
              <a:rPr lang="hu-HU" altLang="hu-HU" sz="2400">
                <a:solidFill>
                  <a:schemeClr val="tx1"/>
                </a:solidFill>
              </a:rPr>
              <a:t> történelmi határt több helyen osztrák csendőralakulatok lépték át. A magyar irreguláris erők meglepetésszerű puskatűzzel mindenütt visszavetették az osztrákokat. </a:t>
            </a:r>
            <a:r>
              <a:rPr lang="hu-HU" altLang="hu-HU" sz="2400" b="1" u="sng">
                <a:solidFill>
                  <a:srgbClr val="C00000"/>
                </a:solidFill>
              </a:rPr>
              <a:t>Ekkor kezdődött a nyugat-magyarországi felkelés.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Másfél hónapig tartó folyamatos harccal a </a:t>
            </a:r>
            <a:r>
              <a:rPr lang="hu-HU" altLang="hu-HU" sz="2400" b="1">
                <a:solidFill>
                  <a:schemeClr val="tx1"/>
                </a:solidFill>
              </a:rPr>
              <a:t>rongyos gárda </a:t>
            </a:r>
            <a:r>
              <a:rPr lang="hu-HU" altLang="hu-HU" sz="2400">
                <a:solidFill>
                  <a:schemeClr val="tx1"/>
                </a:solidFill>
              </a:rPr>
              <a:t>fegyverrel őrizte az ezeréves határt, amíg a diplomaták a helyzet rendezéséről kezdtek tárgyalni. </a:t>
            </a:r>
            <a:endParaRPr lang="en-US" altLang="hu-HU" sz="2400">
              <a:solidFill>
                <a:schemeClr val="tx1"/>
              </a:solidFill>
            </a:endParaRPr>
          </a:p>
          <a:p>
            <a:endParaRPr lang="en-US" altLang="hu-HU" sz="2400">
              <a:solidFill>
                <a:schemeClr val="tx1"/>
              </a:solidFill>
            </a:endParaRPr>
          </a:p>
        </p:txBody>
      </p:sp>
      <p:sp>
        <p:nvSpPr>
          <p:cNvPr id="45060" name="Szövegdoboz 2">
            <a:extLst>
              <a:ext uri="{FF2B5EF4-FFF2-40B4-BE49-F238E27FC236}">
                <a16:creationId xmlns:a16="http://schemas.microsoft.com/office/drawing/2014/main" id="{949464BF-6CB0-4184-B803-9C27EF2F6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15888"/>
            <a:ext cx="871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sk-SK" altLang="hu-HU" sz="4000">
                <a:solidFill>
                  <a:schemeClr val="tx1"/>
                </a:solidFill>
              </a:rPr>
              <a:t>A nyugat-magyarországi felkelés</a:t>
            </a:r>
            <a:endParaRPr lang="en-US" altLang="hu-HU" sz="4000">
              <a:solidFill>
                <a:schemeClr val="tx1"/>
              </a:solidFill>
            </a:endParaRPr>
          </a:p>
        </p:txBody>
      </p:sp>
      <p:pic>
        <p:nvPicPr>
          <p:cNvPr id="45061" name="Kép 4">
            <a:extLst>
              <a:ext uri="{FF2B5EF4-FFF2-40B4-BE49-F238E27FC236}">
                <a16:creationId xmlns:a16="http://schemas.microsoft.com/office/drawing/2014/main" id="{1F79DCCD-363D-4585-9B3D-D40E06429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4005263"/>
            <a:ext cx="4371975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zövegdoboz 1">
            <a:extLst>
              <a:ext uri="{FF2B5EF4-FFF2-40B4-BE49-F238E27FC236}">
                <a16:creationId xmlns:a16="http://schemas.microsoft.com/office/drawing/2014/main" id="{9442B56B-7122-4271-A01A-B2ADF0E82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709613"/>
            <a:ext cx="878522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sz="2400">
                <a:solidFill>
                  <a:schemeClr val="tx1"/>
                </a:solidFill>
              </a:rPr>
              <a:t>Kicsit bonyolította a helyzetet hogy Felsőőrön </a:t>
            </a:r>
            <a:r>
              <a:rPr lang="hu-HU" altLang="hu-HU" sz="2400" b="1">
                <a:solidFill>
                  <a:schemeClr val="tx1"/>
                </a:solidFill>
              </a:rPr>
              <a:t>Prónay Pál bán </a:t>
            </a:r>
            <a:r>
              <a:rPr lang="hu-HU" altLang="hu-HU" sz="2400">
                <a:solidFill>
                  <a:schemeClr val="tx1"/>
                </a:solidFill>
              </a:rPr>
              <a:t>és vezérkara </a:t>
            </a:r>
            <a:r>
              <a:rPr lang="hu-HU" altLang="hu-HU" sz="2400" b="1" u="sng">
                <a:solidFill>
                  <a:srgbClr val="C00000"/>
                </a:solidFill>
              </a:rPr>
              <a:t>1921. október 4-én </a:t>
            </a:r>
            <a:r>
              <a:rPr lang="hu-HU" altLang="hu-HU" sz="2400">
                <a:solidFill>
                  <a:schemeClr val="tx1"/>
                </a:solidFill>
              </a:rPr>
              <a:t>kikiáltotta az </a:t>
            </a:r>
            <a:r>
              <a:rPr lang="hu-HU" altLang="hu-HU" sz="2800" b="1" u="sng">
                <a:solidFill>
                  <a:srgbClr val="C00000"/>
                </a:solidFill>
              </a:rPr>
              <a:t>önálló Lajtabánságot.</a:t>
            </a:r>
            <a:r>
              <a:rPr lang="hu-HU" altLang="hu-HU" sz="2400">
                <a:solidFill>
                  <a:schemeClr val="tx1"/>
                </a:solidFill>
              </a:rPr>
              <a:t> A Lajtabánság mint önálló tartomány (ország) csak november 10-ig állt fenn. A cél az volt, hogy új országként – ne vonatkozhassanak rá a trianoni békediktátum rendeletei.</a:t>
            </a:r>
            <a:endParaRPr lang="en-US" altLang="hu-HU" sz="2400">
              <a:solidFill>
                <a:schemeClr val="tx1"/>
              </a:solidFill>
            </a:endParaRPr>
          </a:p>
        </p:txBody>
      </p:sp>
      <p:sp>
        <p:nvSpPr>
          <p:cNvPr id="46083" name="Szövegdoboz 2">
            <a:extLst>
              <a:ext uri="{FF2B5EF4-FFF2-40B4-BE49-F238E27FC236}">
                <a16:creationId xmlns:a16="http://schemas.microsoft.com/office/drawing/2014/main" id="{50588BF3-7326-4142-A70E-1723AA3D7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-4763"/>
            <a:ext cx="85693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sk-SK" altLang="hu-HU" sz="4400">
                <a:solidFill>
                  <a:schemeClr val="tx1"/>
                </a:solidFill>
              </a:rPr>
              <a:t>A Lajtabánság</a:t>
            </a:r>
            <a:endParaRPr lang="en-US" altLang="hu-HU" sz="4400">
              <a:solidFill>
                <a:schemeClr val="tx1"/>
              </a:solidFill>
            </a:endParaRPr>
          </a:p>
        </p:txBody>
      </p:sp>
      <p:pic>
        <p:nvPicPr>
          <p:cNvPr id="46084" name="Kép 3">
            <a:extLst>
              <a:ext uri="{FF2B5EF4-FFF2-40B4-BE49-F238E27FC236}">
                <a16:creationId xmlns:a16="http://schemas.microsoft.com/office/drawing/2014/main" id="{18797151-EA07-4698-A9CA-B8A112517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51138"/>
            <a:ext cx="30543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Kép 4">
            <a:extLst>
              <a:ext uri="{FF2B5EF4-FFF2-40B4-BE49-F238E27FC236}">
                <a16:creationId xmlns:a16="http://schemas.microsoft.com/office/drawing/2014/main" id="{990CFA98-6D77-4A3D-9B43-E0F0DC4EF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4941888"/>
            <a:ext cx="383222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Kép 5">
            <a:extLst>
              <a:ext uri="{FF2B5EF4-FFF2-40B4-BE49-F238E27FC236}">
                <a16:creationId xmlns:a16="http://schemas.microsoft.com/office/drawing/2014/main" id="{06FEA51C-5604-404A-A47F-8F58AA049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2827338"/>
            <a:ext cx="1887537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Kép 6">
            <a:extLst>
              <a:ext uri="{FF2B5EF4-FFF2-40B4-BE49-F238E27FC236}">
                <a16:creationId xmlns:a16="http://schemas.microsoft.com/office/drawing/2014/main" id="{73807162-2203-48ED-8D5A-38DB5DA1B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24213"/>
            <a:ext cx="2451100" cy="363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Szövegdoboz 7">
            <a:extLst>
              <a:ext uri="{FF2B5EF4-FFF2-40B4-BE49-F238E27FC236}">
                <a16:creationId xmlns:a16="http://schemas.microsoft.com/office/drawing/2014/main" id="{BFD34C49-FD8D-4825-8433-103039968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5" y="4498975"/>
            <a:ext cx="1757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sk-SK" altLang="hu-HU">
                <a:solidFill>
                  <a:schemeClr val="tx1"/>
                </a:solidFill>
              </a:rPr>
              <a:t>A Lajtabánság címere</a:t>
            </a:r>
            <a:endParaRPr lang="en-US" altLang="hu-H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zövegdoboz 1">
            <a:extLst>
              <a:ext uri="{FF2B5EF4-FFF2-40B4-BE49-F238E27FC236}">
                <a16:creationId xmlns:a16="http://schemas.microsoft.com/office/drawing/2014/main" id="{4CE4AA95-FD03-431A-ABC9-CF9BBF30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968375"/>
            <a:ext cx="89281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sz="2400" b="1" u="sng">
                <a:solidFill>
                  <a:schemeClr val="tx1"/>
                </a:solidFill>
              </a:rPr>
              <a:t>1921. október 11-e és 13-a között Velencében (velencei tárgyalások)</a:t>
            </a:r>
            <a:r>
              <a:rPr lang="hu-HU" altLang="hu-HU" sz="2400">
                <a:solidFill>
                  <a:schemeClr val="tx1"/>
                </a:solidFill>
              </a:rPr>
              <a:t>, Sopron és környéke sorsáról olasz diplomaták döntöttek. A velencei tárgyalások összehívása másfél hónapig tartó szakadatlan fegyveres harc eredménye volt. Olaszország nemes gesztussal felajánlotta a Nagykövetek Tanácsának, hogy közvetít Ausztria és Magyarország között. Sopron és környékének </a:t>
            </a:r>
            <a:r>
              <a:rPr lang="hu-HU" altLang="hu-HU" sz="2400" b="1" u="sng">
                <a:solidFill>
                  <a:schemeClr val="tx1"/>
                </a:solidFill>
              </a:rPr>
              <a:t>népszavazását a hovatartozásról </a:t>
            </a:r>
            <a:r>
              <a:rPr lang="hu-HU" altLang="hu-HU" sz="2400">
                <a:solidFill>
                  <a:schemeClr val="tx1"/>
                </a:solidFill>
              </a:rPr>
              <a:t>itt határozták meg: </a:t>
            </a:r>
            <a:r>
              <a:rPr lang="hu-HU" altLang="hu-HU" sz="2400" b="1">
                <a:solidFill>
                  <a:srgbClr val="C00000"/>
                </a:solidFill>
              </a:rPr>
              <a:t>1921. dec. 14-16.  </a:t>
            </a:r>
            <a:endParaRPr lang="en-US" altLang="hu-HU" sz="2400" b="1">
              <a:solidFill>
                <a:srgbClr val="C00000"/>
              </a:solidFill>
            </a:endParaRPr>
          </a:p>
        </p:txBody>
      </p:sp>
      <p:sp>
        <p:nvSpPr>
          <p:cNvPr id="47107" name="Szövegdoboz 2">
            <a:extLst>
              <a:ext uri="{FF2B5EF4-FFF2-40B4-BE49-F238E27FC236}">
                <a16:creationId xmlns:a16="http://schemas.microsoft.com/office/drawing/2014/main" id="{D987EF74-FD27-4257-9C8F-DFF9538DC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84963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sk-SK" altLang="hu-HU" sz="4400">
                <a:solidFill>
                  <a:schemeClr val="tx1"/>
                </a:solidFill>
              </a:rPr>
              <a:t>A velencei tárgyalások</a:t>
            </a:r>
            <a:endParaRPr lang="en-US" altLang="hu-HU" sz="4400">
              <a:solidFill>
                <a:schemeClr val="tx1"/>
              </a:solidFill>
            </a:endParaRPr>
          </a:p>
        </p:txBody>
      </p:sp>
      <p:pic>
        <p:nvPicPr>
          <p:cNvPr id="47108" name="Kép 3">
            <a:extLst>
              <a:ext uri="{FF2B5EF4-FFF2-40B4-BE49-F238E27FC236}">
                <a16:creationId xmlns:a16="http://schemas.microsoft.com/office/drawing/2014/main" id="{EA6C09F5-B138-4387-A558-4CDCFBEB8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730625"/>
            <a:ext cx="23209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Kép 1">
            <a:extLst>
              <a:ext uri="{FF2B5EF4-FFF2-40B4-BE49-F238E27FC236}">
                <a16:creationId xmlns:a16="http://schemas.microsoft.com/office/drawing/2014/main" id="{B79091C8-1E6D-43F9-A66E-F414CB3B1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3697288"/>
            <a:ext cx="28892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zövegdoboz 2">
            <a:extLst>
              <a:ext uri="{FF2B5EF4-FFF2-40B4-BE49-F238E27FC236}">
                <a16:creationId xmlns:a16="http://schemas.microsoft.com/office/drawing/2014/main" id="{B863F6F0-692E-4BEA-A37C-1B25818D0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043238"/>
            <a:ext cx="84963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sk-SK" altLang="hu-HU" sz="4400">
                <a:solidFill>
                  <a:schemeClr val="tx1"/>
                </a:solidFill>
              </a:rPr>
              <a:t>Köszönöm a figyelmet!</a:t>
            </a:r>
            <a:endParaRPr lang="en-US" altLang="hu-HU" sz="44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ook Antiqua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1252</Words>
  <Application>Microsoft Office PowerPoint</Application>
  <PresentationFormat>Diavetítés a képernyőre (4:3 oldalarány)</PresentationFormat>
  <Paragraphs>104</Paragraphs>
  <Slides>40</Slides>
  <Notes>10</Notes>
  <HiddenSlides>0</HiddenSlides>
  <MMClips>6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40</vt:i4>
      </vt:variant>
    </vt:vector>
  </HeadingPairs>
  <TitlesOfParts>
    <vt:vector size="46" baseType="lpstr">
      <vt:lpstr>Microsoft YaHei</vt:lpstr>
      <vt:lpstr>Arial</vt:lpstr>
      <vt:lpstr>Book Antiqua</vt:lpstr>
      <vt:lpstr>Lucida Sans Unicode</vt:lpstr>
      <vt:lpstr>Times New Roman</vt:lpstr>
      <vt:lpstr>Office-téma</vt:lpstr>
      <vt:lpstr>PowerPoint-bemutató</vt:lpstr>
      <vt:lpstr>PowerPoint-bemutató</vt:lpstr>
      <vt:lpstr>A politikai helyzet Magyarországon 1919 őszén</vt:lpstr>
      <vt:lpstr>PowerPoint-bemutató</vt:lpstr>
      <vt:lpstr>PowerPoint-bemutató</vt:lpstr>
      <vt:lpstr>A politikai helyzet Magyarországon 1919 őszén</vt:lpstr>
      <vt:lpstr>A politikai helyzet Magyarországon 1920 tavaszán</vt:lpstr>
      <vt:lpstr>A békediktátum aláírása</vt:lpstr>
      <vt:lpstr>PowerPoint-bemutató</vt:lpstr>
      <vt:lpstr>PowerPoint-bemutató</vt:lpstr>
      <vt:lpstr>A békediktátum aláírása</vt:lpstr>
      <vt:lpstr>PowerPoint-bemutató</vt:lpstr>
      <vt:lpstr>PowerPoint-bemutató</vt:lpstr>
      <vt:lpstr>PowerPoint-bemutató</vt:lpstr>
      <vt:lpstr>A béke gazdasági hatásai</vt:lpstr>
      <vt:lpstr>A béke gazdasági hatásai</vt:lpstr>
      <vt:lpstr>Katonai előírások</vt:lpstr>
      <vt:lpstr>Katonai előírások</vt:lpstr>
      <vt:lpstr>Revízió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trianoni békeszerződés</dc:title>
  <dc:creator>Csapó Niki</dc:creator>
  <cp:lastModifiedBy>os</cp:lastModifiedBy>
  <cp:revision>82</cp:revision>
  <cp:lastPrinted>1601-01-01T00:00:00Z</cp:lastPrinted>
  <dcterms:created xsi:type="dcterms:W3CDTF">2009-09-23T19:43:29Z</dcterms:created>
  <dcterms:modified xsi:type="dcterms:W3CDTF">2025-02-27T21:46:36Z</dcterms:modified>
</cp:coreProperties>
</file>