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0" r:id="rId1"/>
  </p:sldMasterIdLst>
  <p:notesMasterIdLst>
    <p:notesMasterId r:id="rId59"/>
  </p:notesMasterIdLst>
  <p:handoutMasterIdLst>
    <p:handoutMasterId r:id="rId60"/>
  </p:handoutMasterIdLst>
  <p:sldIdLst>
    <p:sldId id="257" r:id="rId2"/>
    <p:sldId id="258" r:id="rId3"/>
    <p:sldId id="259" r:id="rId4"/>
    <p:sldId id="276" r:id="rId5"/>
    <p:sldId id="261" r:id="rId6"/>
    <p:sldId id="277" r:id="rId7"/>
    <p:sldId id="260" r:id="rId8"/>
    <p:sldId id="278" r:id="rId9"/>
    <p:sldId id="322" r:id="rId10"/>
    <p:sldId id="279" r:id="rId11"/>
    <p:sldId id="307" r:id="rId12"/>
    <p:sldId id="309" r:id="rId13"/>
    <p:sldId id="262" r:id="rId14"/>
    <p:sldId id="308" r:id="rId15"/>
    <p:sldId id="263" r:id="rId16"/>
    <p:sldId id="280" r:id="rId17"/>
    <p:sldId id="310" r:id="rId18"/>
    <p:sldId id="264" r:id="rId19"/>
    <p:sldId id="265" r:id="rId20"/>
    <p:sldId id="324" r:id="rId21"/>
    <p:sldId id="288" r:id="rId22"/>
    <p:sldId id="266" r:id="rId23"/>
    <p:sldId id="323" r:id="rId24"/>
    <p:sldId id="311" r:id="rId25"/>
    <p:sldId id="273" r:id="rId26"/>
    <p:sldId id="286" r:id="rId27"/>
    <p:sldId id="268" r:id="rId28"/>
    <p:sldId id="287" r:id="rId29"/>
    <p:sldId id="289" r:id="rId30"/>
    <p:sldId id="267" r:id="rId31"/>
    <p:sldId id="269" r:id="rId32"/>
    <p:sldId id="315" r:id="rId33"/>
    <p:sldId id="285" r:id="rId34"/>
    <p:sldId id="313" r:id="rId35"/>
    <p:sldId id="314" r:id="rId36"/>
    <p:sldId id="271" r:id="rId37"/>
    <p:sldId id="283" r:id="rId38"/>
    <p:sldId id="272" r:id="rId39"/>
    <p:sldId id="290" r:id="rId40"/>
    <p:sldId id="274" r:id="rId41"/>
    <p:sldId id="291" r:id="rId42"/>
    <p:sldId id="292" r:id="rId43"/>
    <p:sldId id="294" r:id="rId44"/>
    <p:sldId id="295" r:id="rId45"/>
    <p:sldId id="296" r:id="rId46"/>
    <p:sldId id="297" r:id="rId47"/>
    <p:sldId id="298" r:id="rId48"/>
    <p:sldId id="316" r:id="rId49"/>
    <p:sldId id="317" r:id="rId50"/>
    <p:sldId id="299" r:id="rId51"/>
    <p:sldId id="304" r:id="rId52"/>
    <p:sldId id="325" r:id="rId53"/>
    <p:sldId id="320" r:id="rId54"/>
    <p:sldId id="318" r:id="rId55"/>
    <p:sldId id="305" r:id="rId56"/>
    <p:sldId id="319" r:id="rId57"/>
    <p:sldId id="321" r:id="rId58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0000"/>
    <a:srgbClr val="FFFFFF"/>
    <a:srgbClr val="FF3300"/>
    <a:srgbClr val="0000FF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432" autoAdjust="0"/>
    <p:restoredTop sz="94646" autoAdjust="0"/>
  </p:normalViewPr>
  <p:slideViewPr>
    <p:cSldViewPr>
      <p:cViewPr varScale="1">
        <p:scale>
          <a:sx n="75" d="100"/>
          <a:sy n="75" d="100"/>
        </p:scale>
        <p:origin x="66" y="78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  <p:sld r:id="rId4" collapse="1"/>
      <p:sld r:id="rId5" collapse="1"/>
      <p:sld r:id="rId6" collapse="1"/>
      <p:sld r:id="rId7" collapse="1"/>
    </p:sldLst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5" Type="http://schemas.openxmlformats.org/officeDocument/2006/relationships/slide" Target="slides/slide4.xml"/><Relationship Id="rId61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44.xml"/><Relationship Id="rId7" Type="http://schemas.openxmlformats.org/officeDocument/2006/relationships/slide" Target="slides/slide55.xml"/><Relationship Id="rId2" Type="http://schemas.openxmlformats.org/officeDocument/2006/relationships/slide" Target="slides/slide42.xml"/><Relationship Id="rId1" Type="http://schemas.openxmlformats.org/officeDocument/2006/relationships/slide" Target="slides/slide41.xml"/><Relationship Id="rId6" Type="http://schemas.openxmlformats.org/officeDocument/2006/relationships/slide" Target="slides/slide51.xml"/><Relationship Id="rId5" Type="http://schemas.openxmlformats.org/officeDocument/2006/relationships/slide" Target="slides/slide50.xml"/><Relationship Id="rId4" Type="http://schemas.openxmlformats.org/officeDocument/2006/relationships/slide" Target="slides/slide4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48BA32CC-E1C0-49DB-96CE-441D72037CD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67371205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 altLang="en-US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53B91A95-B609-4307-A295-D67A90CD214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588460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BCD5C9-9F66-487D-BF0F-57F372B49504}" type="slidenum">
              <a:rPr lang="hu-HU" altLang="en-US"/>
              <a:pPr/>
              <a:t>1</a:t>
            </a:fld>
            <a:endParaRPr lang="hu-HU" altLang="en-US"/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1039912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2A36C12-EF98-4042-AB3D-28F8D8F0799C}" type="slidenum">
              <a:rPr lang="hu-HU" altLang="en-US"/>
              <a:pPr/>
              <a:t>2</a:t>
            </a:fld>
            <a:endParaRPr lang="hu-HU" altLang="en-US"/>
          </a:p>
        </p:txBody>
      </p:sp>
      <p:sp>
        <p:nvSpPr>
          <p:cNvPr id="45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2020822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C0A00E8-C567-4195-90FC-35EB9D8CEDF9}" type="slidenum">
              <a:rPr lang="hu-HU" altLang="en-US"/>
              <a:pPr/>
              <a:t>3</a:t>
            </a:fld>
            <a:endParaRPr lang="hu-HU" altLang="en-US"/>
          </a:p>
        </p:txBody>
      </p:sp>
      <p:sp>
        <p:nvSpPr>
          <p:cNvPr id="460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60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0939702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0E56DF2-3BDB-405E-8B04-45D82312B295}" type="slidenum">
              <a:rPr lang="hu-HU" altLang="en-US"/>
              <a:pPr/>
              <a:t>4</a:t>
            </a:fld>
            <a:endParaRPr lang="hu-HU" altLang="en-US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83258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930096-CA80-40D3-A083-195A32376B5F}" type="slidenum">
              <a:rPr lang="hu-HU" altLang="en-US"/>
              <a:pPr/>
              <a:t>5</a:t>
            </a:fld>
            <a:endParaRPr lang="hu-HU" altLang="en-US"/>
          </a:p>
        </p:txBody>
      </p:sp>
      <p:sp>
        <p:nvSpPr>
          <p:cNvPr id="481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54152025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42A7DA-9F80-4E02-99D1-44C21EA3FE54}" type="slidenum">
              <a:rPr lang="hu-HU" altLang="en-US"/>
              <a:pPr/>
              <a:t>6</a:t>
            </a:fld>
            <a:endParaRPr lang="hu-HU" altLang="en-US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09267647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0794B6-828F-40A2-BB7C-AF6821F2B8EE}" type="slidenum">
              <a:rPr lang="hu-HU" altLang="en-US"/>
              <a:pPr/>
              <a:t>7</a:t>
            </a:fld>
            <a:endParaRPr lang="hu-HU" altLang="en-US"/>
          </a:p>
        </p:txBody>
      </p:sp>
      <p:sp>
        <p:nvSpPr>
          <p:cNvPr id="47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7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2572540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A63A7C1-27ED-4565-A298-6644B8D230FF}" type="slidenum">
              <a:rPr lang="hu-HU" altLang="en-US"/>
              <a:pPr/>
              <a:t>10</a:t>
            </a:fld>
            <a:endParaRPr lang="hu-HU" altLang="en-US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3109892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C23EAAA-C77A-4EC4-B764-FF1EA94D576B}" type="slidenum">
              <a:rPr lang="hu-HU" altLang="en-US"/>
              <a:pPr/>
              <a:t>13</a:t>
            </a:fld>
            <a:endParaRPr lang="hu-HU" altLang="en-US"/>
          </a:p>
        </p:txBody>
      </p:sp>
      <p:sp>
        <p:nvSpPr>
          <p:cNvPr id="49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9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8275722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A0FF88-D20D-4D51-8CA7-96A742CB409D}" type="slidenum">
              <a:rPr lang="hu-HU" altLang="en-US"/>
              <a:pPr/>
              <a:t>15</a:t>
            </a:fld>
            <a:endParaRPr lang="hu-HU" altLang="en-US"/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232816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9AB76B1-8F99-4347-92DA-E1FAF1BD34ED}" type="slidenum">
              <a:rPr lang="hu-HU" altLang="en-US"/>
              <a:pPr/>
              <a:t>16</a:t>
            </a:fld>
            <a:endParaRPr lang="hu-HU" altLang="en-US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839755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B6CFECE-6044-4C7E-AD4A-1277DAF6C49B}" type="slidenum">
              <a:rPr lang="hu-HU" altLang="en-US"/>
              <a:pPr/>
              <a:t>18</a:t>
            </a:fld>
            <a:endParaRPr lang="hu-HU" altLang="en-US"/>
          </a:p>
        </p:txBody>
      </p:sp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781665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EBE930-6B1F-41F3-B735-CBA1609C51CF}" type="slidenum">
              <a:rPr lang="hu-HU" altLang="en-US"/>
              <a:pPr/>
              <a:t>19</a:t>
            </a:fld>
            <a:endParaRPr lang="hu-HU" altLang="en-US"/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3297551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5AA3201-0976-4C88-BBAF-BF2B206EDD35}" type="slidenum">
              <a:rPr lang="hu-HU" altLang="en-US"/>
              <a:pPr/>
              <a:t>22</a:t>
            </a:fld>
            <a:endParaRPr lang="hu-HU" altLang="en-US"/>
          </a:p>
        </p:txBody>
      </p:sp>
      <p:sp>
        <p:nvSpPr>
          <p:cNvPr id="532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4366536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54A6EAF-0508-4F7C-8114-C2BEE91F720C}" type="slidenum">
              <a:rPr lang="hu-HU" altLang="en-US"/>
              <a:pPr/>
              <a:t>25</a:t>
            </a:fld>
            <a:endParaRPr lang="hu-HU" altLang="en-US"/>
          </a:p>
        </p:txBody>
      </p:sp>
      <p:sp>
        <p:nvSpPr>
          <p:cNvPr id="880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80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599198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659824D-146A-4539-B8EE-45975E6D5F38}" type="slidenum">
              <a:rPr lang="hu-HU" altLang="en-US"/>
              <a:pPr/>
              <a:t>27</a:t>
            </a:fld>
            <a:endParaRPr lang="hu-HU" altLang="en-US"/>
          </a:p>
        </p:txBody>
      </p:sp>
      <p:sp>
        <p:nvSpPr>
          <p:cNvPr id="686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86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1750936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8DC7B39-1B2F-4E47-91D2-AAF4C54A7127}" type="slidenum">
              <a:rPr lang="hu-HU" altLang="en-US"/>
              <a:pPr/>
              <a:t>30</a:t>
            </a:fld>
            <a:endParaRPr lang="hu-HU" altLang="en-US"/>
          </a:p>
        </p:txBody>
      </p:sp>
      <p:sp>
        <p:nvSpPr>
          <p:cNvPr id="675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5342844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7994CA6-A440-4090-91AE-57CE89D98846}" type="slidenum">
              <a:rPr lang="hu-HU" altLang="en-US"/>
              <a:pPr/>
              <a:t>31</a:t>
            </a:fld>
            <a:endParaRPr lang="hu-HU" altLang="en-US"/>
          </a:p>
        </p:txBody>
      </p:sp>
      <p:sp>
        <p:nvSpPr>
          <p:cNvPr id="696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52852101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F89AAD2-E7C3-43AC-81F7-CBA5A1694870}" type="slidenum">
              <a:rPr lang="hu-HU" altLang="en-US"/>
              <a:pPr/>
              <a:t>33</a:t>
            </a:fld>
            <a:endParaRPr lang="hu-HU" altLang="en-US"/>
          </a:p>
        </p:txBody>
      </p:sp>
      <p:sp>
        <p:nvSpPr>
          <p:cNvPr id="1136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36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52982122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EEBB61C-0513-453C-85C0-2DDE8FA8A283}" type="slidenum">
              <a:rPr lang="hu-HU" altLang="en-US"/>
              <a:pPr/>
              <a:t>36</a:t>
            </a:fld>
            <a:endParaRPr lang="hu-HU" altLang="en-US"/>
          </a:p>
        </p:txBody>
      </p:sp>
      <p:sp>
        <p:nvSpPr>
          <p:cNvPr id="737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37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8898156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2BA7DE9-C381-4EB3-A6B7-4F118C0E7C0F}" type="slidenum">
              <a:rPr lang="hu-HU" altLang="en-US"/>
              <a:pPr/>
              <a:t>37</a:t>
            </a:fld>
            <a:endParaRPr lang="hu-HU" altLang="en-US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53140802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30A18DC-9BA9-48A9-8849-7C4ABDE4C1C0}" type="slidenum">
              <a:rPr lang="hu-HU" altLang="en-US"/>
              <a:pPr/>
              <a:t>38</a:t>
            </a:fld>
            <a:endParaRPr lang="hu-HU" altLang="en-US"/>
          </a:p>
        </p:txBody>
      </p:sp>
      <p:sp>
        <p:nvSpPr>
          <p:cNvPr id="83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3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95448550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BC05675-4F25-464C-AF17-FF0062515B5F}" type="slidenum">
              <a:rPr lang="hu-HU" altLang="en-US"/>
              <a:pPr/>
              <a:t>40</a:t>
            </a:fld>
            <a:endParaRPr lang="hu-HU" altLang="en-US"/>
          </a:p>
        </p:txBody>
      </p:sp>
      <p:sp>
        <p:nvSpPr>
          <p:cNvPr id="91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1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489277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reeform 2"/>
          <p:cNvSpPr>
            <a:spLocks/>
          </p:cNvSpPr>
          <p:nvPr/>
        </p:nvSpPr>
        <p:spPr bwMode="gray">
          <a:xfrm>
            <a:off x="690563" y="3340100"/>
            <a:ext cx="7653337" cy="485775"/>
          </a:xfrm>
          <a:custGeom>
            <a:avLst/>
            <a:gdLst>
              <a:gd name="T0" fmla="*/ 163 w 4128"/>
              <a:gd name="T1" fmla="*/ 200 h 479"/>
              <a:gd name="T2" fmla="*/ 4128 w 4128"/>
              <a:gd name="T3" fmla="*/ 200 h 479"/>
              <a:gd name="T4" fmla="*/ 4128 w 4128"/>
              <a:gd name="T5" fmla="*/ 429 h 479"/>
              <a:gd name="T6" fmla="*/ 0 w 4128"/>
              <a:gd name="T7" fmla="*/ 441 h 479"/>
              <a:gd name="T8" fmla="*/ 163 w 4128"/>
              <a:gd name="T9" fmla="*/ 20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128" h="479">
                <a:moveTo>
                  <a:pt x="163" y="200"/>
                </a:moveTo>
                <a:cubicBezTo>
                  <a:pt x="163" y="200"/>
                  <a:pt x="2054" y="0"/>
                  <a:pt x="4128" y="200"/>
                </a:cubicBezTo>
                <a:cubicBezTo>
                  <a:pt x="4128" y="200"/>
                  <a:pt x="4128" y="314"/>
                  <a:pt x="4128" y="429"/>
                </a:cubicBezTo>
                <a:cubicBezTo>
                  <a:pt x="2371" y="200"/>
                  <a:pt x="688" y="479"/>
                  <a:pt x="0" y="441"/>
                </a:cubicBezTo>
                <a:lnTo>
                  <a:pt x="163" y="200"/>
                </a:lnTo>
                <a:close/>
              </a:path>
            </a:pathLst>
          </a:custGeom>
          <a:solidFill>
            <a:schemeClr val="hlink">
              <a:alpha val="50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endParaRPr lang="en-US"/>
          </a:p>
        </p:txBody>
      </p:sp>
      <p:sp>
        <p:nvSpPr>
          <p:cNvPr id="3277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hu-HU" altLang="en-US" noProof="0"/>
              <a:t>Mintacím szerkesztése</a:t>
            </a:r>
          </a:p>
        </p:txBody>
      </p:sp>
      <p:sp>
        <p:nvSpPr>
          <p:cNvPr id="3277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Font typeface="Monotype Sorts" pitchFamily="2" charset="2"/>
              <a:buNone/>
              <a:defRPr/>
            </a:lvl1pPr>
          </a:lstStyle>
          <a:p>
            <a:pPr lvl="0"/>
            <a:r>
              <a:rPr lang="hu-HU" altLang="en-US" noProof="0"/>
              <a:t>Mintaalcím szerkesztése</a:t>
            </a:r>
          </a:p>
        </p:txBody>
      </p:sp>
      <p:sp>
        <p:nvSpPr>
          <p:cNvPr id="32773" name="Rectangle 5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fld id="{B4F202F3-FD9D-4B75-BB5B-F52E87BDC477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32774" name="Rectangle 6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2775" name="Rectangle 7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>
                <a:solidFill>
                  <a:srgbClr val="578963"/>
                </a:solidFill>
              </a:defRPr>
            </a:lvl1pPr>
          </a:lstStyle>
          <a:p>
            <a:fld id="{4284802B-2D35-4C2E-BE6A-BC48E7E47EDB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1E0776B-A3A2-43C8-AE2C-659ED0ED9180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E37CC56-F750-4A6E-B638-E888A4F4226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4929417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3D5CF3D-C401-491C-9A7F-E179D0D35770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7B1FF09-B9B1-4B8C-896C-DCB7E84221C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787529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AD631EF-0E2D-4C0C-B7AC-4F4121DE7605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3B57316-B61A-45CF-9382-B139D14E6202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3843248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Szöveg helye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63080C1-4611-4DBF-AC9B-5A1FDFE6C432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C3DF3CA-CADE-40A9-AF8C-6ACC4FA3B8BA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9758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26453D9-7CD5-4DC9-9BDB-25915FFD24B6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472722E-7073-4FBC-813C-FBD9AB7DC4F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9321473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9D215B9-E3DD-46A3-BD1F-7EC66051FBDA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5747AB6-0252-403D-A113-6E8BDCCA9408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7696898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7258B7A3-529B-45A7-B5E1-C46BE87CCC70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BF2FFCE-6BDF-4AF1-8316-117214FD31BE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8572769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88BD26D-E68A-416B-BB58-A689B1B86B5B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9D5C34-8EE4-44B3-93E7-53AC25EA071D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325998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E2BF3D7-0B4D-483D-B914-C0EE2F004793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CBDB8CC-9ACD-4847-BC5B-DE1AD654BE1C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32297925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515100" y="457200"/>
            <a:ext cx="1943100" cy="5638800"/>
          </a:xfrm>
        </p:spPr>
        <p:txBody>
          <a:bodyPr vert="eaVert"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685800" y="457200"/>
            <a:ext cx="5676900" cy="5638800"/>
          </a:xfrm>
        </p:spPr>
        <p:txBody>
          <a:bodyPr vert="eaVert"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64CE9B2-D2B3-43BB-974A-F67CE05E3422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E492FF9-5AC8-4733-AE05-939C783C433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70791271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Cím és 4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 sz="quarter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quarter" idx="1"/>
          </p:nvPr>
        </p:nvSpPr>
        <p:spPr>
          <a:xfrm>
            <a:off x="6858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6858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AFF1AE0-74F5-44D4-870B-1F1FA7DF1871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4F65FFAC-D27F-41E3-837E-210C1AC981B3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1037930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006B0AB-6E4E-4F51-80A3-01CEC052529C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22BFD16-1E3A-46FF-AA2E-5D58804D456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3210995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  <a:endParaRPr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  <a:endParaRPr lang="en-US"/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6C79CC60-8536-438B-A657-938E3DF4DFEC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 altLang="en-US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F4005F6-A1B5-40B4-BB7D-17B66462FB11}" type="slidenum">
              <a:rPr lang="hu-HU" altLang="en-US"/>
              <a:pPr/>
              <a:t>‹#›</a:t>
            </a:fld>
            <a:endParaRPr lang="hu-HU" altLang="en-US"/>
          </a:p>
        </p:txBody>
      </p:sp>
    </p:spTree>
    <p:extLst>
      <p:ext uri="{BB962C8B-B14F-4D97-AF65-F5344CB8AC3E}">
        <p14:creationId xmlns:p14="http://schemas.microsoft.com/office/powerpoint/2010/main" val="2196349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4572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Mintacím szerkesztése</a:t>
            </a: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 altLang="en-US"/>
              <a:t>Mintaszöveg szerkesztése</a:t>
            </a:r>
          </a:p>
          <a:p>
            <a:pPr lvl="1"/>
            <a:r>
              <a:rPr lang="hu-HU" altLang="en-US"/>
              <a:t>Második szint</a:t>
            </a:r>
          </a:p>
          <a:p>
            <a:pPr lvl="2"/>
            <a:r>
              <a:rPr lang="hu-HU" altLang="en-US"/>
              <a:t>Harmadik szint</a:t>
            </a:r>
          </a:p>
          <a:p>
            <a:pPr lvl="3"/>
            <a:r>
              <a:rPr lang="hu-HU" altLang="en-US"/>
              <a:t>Negyedik szint</a:t>
            </a:r>
          </a:p>
          <a:p>
            <a:pPr lvl="4"/>
            <a:r>
              <a:rPr lang="hu-HU" altLang="en-US"/>
              <a:t>Ötödik szint</a:t>
            </a:r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CA6C9E55-CDAA-4032-A1C9-99D09E615C2C}" type="datetime1">
              <a:rPr lang="hu-HU" altLang="en-US"/>
              <a:pPr/>
              <a:t>2024.02.12.</a:t>
            </a:fld>
            <a:endParaRPr lang="hu-HU" altLang="en-US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endParaRPr lang="hu-HU" altLang="en-US"/>
          </a:p>
        </p:txBody>
      </p:sp>
      <p:sp>
        <p:nvSpPr>
          <p:cNvPr id="3175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>
                <a:solidFill>
                  <a:schemeClr val="bg2"/>
                </a:solidFill>
              </a:defRPr>
            </a:lvl1pPr>
          </a:lstStyle>
          <a:p>
            <a:fld id="{934DC4B7-FD54-40C4-9745-A9E7D067D5F7}" type="slidenum">
              <a:rPr lang="hu-HU" altLang="en-US"/>
              <a:pPr/>
              <a:t>‹#›</a:t>
            </a:fld>
            <a:endParaRPr lang="hu-H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2" r:id="rId2"/>
    <p:sldLayoutId id="2147483653" r:id="rId3"/>
    <p:sldLayoutId id="2147483654" r:id="rId4"/>
    <p:sldLayoutId id="2147483655" r:id="rId5"/>
    <p:sldLayoutId id="2147483656" r:id="rId6"/>
    <p:sldLayoutId id="2147483657" r:id="rId7"/>
    <p:sldLayoutId id="2147483658" r:id="rId8"/>
    <p:sldLayoutId id="2147483659" r:id="rId9"/>
    <p:sldLayoutId id="2147483660" r:id="rId10"/>
    <p:sldLayoutId id="2147483661" r:id="rId11"/>
    <p:sldLayoutId id="2147483662" r:id="rId12"/>
    <p:sldLayoutId id="2147483663" r:id="rId13"/>
    <p:sldLayoutId id="2147483664" r:id="rId14"/>
  </p:sldLayoutIdLst>
  <p:txStyles>
    <p:titleStyle>
      <a:lvl1pPr algn="l" rtl="0" fontAlgn="base">
        <a:spcBef>
          <a:spcPct val="0"/>
        </a:spcBef>
        <a:spcAft>
          <a:spcPct val="0"/>
        </a:spcAft>
        <a:defRPr kumimoji="1"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2pPr>
      <a:lvl3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3pPr>
      <a:lvl4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4pPr>
      <a:lvl5pPr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5pPr>
      <a:lvl6pPr marL="4572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6pPr>
      <a:lvl7pPr marL="9144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7pPr>
      <a:lvl8pPr marL="13716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8pPr>
      <a:lvl9pPr marL="1828800" algn="l" rtl="0" fontAlgn="base">
        <a:spcBef>
          <a:spcPct val="0"/>
        </a:spcBef>
        <a:spcAft>
          <a:spcPct val="0"/>
        </a:spcAft>
        <a:defRPr kumimoji="1" sz="4400">
          <a:solidFill>
            <a:schemeClr val="tx2"/>
          </a:solidFill>
          <a:latin typeface="Times New Roman" panose="02020603050405020304" pitchFamily="18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lr>
          <a:schemeClr val="bg2"/>
        </a:buClr>
        <a:buFont typeface="Monotype Sorts" pitchFamily="2" charset="2"/>
        <a:buChar char="§"/>
        <a:defRPr kumimoji="1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lr>
          <a:schemeClr val="bg2"/>
        </a:buClr>
        <a:buSzPct val="50000"/>
        <a:buFont typeface="Monotype Sorts" pitchFamily="2" charset="2"/>
        <a:buChar char="l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hyperlink" Target="http://www.bibl.u-szeged.hu/bibl/mil/ww2/who/pics/goring.jpg" TargetMode="External"/><Relationship Id="rId13" Type="http://schemas.openxmlformats.org/officeDocument/2006/relationships/image" Target="../media/image11.jpeg"/><Relationship Id="rId3" Type="http://schemas.openxmlformats.org/officeDocument/2006/relationships/image" Target="../media/image6.jpeg"/><Relationship Id="rId7" Type="http://schemas.openxmlformats.org/officeDocument/2006/relationships/image" Target="../media/image8.jpeg"/><Relationship Id="rId12" Type="http://schemas.openxmlformats.org/officeDocument/2006/relationships/hyperlink" Target="http://www.bibl.u-szeged.hu/bibl/mil/ww2/who/pics/donitz.jpg" TargetMode="External"/><Relationship Id="rId2" Type="http://schemas.openxmlformats.org/officeDocument/2006/relationships/hyperlink" Target="http://www.bibl.u-szeged.hu/bibl/mil/ww2/who/pics/ribbentrop.jpg" TargetMode="External"/><Relationship Id="rId1" Type="http://schemas.openxmlformats.org/officeDocument/2006/relationships/slideLayout" Target="../slideLayouts/slideLayout13.xml"/><Relationship Id="rId6" Type="http://schemas.openxmlformats.org/officeDocument/2006/relationships/hyperlink" Target="http://www.bibl.u-szeged.hu/bibl/mil/ww2/who/pics/keitel.jpg" TargetMode="External"/><Relationship Id="rId11" Type="http://schemas.openxmlformats.org/officeDocument/2006/relationships/image" Target="../media/image10.jpeg"/><Relationship Id="rId5" Type="http://schemas.openxmlformats.org/officeDocument/2006/relationships/image" Target="../media/image7.jpeg"/><Relationship Id="rId10" Type="http://schemas.openxmlformats.org/officeDocument/2006/relationships/hyperlink" Target="http://www.bibl.u-szeged.hu/bibl/mil/ww2/who/pics/hess.jpg" TargetMode="External"/><Relationship Id="rId4" Type="http://schemas.openxmlformats.org/officeDocument/2006/relationships/hyperlink" Target="http://www.bibl.u-szeged.hu/bibl/mil/ww2/who/pics/jodl.jpg" TargetMode="External"/><Relationship Id="rId9" Type="http://schemas.openxmlformats.org/officeDocument/2006/relationships/image" Target="../media/image9.jpeg"/><Relationship Id="rId14" Type="http://schemas.openxmlformats.org/officeDocument/2006/relationships/image" Target="../media/image12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g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0.jpeg"/><Relationship Id="rId4" Type="http://schemas.openxmlformats.org/officeDocument/2006/relationships/hyperlink" Target="http://www.parascope.com/gallery/galleryitems/hotNukes/crossroadsBig.jpg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gif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0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4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36.jpe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jpg"/><Relationship Id="rId4" Type="http://schemas.openxmlformats.org/officeDocument/2006/relationships/image" Target="../media/image42.jp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49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52.jpeg"/><Relationship Id="rId4" Type="http://schemas.openxmlformats.org/officeDocument/2006/relationships/image" Target="../media/image51.pn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14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gif"/><Relationship Id="rId2" Type="http://schemas.openxmlformats.org/officeDocument/2006/relationships/image" Target="../media/image56.gif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image" Target="../media/image58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gif"/><Relationship Id="rId2" Type="http://schemas.openxmlformats.org/officeDocument/2006/relationships/image" Target="../media/image60.jp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image" Target="../media/image62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image" Target="../media/image6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70.jp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gif"/><Relationship Id="rId2" Type="http://schemas.openxmlformats.org/officeDocument/2006/relationships/image" Target="../media/image74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image" Target="../media/image76.jp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jp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image" Target="../media/image79.jp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image" Target="../media/image81.jp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19456" y="31531"/>
            <a:ext cx="9144000" cy="76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sz="4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 HIDEGHÁBORÚ KORSZAKA</a:t>
            </a:r>
          </a:p>
        </p:txBody>
      </p:sp>
      <p:pic>
        <p:nvPicPr>
          <p:cNvPr id="33800" name="Picture 8" descr="0430fuzio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0825" y="1052513"/>
            <a:ext cx="4968875" cy="353218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2" name="Text Box 10"/>
          <p:cNvSpPr txBox="1">
            <a:spLocks noChangeArrowheads="1"/>
          </p:cNvSpPr>
          <p:nvPr/>
        </p:nvSpPr>
        <p:spPr bwMode="auto">
          <a:xfrm>
            <a:off x="468313" y="4700588"/>
            <a:ext cx="44640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Hidrogénbomba</a:t>
            </a:r>
          </a:p>
        </p:txBody>
      </p:sp>
      <p:pic>
        <p:nvPicPr>
          <p:cNvPr id="33804" name="Picture 12" descr="space_rocket_peace_00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473700" y="1081088"/>
            <a:ext cx="3248025" cy="47958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07" name="Text Box 15"/>
          <p:cNvSpPr txBox="1">
            <a:spLocks noChangeArrowheads="1"/>
          </p:cNvSpPr>
          <p:nvPr/>
        </p:nvSpPr>
        <p:spPr bwMode="auto">
          <a:xfrm>
            <a:off x="5364163" y="5995988"/>
            <a:ext cx="345598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Interkontinentális rakéta</a:t>
            </a:r>
            <a:r>
              <a:rPr lang="hu-HU" altLang="en-US"/>
              <a:t> 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Text Box 4"/>
          <p:cNvSpPr txBox="1">
            <a:spLocks noChangeArrowheads="1"/>
          </p:cNvSpPr>
          <p:nvPr/>
        </p:nvSpPr>
        <p:spPr bwMode="auto">
          <a:xfrm>
            <a:off x="-12030" y="15781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Hatalmi átrendeződés  </a:t>
            </a:r>
            <a:r>
              <a:rPr lang="hu-HU" altLang="en-US" sz="30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(6-7.o.)</a:t>
            </a:r>
          </a:p>
        </p:txBody>
      </p:sp>
      <p:sp>
        <p:nvSpPr>
          <p:cNvPr id="34821" name="Text Box 5"/>
          <p:cNvSpPr txBox="1">
            <a:spLocks noChangeArrowheads="1"/>
          </p:cNvSpPr>
          <p:nvPr/>
        </p:nvSpPr>
        <p:spPr bwMode="auto">
          <a:xfrm>
            <a:off x="0" y="476250"/>
            <a:ext cx="9144000" cy="6335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/>
              <a:t> A 2. világháború </a:t>
            </a:r>
            <a:r>
              <a:rPr lang="hu-HU" altLang="en-US" dirty="0">
                <a:sym typeface="Symbol" pitchFamily="18" charset="2"/>
              </a:rPr>
              <a:t> </a:t>
            </a:r>
            <a:r>
              <a:rPr lang="hu-HU" altLang="en-US" dirty="0"/>
              <a:t>nagyhatalmi átrendeződés megy végbe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 </a:t>
            </a:r>
            <a:r>
              <a:rPr lang="hu-HU" altLang="en-US" dirty="0"/>
              <a:t> A háborúban vesztes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/>
              <a:t>        </a:t>
            </a:r>
            <a:r>
              <a:rPr kumimoji="1" lang="hu-HU" altLang="en-US" dirty="0">
                <a:sym typeface="Wingdings 2" panose="05020102010507070707" pitchFamily="18" charset="2"/>
              </a:rPr>
              <a:t></a:t>
            </a:r>
            <a:r>
              <a:rPr lang="hu-HU" altLang="en-US" dirty="0"/>
              <a:t> Németország, Olaszország, Japán </a:t>
            </a:r>
            <a:r>
              <a:rPr lang="hu-HU" altLang="en-US" dirty="0">
                <a:sym typeface="Symbol" pitchFamily="18" charset="2"/>
              </a:rPr>
              <a:t> </a:t>
            </a:r>
            <a:r>
              <a:rPr lang="hu-HU" altLang="en-US" dirty="0"/>
              <a:t>nagyhatalmi státuszát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Symbol" pitchFamily="18" charset="2"/>
              </a:rPr>
              <a:t>			           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/>
              <a:t>   		Hosszú időre </a:t>
            </a:r>
            <a:r>
              <a:rPr lang="hu-HU" altLang="en-US" dirty="0">
                <a:sym typeface="Symbol" pitchFamily="18" charset="2"/>
              </a:rPr>
              <a:t></a:t>
            </a:r>
            <a:r>
              <a:rPr lang="hu-HU" altLang="en-US" dirty="0"/>
              <a:t> világpolitikába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 </a:t>
            </a:r>
            <a:r>
              <a:rPr lang="hu-HU" altLang="en-US" dirty="0"/>
              <a:t> A háborúban győztes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     </a:t>
            </a:r>
            <a:r>
              <a:rPr lang="hu-HU" altLang="en-US" dirty="0"/>
              <a:t> Franciaország gazdasága </a:t>
            </a:r>
            <a:r>
              <a:rPr lang="hu-HU" altLang="en-US" dirty="0">
                <a:sym typeface="Symbol" pitchFamily="18" charset="2"/>
              </a:rPr>
              <a:t></a:t>
            </a:r>
            <a:r>
              <a:rPr lang="hu-HU" altLang="en-US" dirty="0"/>
              <a:t>, gyarmatbirodalma elvész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sym typeface="Wingdings 2" panose="05020102010507070707" pitchFamily="18" charset="2"/>
              </a:rPr>
              <a:t>        </a:t>
            </a:r>
            <a:r>
              <a:rPr lang="hu-HU" altLang="en-US" dirty="0"/>
              <a:t> Nagy-Britannia - gyarmatbirodalma felbomlik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sym typeface="Symbol" pitchFamily="18" charset="2"/>
              </a:rPr>
              <a:t>				</a:t>
            </a:r>
            <a:endParaRPr lang="hu-HU" altLang="en-US" dirty="0"/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/>
              <a:t>		     „Másodhegedűs” szerepköre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/>
              <a:t> A világpolitika irányítása 2 szuperhatalom kezébe kerül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Symbol" pitchFamily="18" charset="2"/>
              </a:rPr>
              <a:t>					</a:t>
            </a:r>
            <a:endParaRPr lang="hu-HU" altLang="en-US" dirty="0"/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altLang="en-US" dirty="0">
                <a:sym typeface="Wingdings 2" panose="05020102010507070707" pitchFamily="18" charset="2"/>
              </a:rPr>
              <a:t>    </a:t>
            </a:r>
            <a:r>
              <a:rPr lang="hu-HU" altLang="en-US" dirty="0"/>
              <a:t>USA és a Szovjetunió </a:t>
            </a:r>
            <a:r>
              <a:rPr lang="hu-HU" altLang="en-US" dirty="0">
                <a:sym typeface="Symbol" pitchFamily="18" charset="2"/>
              </a:rPr>
              <a:t> </a:t>
            </a:r>
            <a:r>
              <a:rPr lang="hu-HU" altLang="en-US" dirty="0"/>
              <a:t>kétpólusú világ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Az ENSZ megalakulása  </a:t>
            </a:r>
            <a:r>
              <a:rPr lang="hu-HU" altLang="en-US" sz="3000" i="1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(8-9.o.)</a:t>
            </a:r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24560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Előzménye: a szövets. ‘42-ben a tengelyhatalmak ellen hadat viselő „26 nemzet nyilatkozatában” nevezték magukat Egyesült Nemzetnek;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‘45. jún. 25.: San Franciscóban megrendezett konferencián elfogadják az Egyesült Nemzetek Alapokmányát;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‘45. okt. 24. hatályba lép az okmány - 51 alapító tag, </a:t>
            </a:r>
            <a:r>
              <a:rPr lang="hu-HU" altLang="en-US" dirty="0" err="1">
                <a:solidFill>
                  <a:srgbClr val="000000"/>
                </a:solidFill>
              </a:rPr>
              <a:t>közp</a:t>
            </a:r>
            <a:r>
              <a:rPr lang="hu-HU" altLang="en-US" dirty="0">
                <a:solidFill>
                  <a:srgbClr val="000000"/>
                </a:solidFill>
              </a:rPr>
              <a:t>. New York </a:t>
            </a:r>
          </a:p>
        </p:txBody>
      </p:sp>
      <p:pic>
        <p:nvPicPr>
          <p:cNvPr id="35846" name="Picture 6" descr="24diplomacia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8"/>
          <a:stretch>
            <a:fillRect/>
          </a:stretch>
        </p:blipFill>
        <p:spPr bwMode="auto">
          <a:xfrm>
            <a:off x="90488" y="2962275"/>
            <a:ext cx="4913312" cy="3781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Picture 7" descr="23diplomaci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180"/>
          <a:stretch>
            <a:fillRect/>
          </a:stretch>
        </p:blipFill>
        <p:spPr bwMode="auto">
          <a:xfrm>
            <a:off x="5076825" y="2962275"/>
            <a:ext cx="4000500" cy="2867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5076825" y="5734050"/>
            <a:ext cx="4067175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Az öt nagy San Franciscóban, (USA, SZU, Nagy-Britannia, Franciaország, Kína)</a:t>
            </a:r>
            <a:r>
              <a:rPr lang="hu-HU" altLang="en-US"/>
              <a:t> 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1" name="Text Box 3"/>
          <p:cNvSpPr txBox="1">
            <a:spLocks noChangeArrowheads="1"/>
          </p:cNvSpPr>
          <p:nvPr/>
        </p:nvSpPr>
        <p:spPr bwMode="auto">
          <a:xfrm>
            <a:off x="0" y="122238"/>
            <a:ext cx="9144000" cy="654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Főbb elvei: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tartózkodás az erőszaktól avagy az erőszakkal való fenyegetéstől;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az államok közötti vitás kérdések békés rendezése;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be nem avatkozás egymás belügyeibe;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az államok kötelezettsége az együttműködésre társadalmi rendszerüktől függetlenül, az egyenjogúság alapján, megkülönböztetés alkalmazás nélkül;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a nemzetek egyenjogúságának és önrendelkezési jogának, az államnak szuverenitásának tiszteletben tartása;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gazdasági, szociális, kulturális és emberbaráti jellegű nemzetközi feladatok megoldása; </a:t>
            </a:r>
          </a:p>
          <a:p>
            <a:pPr lvl="1" algn="just">
              <a:lnSpc>
                <a:spcPct val="12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évente egyszer ülésező közgyűlésen minden tagnak egyenlő szavazati joga van;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ext Box 4"/>
          <p:cNvSpPr txBox="1">
            <a:spLocks noChangeArrowheads="1"/>
          </p:cNvSpPr>
          <p:nvPr/>
        </p:nvSpPr>
        <p:spPr bwMode="auto">
          <a:xfrm>
            <a:off x="0" y="739775"/>
            <a:ext cx="9144000" cy="57061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</a:rPr>
              <a:t>Közgyűlés: egyszerű vagy kétharmados többséggel dönthet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	   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   de döntéseik csak ajánlás szerűek;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</a:rPr>
              <a:t>Biztonsági Tanács: minden kérdést, melyben cselekvésre van szükség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     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      a BT elé kell terjeszteni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kötelező határozatokat hoz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		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           ha valamely állam támadó fellépéssel a békét veszélyezteti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 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érdemi ügyekben „az összes állandó tag”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      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egybevágó szavazataira van szükség, 1 vétója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</a:rPr>
              <a:t> érvényes a határozat</a:t>
            </a:r>
          </a:p>
        </p:txBody>
      </p:sp>
      <p:sp>
        <p:nvSpPr>
          <p:cNvPr id="37893" name="Rectangle 5"/>
          <p:cNvSpPr>
            <a:spLocks noChangeArrowheads="1"/>
          </p:cNvSpPr>
          <p:nvPr/>
        </p:nvSpPr>
        <p:spPr bwMode="auto">
          <a:xfrm>
            <a:off x="0" y="60325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Az ENSZ felépítése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ext Box 2"/>
          <p:cNvSpPr txBox="1">
            <a:spLocks noChangeArrowheads="1"/>
          </p:cNvSpPr>
          <p:nvPr/>
        </p:nvSpPr>
        <p:spPr bwMode="auto">
          <a:xfrm>
            <a:off x="36513" y="44450"/>
            <a:ext cx="9144000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000000"/>
                </a:solidFill>
                <a:sym typeface="Wingdings 2" panose="05020102010507070707" pitchFamily="18" charset="2"/>
              </a:rPr>
              <a:t>      </a:t>
            </a:r>
            <a:r>
              <a:rPr lang="hu-HU" altLang="en-US">
                <a:solidFill>
                  <a:srgbClr val="000000"/>
                </a:solidFill>
              </a:rPr>
              <a:t> ENSZ költségvetését és a tagállamok hozzájárulását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00"/>
                </a:solidFill>
                <a:sym typeface="Symbol" pitchFamily="18" charset="2"/>
              </a:rPr>
              <a:t>					</a:t>
            </a:r>
            <a:endParaRPr lang="hu-HU" altLang="en-US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00"/>
                </a:solidFill>
              </a:rPr>
              <a:t>		a GDP arányában évente állapítják meg; </a:t>
            </a:r>
            <a:endParaRPr lang="hu-HU" altLang="en-US" b="1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>
                <a:solidFill>
                  <a:srgbClr val="000000"/>
                </a:solidFill>
              </a:rPr>
              <a:t> </a:t>
            </a:r>
            <a:r>
              <a:rPr lang="hu-HU" altLang="en-US">
                <a:solidFill>
                  <a:srgbClr val="000000"/>
                </a:solidFill>
              </a:rPr>
              <a:t>Gazdasági és Szociális Tanács: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>
                <a:solidFill>
                  <a:srgbClr val="000000"/>
                </a:solidFill>
              </a:rPr>
              <a:t> gazdasági és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>
                <a:solidFill>
                  <a:srgbClr val="000000"/>
                </a:solidFill>
              </a:rPr>
              <a:t> az életszínvonal általános emelésének problémájával foglalkozik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>
                <a:solidFill>
                  <a:srgbClr val="000000"/>
                </a:solidFill>
              </a:rPr>
              <a:t> </a:t>
            </a:r>
            <a:r>
              <a:rPr lang="hu-HU" altLang="en-US">
                <a:solidFill>
                  <a:srgbClr val="000000"/>
                </a:solidFill>
              </a:rPr>
              <a:t>Nemzetközi Bíróság:</a:t>
            </a:r>
            <a:r>
              <a:rPr lang="hu-HU" altLang="en-US" b="1" i="1">
                <a:solidFill>
                  <a:srgbClr val="000000"/>
                </a:solidFill>
              </a:rPr>
              <a:t> </a:t>
            </a:r>
            <a:r>
              <a:rPr lang="hu-HU" altLang="en-US">
                <a:solidFill>
                  <a:srgbClr val="000000"/>
                </a:solidFill>
              </a:rPr>
              <a:t>székhely - Hága,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>
                <a:solidFill>
                  <a:srgbClr val="000000"/>
                </a:solidFill>
                <a:sym typeface="Symbol" pitchFamily="18" charset="2"/>
              </a:rPr>
              <a:t>					</a:t>
            </a:r>
            <a:endParaRPr lang="hu-HU" altLang="en-US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00"/>
                </a:solidFill>
              </a:rPr>
              <a:t>			15, kilenc évre választott bírából áll,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>
                <a:solidFill>
                  <a:srgbClr val="000000"/>
                </a:solidFill>
              </a:rPr>
              <a:t>			s amely felkérésre hoz ítéletet jogvitákban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4"/>
          <p:cNvSpPr>
            <a:spLocks noChangeArrowheads="1"/>
          </p:cNvSpPr>
          <p:nvPr/>
        </p:nvSpPr>
        <p:spPr bwMode="auto">
          <a:xfrm>
            <a:off x="0" y="44450"/>
            <a:ext cx="9144000" cy="5121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36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háborús bűnösök felelősségre vonása (10.o.)</a:t>
            </a:r>
            <a:endParaRPr lang="hu-HU" altLang="en-US" sz="3600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36869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5189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Potsdamban döntés a felelősségre vonásról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   Nürnbergi per (1945-46)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</a:t>
            </a:r>
            <a:r>
              <a:rPr lang="hu-HU" altLang="en-US" dirty="0">
                <a:solidFill>
                  <a:srgbClr val="000000"/>
                </a:solidFill>
              </a:rPr>
              <a:t>  Béke, emberiség elleni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háborús bűncselekményekért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12 halálos ítélet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Tokiói per (1946-48)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</a:t>
            </a:r>
            <a:r>
              <a:rPr lang="hu-HU" altLang="en-US" dirty="0">
                <a:solidFill>
                  <a:srgbClr val="000000"/>
                </a:solidFill>
              </a:rPr>
              <a:t>  Béke, emberiség elleni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 err="1">
                <a:solidFill>
                  <a:srgbClr val="000000"/>
                </a:solidFill>
              </a:rPr>
              <a:t>háb</a:t>
            </a:r>
            <a:r>
              <a:rPr lang="hu-HU" altLang="en-US" dirty="0">
                <a:solidFill>
                  <a:srgbClr val="000000"/>
                </a:solidFill>
              </a:rPr>
              <a:t>. bűncselekményekért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      7 halálos ítélet </a:t>
            </a:r>
          </a:p>
        </p:txBody>
      </p:sp>
      <p:pic>
        <p:nvPicPr>
          <p:cNvPr id="36871" name="Picture 7" descr="image013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84663" y="3644900"/>
            <a:ext cx="4643437" cy="30654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92" name="Text Box 28"/>
          <p:cNvSpPr txBox="1">
            <a:spLocks noChangeArrowheads="1"/>
          </p:cNvSpPr>
          <p:nvPr/>
        </p:nvSpPr>
        <p:spPr bwMode="auto">
          <a:xfrm>
            <a:off x="250825" y="5851525"/>
            <a:ext cx="36734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Nürnbergi per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308" name="Picture 4" descr="Joachim von Ribbentrop">
            <a:hlinkClick r:id="rId2"/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825" y="4581525"/>
            <a:ext cx="12461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09" name="Picture 5" descr="Alfred Jodl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21"/>
          <a:stretch>
            <a:fillRect/>
          </a:stretch>
        </p:blipFill>
        <p:spPr bwMode="auto">
          <a:xfrm>
            <a:off x="1763713" y="4581525"/>
            <a:ext cx="1282700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0" name="Picture 6" descr="Wilhelm Keitel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0775" y="4581525"/>
            <a:ext cx="1296988" cy="1700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8311" name="Picture 7" descr="Hermann Göring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1" r="6351"/>
          <a:stretch>
            <a:fillRect/>
          </a:stretch>
        </p:blipFill>
        <p:spPr bwMode="auto">
          <a:xfrm>
            <a:off x="6443663" y="4581525"/>
            <a:ext cx="1233487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2" name="Picture 8" descr="Rudolf Hess">
            <a:hlinkClick r:id="rId10"/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113" y="4581525"/>
            <a:ext cx="1258887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8313" name="Picture 9" descr="Karl Dönitz">
            <a:hlinkClick r:id="rId12"/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248" r="4248"/>
          <a:stretch>
            <a:fillRect/>
          </a:stretch>
        </p:blipFill>
        <p:spPr bwMode="auto">
          <a:xfrm>
            <a:off x="3275013" y="4581525"/>
            <a:ext cx="1377950" cy="17002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8314" name="Text Box 10"/>
          <p:cNvSpPr txBox="1">
            <a:spLocks noChangeArrowheads="1"/>
          </p:cNvSpPr>
          <p:nvPr/>
        </p:nvSpPr>
        <p:spPr bwMode="auto">
          <a:xfrm>
            <a:off x="0" y="6400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Ribbentrop,</a:t>
            </a:r>
            <a:r>
              <a:rPr kumimoji="1" lang="hu-HU" altLang="en-US">
                <a:solidFill>
                  <a:srgbClr val="FF3300"/>
                </a:solidFill>
                <a:sym typeface="Wingdings 2" panose="05020102010507070707" pitchFamily="18" charset="2"/>
              </a:rPr>
              <a:t> </a:t>
            </a:r>
            <a:r>
              <a:rPr kumimoji="1" lang="hu-HU" altLang="en-US">
                <a:solidFill>
                  <a:srgbClr val="0000FF"/>
                </a:solidFill>
                <a:sym typeface="Wingdings 2" panose="05020102010507070707" pitchFamily="18" charset="2"/>
              </a:rPr>
              <a:t>Jodl, Dönitz, Keitel, Göring, Rudolf Hess</a:t>
            </a:r>
          </a:p>
        </p:txBody>
      </p:sp>
      <p:pic>
        <p:nvPicPr>
          <p:cNvPr id="98316" name="Picture 12" descr="image002"/>
          <p:cNvPicPr>
            <a:picLocks noGrp="1" noChangeAspect="1" noChangeArrowheads="1"/>
          </p:cNvPicPr>
          <p:nvPr>
            <p:ph/>
          </p:nvPr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051050" y="260350"/>
            <a:ext cx="4968875" cy="395287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107504" y="116632"/>
            <a:ext cx="4248472" cy="6624736"/>
          </a:xfrm>
        </p:spPr>
        <p:txBody>
          <a:bodyPr/>
          <a:lstStyle/>
          <a:p>
            <a:pPr marL="0" indent="0">
              <a:buNone/>
            </a:pP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Megkérdezték Hermann Göringet a nürnbergi tárgyalás során, hogy a németek hogyan egyezhettek bele ezekbe a szörnyűségekbe?</a:t>
            </a:r>
          </a:p>
          <a:p>
            <a:pPr marL="0" indent="0">
              <a:buNone/>
            </a:pPr>
            <a:r>
              <a:rPr lang="hu-HU" sz="2000" dirty="0">
                <a:solidFill>
                  <a:srgbClr val="000000"/>
                </a:solidFill>
                <a:latin typeface="Calibri" panose="020F0502020204030204" pitchFamily="34" charset="0"/>
              </a:rPr>
              <a:t>Azt válaszolta:</a:t>
            </a:r>
          </a:p>
          <a:p>
            <a:pPr marL="0" indent="0">
              <a:buNone/>
            </a:pPr>
            <a:r>
              <a:rPr lang="hu-HU" sz="2400" b="1" dirty="0">
                <a:solidFill>
                  <a:srgbClr val="000000"/>
                </a:solidFill>
                <a:latin typeface="Calibri" panose="020F0502020204030204" pitchFamily="34" charset="0"/>
              </a:rPr>
              <a:t>''Nagyon egyszerű, és semmi köze a nácizmushoz; köze van az emberi természethez. Ezt meg lehet csinálni náci, szocialista, kommunista, monarchia vagy demokráciában: az egyetlen dolog, amire a kormánynak szüksége van ahhoz, hogy az embereket rabszolgává tegye, az a félelem. Ha találsz valamit, ami megijeszti őket, bármire kényszerítheted őket."</a:t>
            </a:r>
          </a:p>
          <a:p>
            <a:endParaRPr lang="en-US" sz="2000" dirty="0">
              <a:solidFill>
                <a:srgbClr val="000000"/>
              </a:solidFill>
              <a:latin typeface="Calibri" panose="020F0502020204030204" pitchFamily="34" charset="0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5873" y="58316"/>
            <a:ext cx="4798127" cy="6741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3912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ext Box 2"/>
          <p:cNvSpPr txBox="1">
            <a:spLocks noChangeArrowheads="1"/>
          </p:cNvSpPr>
          <p:nvPr/>
        </p:nvSpPr>
        <p:spPr bwMode="auto">
          <a:xfrm>
            <a:off x="0" y="588963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1946 tavasz </a:t>
            </a:r>
            <a:r>
              <a:rPr lang="hu-HU" altLang="en-US" dirty="0">
                <a:solidFill>
                  <a:srgbClr val="000000"/>
                </a:solidFill>
              </a:rPr>
              <a:t>– tény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a volt szövetségesek egymás ellen fordultak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			</a:t>
            </a: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</a:t>
            </a:r>
            <a:r>
              <a:rPr kumimoji="1" lang="hu-HU" altLang="en-US" b="1" dirty="0">
                <a:solidFill>
                  <a:srgbClr val="000000"/>
                </a:solidFill>
                <a:sym typeface="Wingdings 2" panose="05020102010507070707" pitchFamily="18" charset="2"/>
              </a:rPr>
              <a:t>csak ‘47</a:t>
            </a:r>
            <a:r>
              <a:rPr lang="hu-HU" altLang="en-US" b="1" dirty="0">
                <a:solidFill>
                  <a:srgbClr val="000000"/>
                </a:solidFill>
              </a:rPr>
              <a:t> ápr. Párizs</a:t>
            </a:r>
            <a:r>
              <a:rPr lang="hu-HU" altLang="en-US" dirty="0">
                <a:solidFill>
                  <a:srgbClr val="000000"/>
                </a:solidFill>
              </a:rPr>
              <a:t>: 21 győztes ország béke-előkészítő értekezlete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1947. febr. 10., Párizs</a:t>
            </a:r>
            <a:r>
              <a:rPr lang="hu-HU" altLang="en-US" dirty="0">
                <a:solidFill>
                  <a:srgbClr val="000000"/>
                </a:solidFill>
              </a:rPr>
              <a:t>: a győztesek aláírják a békeszerződéseket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</a:t>
            </a:r>
            <a:r>
              <a:rPr lang="hu-HU" altLang="en-US" dirty="0" err="1">
                <a:solidFill>
                  <a:srgbClr val="000000"/>
                </a:solidFill>
              </a:rPr>
              <a:t>Magyaro</a:t>
            </a:r>
            <a:r>
              <a:rPr lang="hu-HU" altLang="en-US" dirty="0">
                <a:solidFill>
                  <a:srgbClr val="000000"/>
                </a:solidFill>
              </a:rPr>
              <a:t>., </a:t>
            </a:r>
            <a:r>
              <a:rPr lang="hu-HU" altLang="en-US" dirty="0" err="1">
                <a:solidFill>
                  <a:srgbClr val="000000"/>
                </a:solidFill>
              </a:rPr>
              <a:t>Bulg</a:t>
            </a:r>
            <a:r>
              <a:rPr lang="hu-HU" altLang="en-US" dirty="0">
                <a:solidFill>
                  <a:srgbClr val="000000"/>
                </a:solidFill>
              </a:rPr>
              <a:t>., Finn., </a:t>
            </a:r>
            <a:r>
              <a:rPr lang="hu-HU" altLang="en-US" dirty="0" err="1">
                <a:solidFill>
                  <a:srgbClr val="000000"/>
                </a:solidFill>
              </a:rPr>
              <a:t>Olaszo</a:t>
            </a:r>
            <a:r>
              <a:rPr lang="hu-HU" altLang="en-US" dirty="0">
                <a:solidFill>
                  <a:srgbClr val="000000"/>
                </a:solidFill>
              </a:rPr>
              <a:t>. és Rom.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nincs döntés a japán és a német békeszerződésben !!!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döntés Ausztria ügyében,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jóváhagyta a Molotov-Ribbentrop - paktum területi változásait </a:t>
            </a:r>
            <a:endParaRPr lang="hu-HU" altLang="en-US" b="1" i="1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 i="1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</a:rPr>
              <a:t>Békekonferencia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meghallgatták a legyőzötteket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	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      Kívánságaik „süket fülekre találtak”</a:t>
            </a:r>
          </a:p>
        </p:txBody>
      </p:sp>
      <p:sp>
        <p:nvSpPr>
          <p:cNvPr id="100355" name="Rectangle 3"/>
          <p:cNvSpPr>
            <a:spLocks noChangeArrowheads="1"/>
          </p:cNvSpPr>
          <p:nvPr/>
        </p:nvSpPr>
        <p:spPr bwMode="auto">
          <a:xfrm>
            <a:off x="0" y="44450"/>
            <a:ext cx="9144000" cy="60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háborút lezáró békék  </a:t>
            </a:r>
            <a:r>
              <a:rPr lang="hu-HU" altLang="en-US" sz="30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(16-17.o.)</a:t>
            </a:r>
            <a:endParaRPr lang="hu-HU" altLang="en-US" sz="3000" dirty="0">
              <a:solidFill>
                <a:srgbClr val="000000"/>
              </a:solidFill>
              <a:sym typeface="Wingdings" pitchFamily="2" charset="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65" y="188640"/>
            <a:ext cx="9144000" cy="65947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50384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215516" y="0"/>
            <a:ext cx="8712968" cy="710952"/>
          </a:xfrm>
        </p:spPr>
        <p:txBody>
          <a:bodyPr/>
          <a:lstStyle/>
          <a:p>
            <a:pPr algn="ctr"/>
            <a:r>
              <a:rPr lang="hu-HU" dirty="0"/>
              <a:t>Lengyelország felosztása 1945-ben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7625" y="710952"/>
            <a:ext cx="7356896" cy="61168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63994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ext Box 4"/>
          <p:cNvSpPr txBox="1">
            <a:spLocks noChangeArrowheads="1"/>
          </p:cNvSpPr>
          <p:nvPr/>
        </p:nvSpPr>
        <p:spPr bwMode="auto">
          <a:xfrm>
            <a:off x="0" y="-103906"/>
            <a:ext cx="9144000" cy="68880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b="1" dirty="0">
                <a:solidFill>
                  <a:srgbClr val="000000"/>
                </a:solidFill>
              </a:rPr>
              <a:t> Bulgária</a:t>
            </a:r>
            <a:r>
              <a:rPr lang="hu-HU" altLang="en-US" dirty="0">
                <a:solidFill>
                  <a:srgbClr val="000000"/>
                </a:solidFill>
              </a:rPr>
              <a:t>: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elveszti</a:t>
            </a:r>
            <a:r>
              <a:rPr lang="hu-HU" altLang="en-US" dirty="0">
                <a:solidFill>
                  <a:srgbClr val="000000"/>
                </a:solidFill>
              </a:rPr>
              <a:t> a </a:t>
            </a:r>
            <a:r>
              <a:rPr lang="hu-HU" altLang="en-US" dirty="0" err="1">
                <a:solidFill>
                  <a:srgbClr val="000000"/>
                </a:solidFill>
              </a:rPr>
              <a:t>Görögo.-tól</a:t>
            </a:r>
            <a:r>
              <a:rPr lang="hu-HU" altLang="en-US" dirty="0">
                <a:solidFill>
                  <a:srgbClr val="000000"/>
                </a:solidFill>
              </a:rPr>
              <a:t> és </a:t>
            </a:r>
            <a:r>
              <a:rPr lang="hu-HU" altLang="en-US" dirty="0" err="1">
                <a:solidFill>
                  <a:srgbClr val="000000"/>
                </a:solidFill>
              </a:rPr>
              <a:t>Jugo.-tól</a:t>
            </a:r>
            <a:r>
              <a:rPr lang="hu-HU" altLang="en-US" dirty="0">
                <a:solidFill>
                  <a:srgbClr val="000000"/>
                </a:solidFill>
              </a:rPr>
              <a:t> elvett területeket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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</a:rPr>
              <a:t>45 millió dolláros jóvátétel; de megtarthatta Dél-Dobrudzsát,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Finnország:</a:t>
            </a:r>
            <a:r>
              <a:rPr lang="hu-HU" altLang="en-US" dirty="0">
                <a:solidFill>
                  <a:srgbClr val="000000"/>
                </a:solidFill>
              </a:rPr>
              <a:t> újra életbe lép a 1940-es béke, területeket vissza kell adnia a SZU-nak (Karélia, …), 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300 millió dollár jóvátétel;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Magyarország:</a:t>
            </a:r>
            <a:r>
              <a:rPr lang="hu-HU" altLang="en-US" dirty="0">
                <a:solidFill>
                  <a:srgbClr val="000000"/>
                </a:solidFill>
              </a:rPr>
              <a:t> el kell fogadni a trianoni határokat;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Rajka térségében 3 falu Csehszlovákiához kerül; 300 millió </a:t>
            </a:r>
            <a:r>
              <a:rPr lang="hu-HU" altLang="en-US" dirty="0" err="1">
                <a:solidFill>
                  <a:srgbClr val="000000"/>
                </a:solidFill>
              </a:rPr>
              <a:t>doll</a:t>
            </a:r>
            <a:r>
              <a:rPr lang="hu-HU" altLang="en-US" dirty="0">
                <a:solidFill>
                  <a:srgbClr val="000000"/>
                </a:solidFill>
              </a:rPr>
              <a:t>. jóvátétel.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Jog a </a:t>
            </a:r>
            <a:r>
              <a:rPr lang="hu-HU" altLang="en-US" dirty="0" err="1">
                <a:solidFill>
                  <a:srgbClr val="000000"/>
                </a:solidFill>
              </a:rPr>
              <a:t>Szu.-nak</a:t>
            </a:r>
            <a:r>
              <a:rPr lang="hu-HU" altLang="en-US" dirty="0">
                <a:solidFill>
                  <a:srgbClr val="000000"/>
                </a:solidFill>
              </a:rPr>
              <a:t>, hogy az ausztriai megszállás idejéig csapatokat állomásoztasson,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Olaszország:</a:t>
            </a:r>
            <a:r>
              <a:rPr lang="hu-HU" altLang="en-US" dirty="0">
                <a:solidFill>
                  <a:srgbClr val="000000"/>
                </a:solidFill>
              </a:rPr>
              <a:t> elveszíti afrikai gyarmatait, elismeri Etiópia és Albánia függetlenségét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Isztriai-félsz. és Rijeka Jugoszláviáé; 360 millió dolláros jóvátétel;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Románia:</a:t>
            </a:r>
            <a:r>
              <a:rPr lang="hu-HU" altLang="en-US" dirty="0">
                <a:solidFill>
                  <a:srgbClr val="000000"/>
                </a:solidFill>
              </a:rPr>
              <a:t> visszakapja É-Erdélyt, elveszíti: Bukovinát, Besszarábiát --- a SZU kapja;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300 milliós dollárnyi jóvátétel; 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116632"/>
            <a:ext cx="7772400" cy="739552"/>
          </a:xfrm>
        </p:spPr>
        <p:txBody>
          <a:bodyPr/>
          <a:lstStyle/>
          <a:p>
            <a:pPr algn="ctr"/>
            <a:r>
              <a:rPr lang="hu-HU" dirty="0"/>
              <a:t>W. Churchill fultoni beszéde</a:t>
            </a:r>
          </a:p>
        </p:txBody>
      </p:sp>
      <p:pic>
        <p:nvPicPr>
          <p:cNvPr id="4" name="Tartalom helye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728" y="2996952"/>
            <a:ext cx="8334544" cy="3672408"/>
          </a:xfrm>
        </p:spPr>
      </p:pic>
      <p:sp>
        <p:nvSpPr>
          <p:cNvPr id="5" name="Szövegdoboz 4"/>
          <p:cNvSpPr txBox="1"/>
          <p:nvPr/>
        </p:nvSpPr>
        <p:spPr>
          <a:xfrm>
            <a:off x="287524" y="1018627"/>
            <a:ext cx="85689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2800" dirty="0">
                <a:solidFill>
                  <a:srgbClr val="000000"/>
                </a:solidFill>
              </a:rPr>
              <a:t>„A Balti-tenger melletti </a:t>
            </a:r>
            <a:r>
              <a:rPr lang="hu-HU" sz="2800" dirty="0" err="1">
                <a:solidFill>
                  <a:srgbClr val="000000"/>
                </a:solidFill>
              </a:rPr>
              <a:t>Stettintől</a:t>
            </a:r>
            <a:r>
              <a:rPr lang="hu-HU" sz="2800" dirty="0">
                <a:solidFill>
                  <a:srgbClr val="000000"/>
                </a:solidFill>
              </a:rPr>
              <a:t> az Adriai- tenger mentén fekvő Triesztig </a:t>
            </a:r>
            <a:r>
              <a:rPr lang="hu-HU" sz="2800" b="1" dirty="0">
                <a:solidFill>
                  <a:srgbClr val="000000"/>
                </a:solidFill>
              </a:rPr>
              <a:t>vasfüggöny</a:t>
            </a:r>
            <a:r>
              <a:rPr lang="hu-HU" sz="2800" dirty="0">
                <a:solidFill>
                  <a:srgbClr val="000000"/>
                </a:solidFill>
              </a:rPr>
              <a:t> ereszkedik le a kontinensre.”</a:t>
            </a:r>
          </a:p>
          <a:p>
            <a:endParaRPr lang="hu-HU" sz="2800" dirty="0">
              <a:solidFill>
                <a:srgbClr val="000000"/>
              </a:solidFill>
            </a:endParaRPr>
          </a:p>
          <a:p>
            <a:r>
              <a:rPr lang="hu-HU" sz="2800" dirty="0">
                <a:solidFill>
                  <a:srgbClr val="000000"/>
                </a:solidFill>
              </a:rPr>
              <a:t>                                         -- W. Churchill, 1946. március 5.</a:t>
            </a:r>
          </a:p>
        </p:txBody>
      </p:sp>
    </p:spTree>
    <p:extLst>
      <p:ext uri="{BB962C8B-B14F-4D97-AF65-F5344CB8AC3E}">
        <p14:creationId xmlns:p14="http://schemas.microsoft.com/office/powerpoint/2010/main" val="7935325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7" name="Rectangle 11"/>
          <p:cNvSpPr>
            <a:spLocks noChangeArrowheads="1"/>
          </p:cNvSpPr>
          <p:nvPr/>
        </p:nvSpPr>
        <p:spPr bwMode="auto">
          <a:xfrm>
            <a:off x="-162272" y="51247"/>
            <a:ext cx="946854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32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hidegháború kezdete – a nyílt szembenállás (11-12.o.)</a:t>
            </a:r>
            <a:endParaRPr lang="hu-HU" altLang="en-US" sz="3200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39948" name="Text Box 12"/>
          <p:cNvSpPr txBox="1">
            <a:spLocks noChangeArrowheads="1"/>
          </p:cNvSpPr>
          <p:nvPr/>
        </p:nvSpPr>
        <p:spPr bwMode="auto">
          <a:xfrm>
            <a:off x="0" y="404664"/>
            <a:ext cx="9144000" cy="65187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világ kettészakadása már ‘45-ben megkezdődik,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megszálló hatalmak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b="1" dirty="0">
                <a:solidFill>
                  <a:srgbClr val="000000"/>
                </a:solidFill>
                <a:sym typeface="Symbol" pitchFamily="18" charset="2"/>
              </a:rPr>
              <a:t>a nekik </a:t>
            </a:r>
            <a:r>
              <a:rPr lang="hu-HU" altLang="en-US" b="1" dirty="0">
                <a:solidFill>
                  <a:srgbClr val="000000"/>
                </a:solidFill>
              </a:rPr>
              <a:t>megfelelő kormányok hatalomra juttatása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két „pólus” 1946. márc. 5.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b="1" dirty="0">
                <a:solidFill>
                  <a:srgbClr val="000000"/>
                </a:solidFill>
              </a:rPr>
              <a:t>Churchill fultoni beszéde: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- </a:t>
            </a:r>
            <a:r>
              <a:rPr lang="hu-HU" altLang="en-US" dirty="0">
                <a:solidFill>
                  <a:srgbClr val="000000"/>
                </a:solidFill>
              </a:rPr>
              <a:t>SZU. expanziós törekvései – Kelet-Európa </a:t>
            </a:r>
            <a:r>
              <a:rPr lang="hu-HU" altLang="en-US" dirty="0" err="1">
                <a:solidFill>
                  <a:srgbClr val="000000"/>
                </a:solidFill>
              </a:rPr>
              <a:t>szovjetizálása</a:t>
            </a:r>
            <a:r>
              <a:rPr lang="hu-HU" altLang="en-US" dirty="0">
                <a:solidFill>
                  <a:srgbClr val="000000"/>
                </a:solidFill>
              </a:rPr>
              <a:t>, a </a:t>
            </a:r>
            <a:r>
              <a:rPr lang="hu-HU" altLang="en-US" b="1" dirty="0">
                <a:solidFill>
                  <a:srgbClr val="000000"/>
                </a:solidFill>
              </a:rPr>
              <a:t>„vasfüggöny” </a:t>
            </a:r>
            <a:r>
              <a:rPr lang="hu-HU" altLang="en-US" dirty="0">
                <a:solidFill>
                  <a:srgbClr val="000000"/>
                </a:solidFill>
              </a:rPr>
              <a:t>kifejezés használata, a fegyverkezés szükséges – ELRETTENTŐ ERŐ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Sztálin gyorsan reagál: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„Churchill egy háborús uszító”.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       		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     		   hidegháború kezdete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két nagyhatalom fokozatos elidegenedése és ellenségeskedése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     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   egymást nukleáris háborúval fenyegetik,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</a:rPr>
              <a:t> 3. világháborúig 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3" name="Text Box 3"/>
          <p:cNvSpPr txBox="1">
            <a:spLocks noChangeArrowheads="1"/>
          </p:cNvSpPr>
          <p:nvPr/>
        </p:nvSpPr>
        <p:spPr bwMode="auto">
          <a:xfrm>
            <a:off x="0" y="3140968"/>
            <a:ext cx="9144000" cy="40072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hidegháború lényege: feloldhatatlan politikai és ideológia ellentét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</a:t>
            </a:r>
            <a:r>
              <a:rPr lang="hu-HU" altLang="en-US" dirty="0">
                <a:solidFill>
                  <a:srgbClr val="000000"/>
                </a:solidFill>
              </a:rPr>
              <a:t> Előzményei ’47 - </a:t>
            </a:r>
            <a:r>
              <a:rPr lang="hu-HU" altLang="en-US" dirty="0" err="1">
                <a:solidFill>
                  <a:srgbClr val="000000"/>
                </a:solidFill>
              </a:rPr>
              <a:t>Zsdanov</a:t>
            </a:r>
            <a:r>
              <a:rPr lang="hu-HU" altLang="en-US" dirty="0">
                <a:solidFill>
                  <a:srgbClr val="000000"/>
                </a:solidFill>
              </a:rPr>
              <a:t> főideológus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„két tábor létezik”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 </a:t>
            </a:r>
            <a:r>
              <a:rPr lang="hu-HU" altLang="en-US" dirty="0">
                <a:solidFill>
                  <a:srgbClr val="000000"/>
                </a:solidFill>
              </a:rPr>
              <a:t> „jó és a rossz”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a „SZU és az USA”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 	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	       megalakul a </a:t>
            </a:r>
            <a:r>
              <a:rPr lang="hu-HU" altLang="en-US" b="1" u="sng" dirty="0" err="1">
                <a:solidFill>
                  <a:srgbClr val="000000"/>
                </a:solidFill>
              </a:rPr>
              <a:t>Kominform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kommunista pártok „kézi vezérlése” = </a:t>
            </a:r>
            <a:r>
              <a:rPr lang="hu-HU" altLang="en-US" b="1" dirty="0">
                <a:solidFill>
                  <a:srgbClr val="000000"/>
                </a:solidFill>
                <a:sym typeface="Symbol" pitchFamily="18" charset="2"/>
              </a:rPr>
              <a:t>utasítások Moszkvából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(A </a:t>
            </a:r>
            <a:r>
              <a:rPr lang="hu-HU" altLang="en-US" dirty="0" err="1">
                <a:solidFill>
                  <a:srgbClr val="000000"/>
                </a:solidFill>
                <a:sym typeface="Symbol" pitchFamily="18" charset="2"/>
              </a:rPr>
              <a:t>középkelet-európai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 szovjetbarát országok kommunista pártjainak központi „irodája”)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endParaRPr lang="hu-HU" altLang="en-US" dirty="0">
              <a:solidFill>
                <a:srgbClr val="00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0" y="0"/>
            <a:ext cx="4424040" cy="2937839"/>
          </a:xfrm>
          <a:prstGeom prst="rect">
            <a:avLst/>
          </a:prstGeom>
        </p:spPr>
      </p:pic>
      <p:sp>
        <p:nvSpPr>
          <p:cNvPr id="3" name="Szövegdoboz 2"/>
          <p:cNvSpPr txBox="1"/>
          <p:nvPr/>
        </p:nvSpPr>
        <p:spPr>
          <a:xfrm>
            <a:off x="4432672" y="1053420"/>
            <a:ext cx="338437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hu-HU" dirty="0">
                <a:solidFill>
                  <a:srgbClr val="000000"/>
                </a:solidFill>
              </a:rPr>
              <a:t>Andrej </a:t>
            </a:r>
            <a:r>
              <a:rPr lang="hu-HU" dirty="0" err="1">
                <a:solidFill>
                  <a:srgbClr val="000000"/>
                </a:solidFill>
              </a:rPr>
              <a:t>Alekszandrovics</a:t>
            </a:r>
            <a:r>
              <a:rPr lang="hu-HU" dirty="0">
                <a:solidFill>
                  <a:srgbClr val="000000"/>
                </a:solidFill>
              </a:rPr>
              <a:t> ZSDANOV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6644" y="188640"/>
            <a:ext cx="6857876" cy="6480720"/>
          </a:xfrm>
        </p:spPr>
        <p:txBody>
          <a:bodyPr/>
          <a:lstStyle/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hu-HU" altLang="en-US" sz="2400" b="1" dirty="0">
                <a:solidFill>
                  <a:srgbClr val="000000"/>
                </a:solidFill>
                <a:latin typeface="Arial Narrow" panose="020B0606020202030204" pitchFamily="34" charset="0"/>
              </a:rPr>
              <a:t>1947-re megszűnik a két nagyhatalom között minden kapcsolat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megkezdődik az ellenségeskedés, a kölcsönös vádaskodás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erősödik a bizalmatlanság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diszkriminatív intézkedéseket vezetnek be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ugrásszerűen nő a titkosszolgálatok jelentősége 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Wingdings 2" panose="05020102010507070707" pitchFamily="18" charset="2"/>
              </a:rPr>
              <a:t></a:t>
            </a: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 megkezdődik a fegyverkezési verseny, a katonai melldöngetés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  <a:sym typeface="Symbol" pitchFamily="18" charset="2"/>
              </a:rPr>
              <a:t>			</a:t>
            </a:r>
            <a:endParaRPr lang="hu-HU" altLang="en-US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400" dirty="0">
                <a:solidFill>
                  <a:srgbClr val="000000"/>
                </a:solidFill>
                <a:latin typeface="Arial Narrow" panose="020B0606020202030204" pitchFamily="34" charset="0"/>
              </a:rPr>
              <a:t>a fegyvereknek helyi háborúkban döntő szerep jut;</a:t>
            </a:r>
          </a:p>
          <a:p>
            <a:endParaRPr lang="hu-HU" sz="2400" dirty="0">
              <a:solidFill>
                <a:srgbClr val="000000"/>
              </a:solidFill>
              <a:latin typeface="Arial Narrow" panose="020B0606020202030204" pitchFamily="34" charset="0"/>
            </a:endParaRP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9378" y="764704"/>
            <a:ext cx="3204622" cy="41304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525914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5" name="Picture 5" descr="180px-Stalincult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95288" y="476250"/>
            <a:ext cx="4381500" cy="576738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72" name="Picture 12" descr="Operation Crossroads">
            <a:hlinkClick r:id="rId4"/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20" b="16991"/>
          <a:stretch>
            <a:fillRect/>
          </a:stretch>
        </p:blipFill>
        <p:spPr>
          <a:xfrm>
            <a:off x="5130800" y="476250"/>
            <a:ext cx="3762375" cy="5761038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8" name="Rectangle 4"/>
          <p:cNvSpPr>
            <a:spLocks noChangeArrowheads="1"/>
          </p:cNvSpPr>
          <p:nvPr/>
        </p:nvSpPr>
        <p:spPr bwMode="auto">
          <a:xfrm>
            <a:off x="0" y="44450"/>
            <a:ext cx="9144000" cy="60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feltartóztatás politikája    </a:t>
            </a:r>
            <a:r>
              <a:rPr lang="hu-HU" altLang="en-US" sz="30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(13-15. o.)</a:t>
            </a:r>
            <a:endParaRPr lang="hu-HU" altLang="en-US" sz="3000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41989" name="Text Box 5"/>
          <p:cNvSpPr txBox="1">
            <a:spLocks noChangeArrowheads="1"/>
          </p:cNvSpPr>
          <p:nvPr/>
        </p:nvSpPr>
        <p:spPr bwMode="auto">
          <a:xfrm>
            <a:off x="0" y="549275"/>
            <a:ext cx="9144000" cy="63525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Kommunista veszély </a:t>
            </a:r>
            <a:r>
              <a:rPr lang="hu-HU" altLang="en-US" dirty="0" err="1">
                <a:solidFill>
                  <a:srgbClr val="000000"/>
                </a:solidFill>
              </a:rPr>
              <a:t>Görögo</a:t>
            </a:r>
            <a:r>
              <a:rPr lang="hu-HU" altLang="en-US" dirty="0">
                <a:solidFill>
                  <a:srgbClr val="000000"/>
                </a:solidFill>
              </a:rPr>
              <a:t>., </a:t>
            </a:r>
            <a:r>
              <a:rPr lang="hu-HU" altLang="en-US" dirty="0" err="1">
                <a:solidFill>
                  <a:srgbClr val="000000"/>
                </a:solidFill>
              </a:rPr>
              <a:t>Töröko</a:t>
            </a:r>
            <a:r>
              <a:rPr lang="hu-HU" altLang="en-US" dirty="0">
                <a:solidFill>
                  <a:srgbClr val="000000"/>
                </a:solidFill>
              </a:rPr>
              <a:t>.-</a:t>
            </a:r>
            <a:r>
              <a:rPr lang="hu-HU" altLang="en-US" dirty="0" err="1">
                <a:solidFill>
                  <a:srgbClr val="000000"/>
                </a:solidFill>
              </a:rPr>
              <a:t>ban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Truman-elv (DOKTRÍNA: Általánosan érvényes irányelv)</a:t>
            </a:r>
          </a:p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    </a:t>
            </a:r>
            <a:endParaRPr lang="hu-HU" altLang="en-US" dirty="0">
              <a:solidFill>
                <a:srgbClr val="000000"/>
              </a:solidFill>
            </a:endParaRP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      A világon csak </a:t>
            </a:r>
            <a:r>
              <a:rPr lang="hu-HU" altLang="en-US" b="1" i="1" dirty="0">
                <a:solidFill>
                  <a:srgbClr val="000000"/>
                </a:solidFill>
              </a:rPr>
              <a:t>két életforma létezik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</a:t>
            </a:r>
            <a:r>
              <a:rPr lang="hu-HU" altLang="en-US" dirty="0">
                <a:solidFill>
                  <a:srgbClr val="000000"/>
                </a:solidFill>
              </a:rPr>
              <a:t> többség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</a:t>
            </a:r>
            <a:r>
              <a:rPr lang="hu-HU" altLang="en-US" dirty="0">
                <a:solidFill>
                  <a:srgbClr val="000000"/>
                </a:solidFill>
              </a:rPr>
              <a:t> kisebbség erőszakos uralmára épül</a:t>
            </a: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</a:t>
            </a:r>
          </a:p>
          <a:p>
            <a:pPr algn="just"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„feltartóztatás politikája” (CONTAINMENT)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a szabad népeknek „támogatást” kell nyújtani külső vagy belső ellenséggel szemben</a:t>
            </a:r>
          </a:p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</a:t>
            </a:r>
          </a:p>
          <a:p>
            <a:pPr>
              <a:lnSpc>
                <a:spcPct val="11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           </a:t>
            </a:r>
            <a:r>
              <a:rPr lang="hu-HU" altLang="en-US" b="1" u="sng" dirty="0">
                <a:solidFill>
                  <a:srgbClr val="000000"/>
                </a:solidFill>
              </a:rPr>
              <a:t>„dominó”-elmélet</a:t>
            </a:r>
          </a:p>
          <a:p>
            <a:pPr>
              <a:lnSpc>
                <a:spcPct val="115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 Adott ország </a:t>
            </a:r>
            <a:r>
              <a:rPr lang="hu-HU" altLang="en-US" dirty="0" err="1">
                <a:solidFill>
                  <a:srgbClr val="000000"/>
                </a:solidFill>
              </a:rPr>
              <a:t>kom</a:t>
            </a:r>
            <a:r>
              <a:rPr lang="hu-HU" altLang="en-US" dirty="0">
                <a:solidFill>
                  <a:srgbClr val="000000"/>
                </a:solidFill>
              </a:rPr>
              <a:t>. hatalomátvétel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láncreakció</a:t>
            </a:r>
          </a:p>
          <a:p>
            <a:pPr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		             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15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a </a:t>
            </a:r>
            <a:r>
              <a:rPr lang="hu-HU" altLang="en-US" dirty="0" err="1">
                <a:solidFill>
                  <a:srgbClr val="000000"/>
                </a:solidFill>
              </a:rPr>
              <a:t>kom</a:t>
            </a:r>
            <a:r>
              <a:rPr lang="hu-HU" altLang="en-US" dirty="0">
                <a:solidFill>
                  <a:srgbClr val="000000"/>
                </a:solidFill>
              </a:rPr>
              <a:t>. uralmat és a szovjet uralom befolyás a környező államokban is</a:t>
            </a:r>
          </a:p>
          <a:p>
            <a:pPr>
              <a:lnSpc>
                <a:spcPct val="115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      			  </a:t>
            </a:r>
            <a:r>
              <a:rPr lang="hu-HU" altLang="en-US" dirty="0">
                <a:solidFill>
                  <a:srgbClr val="000000"/>
                </a:solidFill>
              </a:rPr>
              <a:t>  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1438" y="3933056"/>
            <a:ext cx="2562562" cy="144016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D:\FACEBOOK_2022-09-17\Hideghaboru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-25698"/>
            <a:ext cx="7632848" cy="68836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895042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2" name="Picture 4" descr="communi1[1]"/>
          <p:cNvPicPr>
            <a:picLocks noGrp="1" noChangeAspect="1" noChangeArrowheads="1" noCrop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04925" y="1158875"/>
            <a:ext cx="6651625" cy="371316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4934" name="Text Box 6"/>
          <p:cNvSpPr txBox="1">
            <a:spLocks noChangeArrowheads="1"/>
          </p:cNvSpPr>
          <p:nvPr/>
        </p:nvSpPr>
        <p:spPr bwMode="auto">
          <a:xfrm>
            <a:off x="34925" y="5157788"/>
            <a:ext cx="92170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/>
            <a:r>
              <a:rPr lang="hu-HU" altLang="en-US">
                <a:solidFill>
                  <a:srgbClr val="FF3300"/>
                </a:solidFill>
              </a:rPr>
              <a:t>„dominó”- elmélet </a:t>
            </a:r>
            <a:r>
              <a:rPr lang="hu-HU" altLang="en-US">
                <a:solidFill>
                  <a:srgbClr val="FF3300"/>
                </a:solidFill>
                <a:sym typeface="Symbol" pitchFamily="18" charset="2"/>
              </a:rPr>
              <a:t> </a:t>
            </a:r>
            <a:r>
              <a:rPr lang="hu-HU" altLang="en-US">
                <a:solidFill>
                  <a:srgbClr val="FF3300"/>
                </a:solidFill>
              </a:rPr>
              <a:t>feltartóztatás politikája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942" y="3329608"/>
            <a:ext cx="3528392" cy="3528392"/>
          </a:xfrm>
          <a:prstGeom prst="rect">
            <a:avLst/>
          </a:prstGeom>
        </p:spPr>
      </p:pic>
      <p:sp>
        <p:nvSpPr>
          <p:cNvPr id="43012" name="Text Box 4"/>
          <p:cNvSpPr txBox="1">
            <a:spLocks noChangeArrowheads="1"/>
          </p:cNvSpPr>
          <p:nvPr/>
        </p:nvSpPr>
        <p:spPr bwMode="auto">
          <a:xfrm>
            <a:off x="36513" y="-26988"/>
            <a:ext cx="9144000" cy="421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	       </a:t>
            </a:r>
            <a:r>
              <a:rPr lang="hu-HU" altLang="en-US" b="1" dirty="0">
                <a:solidFill>
                  <a:srgbClr val="000000"/>
                </a:solidFill>
              </a:rPr>
              <a:t>‘47. márc. a törvényhozás elfogadja juttassanak 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b="1" dirty="0">
                <a:solidFill>
                  <a:srgbClr val="000000"/>
                </a:solidFill>
              </a:rPr>
              <a:t>  </a:t>
            </a:r>
            <a:r>
              <a:rPr lang="hu-HU" altLang="en-US" b="1" dirty="0" err="1">
                <a:solidFill>
                  <a:srgbClr val="000000"/>
                </a:solidFill>
              </a:rPr>
              <a:t>Görögo</a:t>
            </a:r>
            <a:r>
              <a:rPr lang="hu-HU" altLang="en-US" b="1" dirty="0">
                <a:solidFill>
                  <a:srgbClr val="000000"/>
                </a:solidFill>
              </a:rPr>
              <a:t>.-</a:t>
            </a:r>
            <a:r>
              <a:rPr lang="hu-HU" altLang="en-US" b="1" dirty="0" err="1">
                <a:solidFill>
                  <a:srgbClr val="000000"/>
                </a:solidFill>
              </a:rPr>
              <a:t>nak</a:t>
            </a:r>
            <a:r>
              <a:rPr lang="hu-HU" altLang="en-US" b="1" dirty="0">
                <a:solidFill>
                  <a:srgbClr val="000000"/>
                </a:solidFill>
              </a:rPr>
              <a:t> 250 millió, </a:t>
            </a:r>
            <a:r>
              <a:rPr lang="hu-HU" altLang="en-US" b="1" dirty="0" err="1">
                <a:solidFill>
                  <a:srgbClr val="000000"/>
                </a:solidFill>
              </a:rPr>
              <a:t>Töröko</a:t>
            </a:r>
            <a:r>
              <a:rPr lang="hu-HU" altLang="en-US" b="1" dirty="0">
                <a:solidFill>
                  <a:srgbClr val="000000"/>
                </a:solidFill>
              </a:rPr>
              <a:t>.-</a:t>
            </a:r>
            <a:r>
              <a:rPr lang="hu-HU" altLang="en-US" b="1" dirty="0" err="1">
                <a:solidFill>
                  <a:srgbClr val="000000"/>
                </a:solidFill>
              </a:rPr>
              <a:t>nak</a:t>
            </a:r>
            <a:r>
              <a:rPr lang="hu-HU" altLang="en-US" b="1" dirty="0">
                <a:solidFill>
                  <a:srgbClr val="000000"/>
                </a:solidFill>
              </a:rPr>
              <a:t> 150 millió dollárt katonai és gazdasági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  <a:r>
              <a:rPr lang="hu-HU" altLang="en-US" b="1" dirty="0">
                <a:solidFill>
                  <a:srgbClr val="000000"/>
                </a:solidFill>
              </a:rPr>
              <a:t>segélyt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Feltartóztatás politika gazdasági változata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 </a:t>
            </a:r>
            <a:r>
              <a:rPr lang="hu-HU" altLang="en-US" dirty="0">
                <a:solidFill>
                  <a:srgbClr val="000000"/>
                </a:solidFill>
              </a:rPr>
              <a:t>‘47 jún. </a:t>
            </a:r>
            <a:r>
              <a:rPr lang="hu-HU" altLang="en-US" b="1" u="sng" dirty="0">
                <a:solidFill>
                  <a:srgbClr val="000000"/>
                </a:solidFill>
              </a:rPr>
              <a:t>Marshall-terv</a:t>
            </a:r>
            <a:r>
              <a:rPr lang="hu-HU" altLang="en-US" dirty="0">
                <a:solidFill>
                  <a:srgbClr val="000000"/>
                </a:solidFill>
              </a:rPr>
              <a:t> (az USA támogatása a „szegénység felszámolására” – kommunista veszély), 1952-ig szolgálja Nyugat-E. újjáépítését – Ellenlábasa a </a:t>
            </a:r>
            <a:r>
              <a:rPr lang="hu-HU" altLang="en-US" b="1" u="sng" dirty="0">
                <a:solidFill>
                  <a:srgbClr val="000000"/>
                </a:solidFill>
              </a:rPr>
              <a:t>KGST</a:t>
            </a:r>
            <a:r>
              <a:rPr lang="hu-HU" altLang="en-US" dirty="0">
                <a:solidFill>
                  <a:srgbClr val="000000"/>
                </a:solidFill>
              </a:rPr>
              <a:t> (1949, </a:t>
            </a:r>
            <a:r>
              <a:rPr lang="hu-HU" altLang="en-US" dirty="0" err="1">
                <a:solidFill>
                  <a:srgbClr val="000000"/>
                </a:solidFill>
              </a:rPr>
              <a:t>Kölcs</a:t>
            </a:r>
            <a:r>
              <a:rPr lang="hu-HU" altLang="en-US" dirty="0">
                <a:solidFill>
                  <a:srgbClr val="000000"/>
                </a:solidFill>
              </a:rPr>
              <a:t>. </a:t>
            </a:r>
            <a:r>
              <a:rPr lang="hu-HU" altLang="en-US" dirty="0" err="1">
                <a:solidFill>
                  <a:srgbClr val="000000"/>
                </a:solidFill>
              </a:rPr>
              <a:t>Gazd</a:t>
            </a:r>
            <a:r>
              <a:rPr lang="hu-HU" altLang="en-US" dirty="0">
                <a:solidFill>
                  <a:srgbClr val="000000"/>
                </a:solidFill>
              </a:rPr>
              <a:t>. Segítség Tanácsa)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</a:t>
            </a:r>
            <a:endParaRPr lang="hu-HU" altLang="en-US" dirty="0">
              <a:solidFill>
                <a:srgbClr val="000000"/>
              </a:solidFill>
              <a:sym typeface="Symbol" pitchFamily="18" charset="2"/>
            </a:endParaRP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3854345"/>
            <a:ext cx="3710955" cy="2478918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FACEBOOK_2022-09-17\MARSHALL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163" y="0"/>
            <a:ext cx="9250326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33774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11857"/>
            <a:ext cx="7772400" cy="576064"/>
          </a:xfrm>
        </p:spPr>
        <p:txBody>
          <a:bodyPr/>
          <a:lstStyle/>
          <a:p>
            <a:pPr algn="ctr"/>
            <a:r>
              <a:rPr lang="hu-HU" sz="3500" dirty="0"/>
              <a:t>A MARSHALL TERV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404664"/>
            <a:ext cx="9144000" cy="3456384"/>
          </a:xfrm>
        </p:spPr>
        <p:txBody>
          <a:bodyPr/>
          <a:lstStyle/>
          <a:p>
            <a:pPr marL="0" indent="0">
              <a:lnSpc>
                <a:spcPct val="120000"/>
              </a:lnSpc>
              <a:buNone/>
            </a:pPr>
            <a:r>
              <a:rPr lang="hu-HU" altLang="en-US" sz="1800" b="1" u="sng" dirty="0">
                <a:solidFill>
                  <a:srgbClr val="000000"/>
                </a:solidFill>
              </a:rPr>
              <a:t>Egész Európának hirdetik meg, de a SZU nem igényli s a többi kommunista ország sem 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sz="2000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sz="2000" dirty="0">
                <a:solidFill>
                  <a:srgbClr val="000000"/>
                </a:solidFill>
              </a:rPr>
              <a:t> Európai Újjáépítési Program - eredménye: </a:t>
            </a:r>
          </a:p>
          <a:p>
            <a:pPr>
              <a:lnSpc>
                <a:spcPct val="105000"/>
              </a:lnSpc>
              <a:buFontTx/>
              <a:buChar char="-"/>
            </a:pPr>
            <a:r>
              <a:rPr lang="hu-HU" altLang="en-US" sz="2000" dirty="0">
                <a:solidFill>
                  <a:srgbClr val="000000"/>
                </a:solidFill>
              </a:rPr>
              <a:t>résztvevő országokban az ipari termelés átlagosan 30%-</a:t>
            </a:r>
            <a:r>
              <a:rPr lang="hu-HU" altLang="en-US" sz="2000" dirty="0" err="1">
                <a:solidFill>
                  <a:srgbClr val="000000"/>
                </a:solidFill>
              </a:rPr>
              <a:t>al</a:t>
            </a:r>
            <a:r>
              <a:rPr lang="hu-HU" altLang="en-US" sz="2000" dirty="0">
                <a:solidFill>
                  <a:srgbClr val="000000"/>
                </a:solidFill>
              </a:rPr>
              <a:t> nőtt, </a:t>
            </a:r>
          </a:p>
          <a:p>
            <a:pPr>
              <a:lnSpc>
                <a:spcPct val="105000"/>
              </a:lnSpc>
              <a:buFontTx/>
              <a:buChar char="-"/>
            </a:pPr>
            <a:r>
              <a:rPr lang="hu-HU" altLang="en-US" sz="2000" dirty="0">
                <a:solidFill>
                  <a:srgbClr val="000000"/>
                </a:solidFill>
              </a:rPr>
              <a:t>emelkedett a termelékenység, és megújult az infrastruktúra </a:t>
            </a:r>
          </a:p>
          <a:p>
            <a:pPr>
              <a:lnSpc>
                <a:spcPct val="120000"/>
              </a:lnSpc>
              <a:buFont typeface="Wingdings" pitchFamily="2" charset="2"/>
              <a:buChar char="Ø"/>
            </a:pPr>
            <a:r>
              <a:rPr lang="hu-HU" altLang="en-US" sz="2000" dirty="0">
                <a:solidFill>
                  <a:srgbClr val="000000"/>
                </a:solidFill>
              </a:rPr>
              <a:t> „Vasfüggöny” </a:t>
            </a:r>
            <a:r>
              <a:rPr lang="hu-HU" altLang="en-US" sz="2000" dirty="0">
                <a:solidFill>
                  <a:srgbClr val="000000"/>
                </a:solidFill>
                <a:sym typeface="Symbol" pitchFamily="18" charset="2"/>
              </a:rPr>
              <a:t> fegyverkezési verseny fokozódik</a:t>
            </a:r>
          </a:p>
          <a:p>
            <a:pPr>
              <a:lnSpc>
                <a:spcPct val="120000"/>
              </a:lnSpc>
              <a:buNone/>
            </a:pPr>
            <a:r>
              <a:rPr lang="hu-HU" altLang="en-US" sz="2000" dirty="0">
                <a:solidFill>
                  <a:srgbClr val="000000"/>
                </a:solidFill>
                <a:sym typeface="Wingdings 2" panose="05020102010507070707" pitchFamily="18" charset="2"/>
              </a:rPr>
              <a:t>      1949 – Az USA atommonopóliuma megszűnik</a:t>
            </a:r>
            <a:endParaRPr lang="hu-HU" altLang="en-US" sz="2000" dirty="0">
              <a:solidFill>
                <a:srgbClr val="000000"/>
              </a:solidFill>
              <a:sym typeface="Symbol" pitchFamily="18" charset="2"/>
            </a:endParaRPr>
          </a:p>
          <a:p>
            <a:pPr>
              <a:lnSpc>
                <a:spcPct val="120000"/>
              </a:lnSpc>
              <a:buNone/>
            </a:pPr>
            <a:r>
              <a:rPr lang="hu-HU" altLang="en-US" sz="2000" dirty="0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 sz="2000" dirty="0">
                <a:solidFill>
                  <a:srgbClr val="000000"/>
                </a:solidFill>
                <a:sym typeface="Symbol" pitchFamily="18" charset="2"/>
              </a:rPr>
              <a:t> Hidrogénbomba 1952 USA  ‘53 SZU</a:t>
            </a:r>
          </a:p>
          <a:p>
            <a:pPr>
              <a:lnSpc>
                <a:spcPct val="120000"/>
              </a:lnSpc>
              <a:buNone/>
            </a:pPr>
            <a:r>
              <a:rPr lang="hu-HU" altLang="en-US" sz="2000" dirty="0">
                <a:solidFill>
                  <a:srgbClr val="000000"/>
                </a:solidFill>
                <a:sym typeface="Wingdings 2" panose="05020102010507070707" pitchFamily="18" charset="2"/>
              </a:rPr>
              <a:t>     </a:t>
            </a:r>
            <a:r>
              <a:rPr lang="hu-HU" altLang="en-US" sz="2000" dirty="0">
                <a:solidFill>
                  <a:srgbClr val="000000"/>
                </a:solidFill>
                <a:sym typeface="Symbol" pitchFamily="18" charset="2"/>
              </a:rPr>
              <a:t> ’57 jún. interkontinentális rakéta   első mesterséges hold (Szputnyik) 57. okt.</a:t>
            </a:r>
          </a:p>
          <a:p>
            <a:endParaRPr lang="hu-HU" sz="2000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3849924"/>
            <a:ext cx="2520280" cy="3008076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1799692" y="3792190"/>
            <a:ext cx="554461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solidFill>
                  <a:srgbClr val="FFFFFF"/>
                </a:solidFill>
              </a:rPr>
              <a:t>ICBM</a:t>
            </a:r>
            <a:r>
              <a:rPr lang="hu-HU" dirty="0"/>
              <a:t> – Intercontinental </a:t>
            </a:r>
            <a:r>
              <a:rPr lang="hu-HU" dirty="0" err="1"/>
              <a:t>Ballistic</a:t>
            </a:r>
            <a:r>
              <a:rPr lang="hu-HU" dirty="0"/>
              <a:t> </a:t>
            </a:r>
            <a:r>
              <a:rPr lang="hu-HU" dirty="0" err="1"/>
              <a:t>Missile</a:t>
            </a:r>
            <a:endParaRPr lang="hu-HU" dirty="0"/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4526" y="4404773"/>
            <a:ext cx="4121264" cy="2444818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5436096" y="4470226"/>
            <a:ext cx="223224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>
                <a:solidFill>
                  <a:srgbClr val="FFFFFF"/>
                </a:solidFill>
              </a:rPr>
              <a:t>SZPUTNYIK</a:t>
            </a:r>
          </a:p>
        </p:txBody>
      </p:sp>
    </p:spTree>
    <p:extLst>
      <p:ext uri="{BB962C8B-B14F-4D97-AF65-F5344CB8AC3E}">
        <p14:creationId xmlns:p14="http://schemas.microsoft.com/office/powerpoint/2010/main" val="1348859840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000" name="Picture 8" descr="Plakát 10. 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3575" y="692150"/>
            <a:ext cx="3692525" cy="4899025"/>
          </a:xfrm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003" name="Picture 11" descr="index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30750" y="692150"/>
            <a:ext cx="3513138" cy="4884738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5006" name="Text Box 14"/>
          <p:cNvSpPr txBox="1">
            <a:spLocks noChangeArrowheads="1"/>
          </p:cNvSpPr>
          <p:nvPr/>
        </p:nvSpPr>
        <p:spPr bwMode="auto">
          <a:xfrm>
            <a:off x="0" y="58769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Európai Újjáépítési Program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5" name="Picture 5" descr="marshallplan_2"/>
          <p:cNvPicPr>
            <a:picLocks noGrp="1" noChangeAspect="1" noChangeArrowheads="1"/>
          </p:cNvPicPr>
          <p:nvPr>
            <p:ph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000125" y="561975"/>
            <a:ext cx="7143750" cy="5429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7767" name="Text Box 7"/>
          <p:cNvSpPr txBox="1">
            <a:spLocks noChangeArrowheads="1"/>
          </p:cNvSpPr>
          <p:nvPr/>
        </p:nvSpPr>
        <p:spPr bwMode="auto">
          <a:xfrm>
            <a:off x="0" y="61404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 Marshall-tervben részesült európai országok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6" name="Rectangle 4"/>
          <p:cNvSpPr>
            <a:spLocks noChangeArrowheads="1"/>
          </p:cNvSpPr>
          <p:nvPr/>
        </p:nvSpPr>
        <p:spPr bwMode="auto">
          <a:xfrm>
            <a:off x="0" y="44450"/>
            <a:ext cx="9144000" cy="6054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NATO</a:t>
            </a:r>
            <a:r>
              <a:rPr lang="hu-HU" altLang="en-US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hu-HU" altLang="en-US" sz="4400" i="1" dirty="0">
                <a:solidFill>
                  <a:srgbClr val="0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megalakulása</a:t>
            </a:r>
            <a:endParaRPr lang="hu-HU" altLang="en-US" dirty="0">
              <a:solidFill>
                <a:srgbClr val="000000"/>
              </a:solidFill>
              <a:sym typeface="Wingdings" pitchFamily="2" charset="2"/>
            </a:endParaRPr>
          </a:p>
        </p:txBody>
      </p:sp>
      <p:sp>
        <p:nvSpPr>
          <p:cNvPr id="64517" name="Text Box 5"/>
          <p:cNvSpPr txBox="1">
            <a:spLocks noChangeArrowheads="1"/>
          </p:cNvSpPr>
          <p:nvPr/>
        </p:nvSpPr>
        <p:spPr bwMode="auto">
          <a:xfrm>
            <a:off x="0" y="468313"/>
            <a:ext cx="9144000" cy="6416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‘48. Márc. brüsszeli szerződés aláírása: Nagy-Britannia, </a:t>
            </a:r>
            <a:r>
              <a:rPr lang="hu-HU" altLang="en-US" dirty="0" err="1">
                <a:solidFill>
                  <a:srgbClr val="000000"/>
                </a:solidFill>
              </a:rPr>
              <a:t>Fro</a:t>
            </a:r>
            <a:r>
              <a:rPr lang="hu-HU" altLang="en-US" dirty="0">
                <a:solidFill>
                  <a:srgbClr val="000000"/>
                </a:solidFill>
              </a:rPr>
              <a:t>., Bene-lux-államok – </a:t>
            </a:r>
            <a:r>
              <a:rPr lang="hu-HU" altLang="en-US" dirty="0" err="1">
                <a:solidFill>
                  <a:srgbClr val="000000"/>
                </a:solidFill>
              </a:rPr>
              <a:t>gazd</a:t>
            </a:r>
            <a:r>
              <a:rPr lang="hu-HU" altLang="en-US" dirty="0">
                <a:solidFill>
                  <a:srgbClr val="000000"/>
                </a:solidFill>
              </a:rPr>
              <a:t>.-i, </a:t>
            </a:r>
            <a:r>
              <a:rPr lang="hu-HU" altLang="en-US" dirty="0" err="1">
                <a:solidFill>
                  <a:srgbClr val="000000"/>
                </a:solidFill>
              </a:rPr>
              <a:t>szoc</a:t>
            </a:r>
            <a:r>
              <a:rPr lang="hu-HU" altLang="en-US" dirty="0">
                <a:solidFill>
                  <a:srgbClr val="000000"/>
                </a:solidFill>
              </a:rPr>
              <a:t>. és kult. </a:t>
            </a:r>
            <a:r>
              <a:rPr lang="hu-HU" altLang="en-US" dirty="0" err="1">
                <a:solidFill>
                  <a:srgbClr val="000000"/>
                </a:solidFill>
              </a:rPr>
              <a:t>együttm</a:t>
            </a:r>
            <a:r>
              <a:rPr lang="hu-HU" altLang="en-US" dirty="0">
                <a:solidFill>
                  <a:srgbClr val="000000"/>
                </a:solidFill>
              </a:rPr>
              <a:t>. és az együttes védelemről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	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USA is csatlakozik - így kibővült az egész euró-atlanti térségre 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Kanada, Dánia, Norvégia, Izland, Olaszország, Portugália; 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      1949. április 4.: Észak-atlanti Szerződés aláírása; </a:t>
            </a:r>
          </a:p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</a:t>
            </a:r>
            <a:r>
              <a:rPr lang="hu-HU" altLang="en-US" dirty="0">
                <a:solidFill>
                  <a:srgbClr val="000000"/>
                </a:solidFill>
              </a:rPr>
              <a:t> kimondja az alapokmány, hogy bármelyik tagország elleni </a:t>
            </a:r>
            <a:r>
              <a:rPr lang="hu-HU" altLang="en-US" dirty="0" err="1">
                <a:solidFill>
                  <a:srgbClr val="000000"/>
                </a:solidFill>
              </a:rPr>
              <a:t>fegy</a:t>
            </a:r>
            <a:r>
              <a:rPr lang="hu-HU" altLang="en-US" dirty="0">
                <a:solidFill>
                  <a:srgbClr val="000000"/>
                </a:solidFill>
              </a:rPr>
              <a:t>-veres támadást „valamennyiük elleni támadásnak” tekintik, és az aláírók kölcsönös védelmi, katonai segítségnyújtással tartoznak egymásnak;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‘52. csatlakozik Görögország és Törökország, </a:t>
            </a:r>
          </a:p>
          <a:p>
            <a:pPr lvl="1"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</a:t>
            </a:r>
            <a:r>
              <a:rPr lang="hu-HU" altLang="en-US" dirty="0">
                <a:solidFill>
                  <a:srgbClr val="000000"/>
                </a:solidFill>
              </a:rPr>
              <a:t> ‘55 NSZK is;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SZU létrehozza a „Varsói szerződés”-t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           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05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             szintén védelmi szervezetként „aposztrofálták”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6" name="Text Box 8"/>
          <p:cNvSpPr txBox="1">
            <a:spLocks noChangeArrowheads="1"/>
          </p:cNvSpPr>
          <p:nvPr/>
        </p:nvSpPr>
        <p:spPr bwMode="auto">
          <a:xfrm>
            <a:off x="0" y="5851525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          Észak-atlanti Szerződés                           Varsói Szerződés</a:t>
            </a:r>
          </a:p>
        </p:txBody>
      </p:sp>
      <p:pic>
        <p:nvPicPr>
          <p:cNvPr id="119818" name="Picture 10" descr="index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76250"/>
            <a:ext cx="3614737" cy="525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9821" name="Picture 13" descr="image004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910138" y="476250"/>
            <a:ext cx="3694112" cy="5257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mek hídja (Bridge of Spies) - Szinkronos előzetes (12)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0932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216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505" name="Picture 17" descr="544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80" r="10738"/>
          <a:stretch>
            <a:fillRect/>
          </a:stretch>
        </p:blipFill>
        <p:spPr>
          <a:xfrm>
            <a:off x="4787900" y="3068638"/>
            <a:ext cx="4257675" cy="3284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0" name="Picture 12" descr="U-2_400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388" y="44450"/>
            <a:ext cx="4468812" cy="290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08" name="Picture 20" descr="552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000"/>
          <a:stretch>
            <a:fillRect/>
          </a:stretch>
        </p:blipFill>
        <p:spPr>
          <a:xfrm>
            <a:off x="179388" y="3068638"/>
            <a:ext cx="4433887" cy="3284537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3512" name="Picture 24" descr="553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900" y="44450"/>
            <a:ext cx="4238625" cy="2905125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3515" name="Text Box 27"/>
          <p:cNvSpPr txBox="1">
            <a:spLocks noChangeArrowheads="1"/>
          </p:cNvSpPr>
          <p:nvPr/>
        </p:nvSpPr>
        <p:spPr bwMode="auto">
          <a:xfrm>
            <a:off x="0" y="638175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 híres Lockheed U2  kémrepülőgép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40" name="Rectangle 4"/>
          <p:cNvSpPr>
            <a:spLocks noChangeArrowheads="1"/>
          </p:cNvSpPr>
          <p:nvPr/>
        </p:nvSpPr>
        <p:spPr bwMode="auto">
          <a:xfrm>
            <a:off x="0" y="44450"/>
            <a:ext cx="9144000" cy="5953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75000"/>
              </a:lnSpc>
              <a:spcBef>
                <a:spcPct val="20000"/>
              </a:spcBef>
            </a:pPr>
            <a:r>
              <a:rPr lang="hu-HU" altLang="en-US" sz="4400" i="1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Hidegháború gócpontjai</a:t>
            </a:r>
            <a:endParaRPr lang="hu-HU" altLang="en-US">
              <a:solidFill>
                <a:srgbClr val="FF3300"/>
              </a:solidFill>
              <a:sym typeface="Wingdings" pitchFamily="2" charset="2"/>
            </a:endParaRPr>
          </a:p>
        </p:txBody>
      </p:sp>
      <p:sp>
        <p:nvSpPr>
          <p:cNvPr id="65541" name="Text Box 5"/>
          <p:cNvSpPr txBox="1">
            <a:spLocks noChangeArrowheads="1"/>
          </p:cNvSpPr>
          <p:nvPr/>
        </p:nvSpPr>
        <p:spPr bwMode="auto">
          <a:xfrm>
            <a:off x="0" y="620713"/>
            <a:ext cx="9144000" cy="62232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II. </a:t>
            </a:r>
            <a:r>
              <a:rPr lang="hu-HU" altLang="en-US" dirty="0" err="1">
                <a:solidFill>
                  <a:srgbClr val="000000"/>
                </a:solidFill>
              </a:rPr>
              <a:t>vh-ban</a:t>
            </a:r>
            <a:r>
              <a:rPr lang="hu-HU" altLang="en-US" dirty="0">
                <a:solidFill>
                  <a:srgbClr val="000000"/>
                </a:solidFill>
              </a:rPr>
              <a:t> Kína területén Japánok jelentek meg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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	      ellenállás, két jelentős erő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Kínai Nemzet Párt (Kuomintang) Csang </a:t>
            </a:r>
            <a:r>
              <a:rPr lang="hu-HU" altLang="en-US" dirty="0" err="1">
                <a:solidFill>
                  <a:srgbClr val="000000"/>
                </a:solidFill>
              </a:rPr>
              <a:t>Kaj-sek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</a:t>
            </a:r>
            <a:r>
              <a:rPr lang="hu-HU" altLang="en-US" dirty="0">
                <a:solidFill>
                  <a:srgbClr val="000000"/>
                </a:solidFill>
              </a:rPr>
              <a:t> Kínai Kommunista Párt Mao Ce-tung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A háború szükségessé tette az összefogást - győzelem kivívásáig tart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</a:t>
            </a:r>
            <a:r>
              <a:rPr lang="hu-HU" altLang="en-US" dirty="0">
                <a:solidFill>
                  <a:srgbClr val="000000"/>
                </a:solidFill>
              </a:rPr>
              <a:t> ‘45. aug. 24.: szovjet - kínai barátsági és segítségnyújtási szerződés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</a:t>
            </a:r>
            <a:r>
              <a:rPr lang="hu-HU" altLang="en-US" dirty="0">
                <a:solidFill>
                  <a:srgbClr val="000000"/>
                </a:solidFill>
              </a:rPr>
              <a:t>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’45. okt. Kuomintang és a KKP közötti szakítás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polgárháború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							          </a:t>
            </a: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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			 1949. okt. 1. - kikiáltják a Kínai Népköztársaságot 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827584" y="188640"/>
            <a:ext cx="7772400" cy="4114800"/>
          </a:xfrm>
        </p:spPr>
        <p:txBody>
          <a:bodyPr/>
          <a:lstStyle/>
          <a:p>
            <a:pPr marL="0" indent="0">
              <a:buNone/>
            </a:pPr>
            <a:r>
              <a:rPr lang="hu-HU" dirty="0"/>
              <a:t>Mao </a:t>
            </a:r>
            <a:r>
              <a:rPr lang="hu-HU" dirty="0" err="1"/>
              <a:t>Ce</a:t>
            </a:r>
            <a:r>
              <a:rPr lang="hu-HU" dirty="0"/>
              <a:t> </a:t>
            </a:r>
            <a:r>
              <a:rPr lang="hu-HU" dirty="0" err="1"/>
              <a:t>Tung</a:t>
            </a:r>
            <a:r>
              <a:rPr lang="hu-HU" dirty="0"/>
              <a:t>			Csang </a:t>
            </a:r>
            <a:r>
              <a:rPr lang="hu-HU" dirty="0" err="1"/>
              <a:t>Kaj</a:t>
            </a:r>
            <a:r>
              <a:rPr lang="hu-HU" dirty="0"/>
              <a:t> </a:t>
            </a:r>
            <a:r>
              <a:rPr lang="hu-HU" dirty="0" err="1"/>
              <a:t>Sek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464" y="1124744"/>
            <a:ext cx="4896544" cy="4896544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064" y="1052736"/>
            <a:ext cx="3707904" cy="5237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30916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3" name="Text Box 3"/>
          <p:cNvSpPr txBox="1">
            <a:spLocks noChangeArrowheads="1"/>
          </p:cNvSpPr>
          <p:nvPr/>
        </p:nvSpPr>
        <p:spPr bwMode="auto">
          <a:xfrm>
            <a:off x="-108520" y="260648"/>
            <a:ext cx="9144000" cy="46347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/>
              <a:t> Korea és Vietnam – ideológia mentén szétesnek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</a:t>
            </a:r>
            <a:r>
              <a:rPr lang="hu-HU" altLang="en-US" dirty="0"/>
              <a:t> Koreai háború 1950-53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     Déliek megsegítése ENSZ felhat. alapján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Symbol" pitchFamily="18" charset="2"/>
              </a:rPr>
              <a:t>			  </a:t>
            </a:r>
            <a:endParaRPr kumimoji="1" lang="hu-HU" altLang="en-US" dirty="0">
              <a:sym typeface="Wingdings 2" panose="05020102010507070707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	              USA </a:t>
            </a:r>
            <a:r>
              <a:rPr lang="hu-HU" altLang="en-US" dirty="0">
                <a:sym typeface="Symbol" pitchFamily="18" charset="2"/>
              </a:rPr>
              <a:t></a:t>
            </a:r>
            <a:r>
              <a:rPr kumimoji="1" lang="hu-HU" altLang="en-US" dirty="0">
                <a:sym typeface="Wingdings 2" panose="05020102010507070707" pitchFamily="18" charset="2"/>
              </a:rPr>
              <a:t> Kína (SZU)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ym typeface="Symbol" pitchFamily="18" charset="2"/>
              </a:rPr>
              <a:t>       </a:t>
            </a:r>
            <a:r>
              <a:rPr kumimoji="1" lang="hu-HU" altLang="en-US" dirty="0">
                <a:sym typeface="Wingdings 2" panose="05020102010507070707" pitchFamily="18" charset="2"/>
              </a:rPr>
              <a:t> A háború vége </a:t>
            </a:r>
            <a:r>
              <a:rPr lang="hu-HU" altLang="en-US" dirty="0">
                <a:sym typeface="Symbol" pitchFamily="18" charset="2"/>
              </a:rPr>
              <a:t> pa</a:t>
            </a:r>
            <a:r>
              <a:rPr kumimoji="1" lang="hu-HU" altLang="en-US" dirty="0">
                <a:sym typeface="Wingdings 2" panose="05020102010507070707" pitchFamily="18" charset="2"/>
              </a:rPr>
              <a:t>nmindzsoni fegyverszünet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Symbol" pitchFamily="18" charset="2"/>
              </a:rPr>
              <a:t>					</a:t>
            </a:r>
            <a:r>
              <a:rPr kumimoji="1" lang="hu-HU" altLang="en-US" dirty="0">
                <a:sym typeface="Wingdings 2" panose="05020102010507070707" pitchFamily="18" charset="2"/>
              </a:rPr>
              <a:t>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/>
              <a:t>	(Kim </a:t>
            </a:r>
            <a:r>
              <a:rPr lang="hu-HU" altLang="en-US" dirty="0" err="1"/>
              <a:t>Ir</a:t>
            </a:r>
            <a:r>
              <a:rPr lang="hu-HU" altLang="en-US" dirty="0"/>
              <a:t> </a:t>
            </a:r>
            <a:r>
              <a:rPr lang="hu-HU" altLang="en-US" dirty="0" err="1"/>
              <a:t>Szen</a:t>
            </a:r>
            <a:r>
              <a:rPr lang="hu-HU" altLang="en-US" dirty="0"/>
              <a:t>)   Észak és Dél-Korea létrejötte  (</a:t>
            </a:r>
            <a:r>
              <a:rPr lang="hu-HU" altLang="en-US" dirty="0" err="1"/>
              <a:t>Li</a:t>
            </a:r>
            <a:r>
              <a:rPr lang="hu-HU" altLang="en-US" dirty="0"/>
              <a:t> Szin Man)</a:t>
            </a:r>
            <a:endParaRPr kumimoji="1" lang="hu-HU" altLang="en-US" dirty="0">
              <a:sym typeface="Wingdings 2" panose="05020102010507070707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ym typeface="Wingdings 2" panose="05020102010507070707" pitchFamily="18" charset="2"/>
              </a:rPr>
              <a:t>   </a:t>
            </a:r>
            <a:endParaRPr lang="hu-HU" altLang="en-US" dirty="0">
              <a:sym typeface="Symbol" pitchFamily="18" charset="2"/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6176" y="116632"/>
            <a:ext cx="2987824" cy="30282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520" y="4365104"/>
            <a:ext cx="2959014" cy="2492896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0152" y="4402621"/>
            <a:ext cx="1911871" cy="2455379"/>
          </a:xfrm>
          <a:prstGeom prst="rect">
            <a:avLst/>
          </a:prstGeom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1439652" y="908720"/>
            <a:ext cx="6264696" cy="504056"/>
          </a:xfrm>
        </p:spPr>
        <p:txBody>
          <a:bodyPr/>
          <a:lstStyle/>
          <a:p>
            <a:r>
              <a:rPr lang="hu-HU" altLang="en-US" dirty="0">
                <a:solidFill>
                  <a:srgbClr val="0000FF"/>
                </a:solidFill>
              </a:rPr>
              <a:t>Indokínai háború 1946-54</a:t>
            </a:r>
            <a:br>
              <a:rPr lang="hu-HU" altLang="en-US" dirty="0">
                <a:solidFill>
                  <a:srgbClr val="0000FF"/>
                </a:solidFill>
              </a:rPr>
            </a:br>
            <a:endParaRPr lang="hu-HU" dirty="0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845890"/>
            <a:ext cx="8856984" cy="4114800"/>
          </a:xfrm>
        </p:spPr>
        <p:txBody>
          <a:bodyPr/>
          <a:lstStyle/>
          <a:p>
            <a:pPr>
              <a:lnSpc>
                <a:spcPct val="120000"/>
              </a:lnSpc>
              <a:buFont typeface="Wingdings 2" panose="05020102010507070707" pitchFamily="18" charset="2"/>
              <a:buChar char="õ"/>
            </a:pP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genfi tűzszünet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észak - kommunista uralom alatt</a:t>
            </a:r>
          </a:p>
          <a:p>
            <a:pPr>
              <a:lnSpc>
                <a:spcPct val="120000"/>
              </a:lnSpc>
              <a:buFont typeface="Wingdings 2" panose="05020102010507070707" pitchFamily="18" charset="2"/>
              <a:buChar char="õ"/>
            </a:pPr>
            <a:r>
              <a:rPr lang="hu-HU" sz="2000" dirty="0">
                <a:solidFill>
                  <a:srgbClr val="000000"/>
                </a:solidFill>
              </a:rPr>
              <a:t> Az </a:t>
            </a:r>
            <a:r>
              <a:rPr lang="hu-HU" sz="2000" b="1" u="sng" dirty="0">
                <a:solidFill>
                  <a:srgbClr val="000000"/>
                </a:solidFill>
              </a:rPr>
              <a:t>1954. július 21-én Franciaország és   a Vietnami Demokratikus Köztársaság </a:t>
            </a:r>
            <a:r>
              <a:rPr lang="hu-HU" sz="2000" dirty="0">
                <a:solidFill>
                  <a:srgbClr val="000000"/>
                </a:solidFill>
              </a:rPr>
              <a:t>(VDK) által aláírt genfi  tűzszüneti  egyezményben a franciák elismerték Vietnam függetlenségét és  az  országot ideiglenesen a </a:t>
            </a:r>
            <a:r>
              <a:rPr lang="hu-HU" sz="2000" b="1" u="sng" dirty="0">
                <a:solidFill>
                  <a:srgbClr val="000000"/>
                </a:solidFill>
              </a:rPr>
              <a:t>17. szélességi fok mentén </a:t>
            </a:r>
            <a:r>
              <a:rPr lang="hu-HU" sz="2000" dirty="0">
                <a:solidFill>
                  <a:srgbClr val="000000"/>
                </a:solidFill>
              </a:rPr>
              <a:t>déli és északi  zónára  osztották, köztük egy demilitarizált övezettel. A megállapodás  szerint a  francia csapatok a 17. szélességi foktól délre, a </a:t>
            </a:r>
            <a:r>
              <a:rPr lang="hu-HU" sz="2000" dirty="0" err="1">
                <a:solidFill>
                  <a:srgbClr val="000000"/>
                </a:solidFill>
              </a:rPr>
              <a:t>Viet</a:t>
            </a:r>
            <a:r>
              <a:rPr lang="hu-HU" sz="2000" dirty="0">
                <a:solidFill>
                  <a:srgbClr val="000000"/>
                </a:solidFill>
              </a:rPr>
              <a:t> Minh  csapatai  pedig attól északra tartózkodhatnak. </a:t>
            </a:r>
            <a:r>
              <a:rPr lang="hu-HU" sz="2000" b="1" u="sng" dirty="0">
                <a:solidFill>
                  <a:srgbClr val="000000"/>
                </a:solidFill>
              </a:rPr>
              <a:t>Északon a </a:t>
            </a:r>
            <a:r>
              <a:rPr lang="hu-HU" sz="2000" b="1" u="sng" dirty="0" err="1">
                <a:solidFill>
                  <a:srgbClr val="000000"/>
                </a:solidFill>
              </a:rPr>
              <a:t>Ho</a:t>
            </a:r>
            <a:r>
              <a:rPr lang="hu-HU" sz="2000" b="1" u="sng" dirty="0">
                <a:solidFill>
                  <a:srgbClr val="000000"/>
                </a:solidFill>
              </a:rPr>
              <a:t> </a:t>
            </a:r>
            <a:r>
              <a:rPr lang="hu-HU" sz="2000" b="1" u="sng" dirty="0" err="1">
                <a:solidFill>
                  <a:srgbClr val="000000"/>
                </a:solidFill>
              </a:rPr>
              <a:t>Si</a:t>
            </a:r>
            <a:r>
              <a:rPr lang="hu-HU" sz="2000" b="1" u="sng" dirty="0">
                <a:solidFill>
                  <a:srgbClr val="000000"/>
                </a:solidFill>
              </a:rPr>
              <a:t> Minh</a:t>
            </a:r>
            <a:r>
              <a:rPr lang="hu-HU" sz="2000" dirty="0">
                <a:solidFill>
                  <a:srgbClr val="000000"/>
                </a:solidFill>
              </a:rPr>
              <a:t>  vezette  kommunisták vették kezükbe a ország irányítását, délen a  franciák által  támogatott </a:t>
            </a:r>
            <a:r>
              <a:rPr lang="hu-HU" sz="2000" b="1" u="sng" dirty="0" err="1">
                <a:solidFill>
                  <a:srgbClr val="000000"/>
                </a:solidFill>
              </a:rPr>
              <a:t>Bảo</a:t>
            </a:r>
            <a:r>
              <a:rPr lang="hu-HU" sz="2000" b="1" u="sng" dirty="0">
                <a:solidFill>
                  <a:srgbClr val="000000"/>
                </a:solidFill>
              </a:rPr>
              <a:t> </a:t>
            </a:r>
            <a:r>
              <a:rPr lang="hu-HU" sz="2000" b="1" u="sng" dirty="0" err="1">
                <a:solidFill>
                  <a:srgbClr val="000000"/>
                </a:solidFill>
              </a:rPr>
              <a:t>Đại</a:t>
            </a:r>
            <a:r>
              <a:rPr lang="hu-HU" sz="2000" b="1" u="sng" dirty="0">
                <a:solidFill>
                  <a:srgbClr val="000000"/>
                </a:solidFill>
              </a:rPr>
              <a:t> államelnök (korábban császár) kezében  volt a hatalom.</a:t>
            </a:r>
            <a:endParaRPr lang="hu-HU" altLang="en-US" sz="2000" b="1" u="sng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		   </a:t>
            </a:r>
          </a:p>
          <a:p>
            <a:pPr marL="0" indent="0">
              <a:lnSpc>
                <a:spcPct val="120000"/>
              </a:lnSpc>
              <a:buNone/>
            </a:pP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	  Később amerikai beavatkozás (1955-1975)</a:t>
            </a:r>
          </a:p>
          <a:p>
            <a:endParaRPr lang="hu-HU" dirty="0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3422703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683568" y="116632"/>
            <a:ext cx="7990656" cy="4114800"/>
          </a:xfrm>
        </p:spPr>
        <p:txBody>
          <a:bodyPr/>
          <a:lstStyle/>
          <a:p>
            <a:pPr marL="0" indent="0">
              <a:buNone/>
            </a:pPr>
            <a:r>
              <a:rPr lang="hu-HU" b="1" dirty="0" err="1"/>
              <a:t>Ho</a:t>
            </a:r>
            <a:r>
              <a:rPr lang="hu-HU" b="1" dirty="0"/>
              <a:t> </a:t>
            </a:r>
            <a:r>
              <a:rPr lang="hu-HU" b="1" dirty="0" err="1"/>
              <a:t>Si</a:t>
            </a:r>
            <a:r>
              <a:rPr lang="hu-HU" b="1" dirty="0"/>
              <a:t> Minh</a:t>
            </a:r>
            <a:r>
              <a:rPr lang="hu-HU" dirty="0"/>
              <a:t>				</a:t>
            </a:r>
            <a:r>
              <a:rPr lang="hu-HU" b="1" dirty="0"/>
              <a:t> </a:t>
            </a:r>
            <a:r>
              <a:rPr lang="hu-HU" b="1" dirty="0" err="1"/>
              <a:t>Bảo</a:t>
            </a:r>
            <a:r>
              <a:rPr lang="hu-HU" b="1" dirty="0"/>
              <a:t> </a:t>
            </a:r>
            <a:r>
              <a:rPr lang="hu-HU" b="1" dirty="0" err="1"/>
              <a:t>Đại</a:t>
            </a:r>
            <a:r>
              <a:rPr lang="hu-HU" b="1" dirty="0"/>
              <a:t> </a:t>
            </a:r>
            <a:endParaRPr lang="hu-HU" dirty="0"/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47316"/>
            <a:ext cx="3454400" cy="4597400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11760" y="3527624"/>
            <a:ext cx="2848623" cy="3330376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16538" y="736178"/>
            <a:ext cx="3847504" cy="5069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330000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Kép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184" y="836712"/>
            <a:ext cx="2915816" cy="3767235"/>
          </a:xfrm>
          <a:prstGeom prst="rect">
            <a:avLst/>
          </a:prstGeom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107504" y="-53677"/>
            <a:ext cx="9144000" cy="6286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lang="hu-HU" altLang="en-US" sz="44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német kérdés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-3001" y="293837"/>
            <a:ext cx="9144000" cy="67403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 szembenállás legjobban a német kérdésben mutatkozik meg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1945 – </a:t>
            </a:r>
            <a:r>
              <a:rPr lang="hu-HU" altLang="en-US" b="1" u="sng" dirty="0">
                <a:solidFill>
                  <a:srgbClr val="000000"/>
                </a:solidFill>
              </a:rPr>
              <a:t>megszállási övezetek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 angol, francia, amerikai, szovjet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Marshall-terv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</a:rPr>
              <a:t> sikeres, ha </a:t>
            </a:r>
            <a:r>
              <a:rPr lang="hu-HU" altLang="en-US" dirty="0" err="1">
                <a:solidFill>
                  <a:srgbClr val="000000"/>
                </a:solidFill>
              </a:rPr>
              <a:t>Németo</a:t>
            </a:r>
            <a:r>
              <a:rPr lang="hu-HU" altLang="en-US" dirty="0">
                <a:solidFill>
                  <a:srgbClr val="000000"/>
                </a:solidFill>
              </a:rPr>
              <a:t>. megosztott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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      gazdasági megfontolás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az egyesítés, de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</a:t>
            </a:r>
            <a:r>
              <a:rPr lang="hu-HU" altLang="en-US" dirty="0">
                <a:solidFill>
                  <a:srgbClr val="000000"/>
                </a:solidFill>
              </a:rPr>
              <a:t> Politikailag egyik félnek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sem érdeke egy egységes Németország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 </a:t>
            </a:r>
            <a:r>
              <a:rPr lang="hu-HU" altLang="en-US" dirty="0">
                <a:solidFill>
                  <a:srgbClr val="000000"/>
                </a:solidFill>
              </a:rPr>
              <a:t>‘47 eleje egyesül a brit és a amerikai zóna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 err="1">
                <a:solidFill>
                  <a:srgbClr val="000000"/>
                </a:solidFill>
              </a:rPr>
              <a:t>Bizónia</a:t>
            </a:r>
            <a:endParaRPr kumimoji="1" lang="hu-HU" altLang="en-US" dirty="0">
              <a:solidFill>
                <a:srgbClr val="000000"/>
              </a:solidFill>
              <a:sym typeface="Wingdings 2" panose="05020102010507070707" pitchFamily="18" charset="2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 </a:t>
            </a:r>
            <a:r>
              <a:rPr lang="hu-HU" altLang="en-US" dirty="0">
                <a:solidFill>
                  <a:srgbClr val="000000"/>
                </a:solidFill>
              </a:rPr>
              <a:t>csatlakozik hozzá a francia zóna, és létrejön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 err="1">
                <a:solidFill>
                  <a:srgbClr val="000000"/>
                </a:solidFill>
              </a:rPr>
              <a:t>Trizónia</a:t>
            </a:r>
            <a:endParaRPr lang="hu-HU" altLang="en-US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   </a:t>
            </a:r>
            <a:r>
              <a:rPr lang="hu-HU" altLang="en-US" dirty="0">
                <a:solidFill>
                  <a:srgbClr val="000000"/>
                </a:solidFill>
              </a:rPr>
              <a:t>infláció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magas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</a:t>
            </a:r>
            <a:r>
              <a:rPr lang="hu-HU" altLang="en-US" dirty="0">
                <a:solidFill>
                  <a:srgbClr val="000000"/>
                </a:solidFill>
              </a:rPr>
              <a:t>nyugati részén pénzreformot (RM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</a:t>
            </a:r>
            <a:r>
              <a:rPr lang="hu-HU" altLang="en-US" dirty="0">
                <a:solidFill>
                  <a:srgbClr val="000000"/>
                </a:solidFill>
              </a:rPr>
              <a:t> DM)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		</a:t>
            </a:r>
            <a:r>
              <a:rPr kumimoji="1" lang="hu-HU" altLang="en-US" sz="2000" dirty="0">
                <a:solidFill>
                  <a:srgbClr val="000000"/>
                </a:solidFill>
                <a:sym typeface="Symbol" pitchFamily="18" charset="2"/>
              </a:rPr>
              <a:t>           </a:t>
            </a:r>
            <a:endParaRPr lang="hu-HU" altLang="en-US" sz="2000" dirty="0">
              <a:solidFill>
                <a:srgbClr val="000000"/>
              </a:solidFill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lang="hu-HU" altLang="en-US" dirty="0">
                <a:solidFill>
                  <a:srgbClr val="000000"/>
                </a:solidFill>
              </a:rPr>
              <a:t>                 ‘49. máj. 23-án nevet változtat,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megalakul a NSZK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7" name="Text Box 3"/>
          <p:cNvSpPr txBox="1">
            <a:spLocks noChangeArrowheads="1"/>
          </p:cNvSpPr>
          <p:nvPr/>
        </p:nvSpPr>
        <p:spPr bwMode="auto">
          <a:xfrm>
            <a:off x="0" y="44450"/>
            <a:ext cx="9144000" cy="363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altLang="en-US" dirty="0">
                <a:solidFill>
                  <a:srgbClr val="000000"/>
                </a:solidFill>
                <a:sym typeface="Symbol" pitchFamily="18" charset="2"/>
              </a:rPr>
              <a:t>	</a:t>
            </a:r>
            <a:r>
              <a:rPr lang="hu-HU" altLang="en-US" dirty="0">
                <a:solidFill>
                  <a:srgbClr val="000000"/>
                </a:solidFill>
              </a:rPr>
              <a:t>‘49. máj. 23-án nevet változtat,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 </a:t>
            </a:r>
            <a:r>
              <a:rPr lang="hu-HU" altLang="en-US" dirty="0">
                <a:solidFill>
                  <a:srgbClr val="000000"/>
                </a:solidFill>
              </a:rPr>
              <a:t>megalakul a NSZK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Első reagálás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SZU Nyugat-Berlint blokád alá vonja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 </a:t>
            </a:r>
            <a:r>
              <a:rPr lang="hu-HU" altLang="en-US" dirty="0">
                <a:solidFill>
                  <a:srgbClr val="000000"/>
                </a:solidFill>
              </a:rPr>
              <a:t>városrészt légi úton kell ellátni.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NSZK </a:t>
            </a:r>
            <a:r>
              <a:rPr lang="hu-HU" altLang="en-US" dirty="0">
                <a:solidFill>
                  <a:srgbClr val="000000"/>
                </a:solidFill>
                <a:sym typeface="Symbol" pitchFamily="18" charset="2"/>
              </a:rPr>
              <a:t></a:t>
            </a:r>
            <a:r>
              <a:rPr lang="hu-HU" altLang="en-US" dirty="0">
                <a:solidFill>
                  <a:srgbClr val="000000"/>
                </a:solidFill>
              </a:rPr>
              <a:t> válaszlépés ‘49. okt. 7-én megalakul az NDK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lang="hu-HU" altLang="en-US" dirty="0">
                <a:solidFill>
                  <a:srgbClr val="000000"/>
                </a:solidFill>
              </a:rPr>
              <a:t> Az NDK fővárosa Kelet-Berlin, új nevén Berlin lesz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altLang="en-US" dirty="0">
                <a:solidFill>
                  <a:srgbClr val="000000"/>
                </a:solidFill>
                <a:sym typeface="Wingdings 2" panose="05020102010507070707" pitchFamily="18" charset="2"/>
              </a:rPr>
              <a:t>      </a:t>
            </a:r>
            <a:r>
              <a:rPr lang="hu-HU" altLang="en-US" dirty="0">
                <a:solidFill>
                  <a:srgbClr val="000000"/>
                </a:solidFill>
              </a:rPr>
              <a:t> Nyugat-Berlin önálló városállamként az NSZK részévé válik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lang="hu-HU" altLang="en-US" dirty="0">
                <a:solidFill>
                  <a:srgbClr val="000000"/>
                </a:solidFill>
              </a:rPr>
              <a:t>- 1961 – megépül a berlini fal, amely elválasztja Ny-Berlint az NDK-tól</a:t>
            </a:r>
          </a:p>
        </p:txBody>
      </p:sp>
      <p:sp>
        <p:nvSpPr>
          <p:cNvPr id="108550" name="Text Box 6"/>
          <p:cNvSpPr txBox="1">
            <a:spLocks noChangeArrowheads="1"/>
          </p:cNvSpPr>
          <p:nvPr/>
        </p:nvSpPr>
        <p:spPr bwMode="auto">
          <a:xfrm>
            <a:off x="499315" y="6400800"/>
            <a:ext cx="295289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 dirty="0">
                <a:solidFill>
                  <a:srgbClr val="FF3300"/>
                </a:solidFill>
              </a:rPr>
              <a:t>A berlini fal építése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682369"/>
            <a:ext cx="3592506" cy="2730568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82369"/>
            <a:ext cx="4846831" cy="2958455"/>
          </a:xfrm>
          <a:prstGeom prst="rect">
            <a:avLst/>
          </a:prstGeom>
        </p:spPr>
      </p:pic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7" name="Picture 5" descr="518-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68313" y="4941888"/>
            <a:ext cx="3810000" cy="18716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79" name="Text Box 7"/>
          <p:cNvSpPr txBox="1">
            <a:spLocks noChangeArrowheads="1"/>
          </p:cNvSpPr>
          <p:nvPr/>
        </p:nvSpPr>
        <p:spPr bwMode="auto">
          <a:xfrm>
            <a:off x="4391025" y="5805488"/>
            <a:ext cx="34940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Légihíd Berlin felett</a:t>
            </a:r>
            <a:r>
              <a:rPr lang="hu-HU" altLang="en-US"/>
              <a:t> </a:t>
            </a:r>
          </a:p>
        </p:txBody>
      </p:sp>
      <p:pic>
        <p:nvPicPr>
          <p:cNvPr id="79890" name="Picture 18" descr="45-2-de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10"/>
          <a:stretch>
            <a:fillRect/>
          </a:stretch>
        </p:blipFill>
        <p:spPr>
          <a:xfrm>
            <a:off x="107950" y="44450"/>
            <a:ext cx="6840538" cy="47498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9894" name="Picture 22" descr="zone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75238" y="2205038"/>
            <a:ext cx="3960812" cy="2874962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9895" name="Text Box 23"/>
          <p:cNvSpPr txBox="1">
            <a:spLocks noChangeArrowheads="1"/>
          </p:cNvSpPr>
          <p:nvPr/>
        </p:nvSpPr>
        <p:spPr bwMode="auto">
          <a:xfrm>
            <a:off x="7019925" y="692150"/>
            <a:ext cx="194468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 megszállási övezetek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268760"/>
            <a:ext cx="9144000" cy="3968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527492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3" name="Picture 5" descr="Lengyelorsz%201945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81500" y="0"/>
            <a:ext cx="4762500" cy="685800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5" name="Text Box 7"/>
          <p:cNvSpPr txBox="1">
            <a:spLocks noChangeArrowheads="1"/>
          </p:cNvSpPr>
          <p:nvPr/>
        </p:nvSpPr>
        <p:spPr bwMode="auto">
          <a:xfrm>
            <a:off x="684213" y="260350"/>
            <a:ext cx="3455987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Németország és Lengyelország új határai</a:t>
            </a:r>
          </a:p>
        </p:txBody>
      </p:sp>
      <p:pic>
        <p:nvPicPr>
          <p:cNvPr id="89096" name="Picture 8" descr="berlin_map1945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925" y="1196975"/>
            <a:ext cx="4286250" cy="46799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9099" name="Text Box 11"/>
          <p:cNvSpPr txBox="1">
            <a:spLocks noChangeArrowheads="1"/>
          </p:cNvSpPr>
          <p:nvPr/>
        </p:nvSpPr>
        <p:spPr bwMode="auto">
          <a:xfrm>
            <a:off x="107950" y="5876925"/>
            <a:ext cx="417671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altLang="en-US">
                <a:solidFill>
                  <a:srgbClr val="FF3300"/>
                </a:solidFill>
              </a:rPr>
              <a:t>A megszállási övezetek Németországban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3568" y="332656"/>
            <a:ext cx="7772400" cy="1143000"/>
          </a:xfrm>
        </p:spPr>
        <p:txBody>
          <a:bodyPr anchor="ctr"/>
          <a:lstStyle/>
          <a:p>
            <a:pPr algn="ctr"/>
            <a:r>
              <a:rPr lang="hu-HU" altLang="en-US" dirty="0"/>
              <a:t>A szovjet tömb kialakulása és jellemzői   </a:t>
            </a:r>
            <a:r>
              <a:rPr lang="hu-HU" altLang="en-US" sz="3000" dirty="0"/>
              <a:t>(21-25. o.) 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7340" y="5067672"/>
            <a:ext cx="7304856" cy="1752600"/>
          </a:xfrm>
        </p:spPr>
        <p:txBody>
          <a:bodyPr/>
          <a:lstStyle/>
          <a:p>
            <a:r>
              <a:rPr lang="hu-HU" altLang="en-US" sz="3200" dirty="0"/>
              <a:t>A kelet-közép-európai kommunista rendszerek összehasonlító politika­története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2204864"/>
            <a:ext cx="3810000" cy="2133600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8024" y="1772816"/>
            <a:ext cx="3924300" cy="3114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58421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pPr algn="ctr"/>
            <a:r>
              <a:rPr lang="hu-HU" altLang="en-US" dirty="0"/>
              <a:t>A hidegháború kezdetei</a:t>
            </a:r>
          </a:p>
        </p:txBody>
      </p:sp>
      <p:sp>
        <p:nvSpPr>
          <p:cNvPr id="81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33225"/>
            <a:ext cx="9144000" cy="6172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Az USA kivonta csapatait Európából – felbillent a katonai egyensúly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Churchill fultoni beszéde, 1946. febr. az amerikai szerepvállalás növelését kéri és felismeri a „</a:t>
            </a:r>
            <a:r>
              <a:rPr lang="hu-HU" altLang="en-US" sz="2000" dirty="0" err="1"/>
              <a:t>Stettintől</a:t>
            </a:r>
            <a:r>
              <a:rPr lang="hu-HU" altLang="en-US" sz="2000" dirty="0"/>
              <a:t> Triesztig” leereszkedő vasfüggöny jelentőségét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 err="1"/>
              <a:t>Byrnes</a:t>
            </a:r>
            <a:r>
              <a:rPr lang="hu-HU" altLang="en-US" sz="2000" dirty="0"/>
              <a:t> amerikai </a:t>
            </a:r>
            <a:r>
              <a:rPr lang="hu-HU" altLang="en-US" sz="2000" dirty="0" err="1"/>
              <a:t>kül.m</a:t>
            </a:r>
            <a:r>
              <a:rPr lang="hu-HU" altLang="en-US" sz="2000" dirty="0"/>
              <a:t>. beszéde Stuttgartban, 1946 szept. hajlandó erre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G. </a:t>
            </a:r>
            <a:r>
              <a:rPr lang="hu-HU" altLang="en-US" sz="2000" dirty="0" err="1"/>
              <a:t>Kennan</a:t>
            </a:r>
            <a:r>
              <a:rPr lang="hu-HU" altLang="en-US" sz="2000" dirty="0"/>
              <a:t> amerikai diplomata is szorgalmazza a szovjetek feltartóztatását</a:t>
            </a:r>
          </a:p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Truman-doktrína, 1947. márc. 12. (</a:t>
            </a:r>
            <a:r>
              <a:rPr lang="hu-HU" altLang="en-US" sz="2400" b="1" dirty="0" err="1">
                <a:solidFill>
                  <a:srgbClr val="000000"/>
                </a:solidFill>
              </a:rPr>
              <a:t>containment</a:t>
            </a:r>
            <a:r>
              <a:rPr lang="hu-HU" altLang="en-US" sz="2400" b="1" dirty="0">
                <a:solidFill>
                  <a:srgbClr val="000000"/>
                </a:solidFill>
              </a:rPr>
              <a:t> – feltartóztatás)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az USA megvéd minden országot, amit a kommunizmus előretörése fenyeget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felosztotta a világot Ny-i (demokratikus) és K-i (kommunista) részre. 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519325"/>
            <a:ext cx="2736304" cy="32848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5" y="3519325"/>
            <a:ext cx="2555449" cy="32665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727914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92696"/>
            <a:ext cx="6355432" cy="6165304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Marshall-terv (Európai Újjáépítési Program), 1947. jún.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egész Európára vonatkozik, de Sztálin elutasítja (a nyugat politikai befolyásától fél) és erre kényszeríti a megszállt országokat is, akiket el is kell szigetelnie</a:t>
            </a:r>
          </a:p>
          <a:p>
            <a:pPr>
              <a:lnSpc>
                <a:spcPct val="90000"/>
              </a:lnSpc>
            </a:pPr>
            <a:r>
              <a:rPr lang="hu-HU" altLang="en-US" sz="2400" b="1" dirty="0" err="1">
                <a:solidFill>
                  <a:srgbClr val="000000"/>
                </a:solidFill>
              </a:rPr>
              <a:t>Zsdanov</a:t>
            </a:r>
            <a:r>
              <a:rPr lang="hu-HU" altLang="en-US" sz="2400" b="1" dirty="0">
                <a:solidFill>
                  <a:srgbClr val="000000"/>
                </a:solidFill>
              </a:rPr>
              <a:t>-elv, 1947. szept. (a </a:t>
            </a:r>
            <a:r>
              <a:rPr lang="hu-HU" altLang="en-US" sz="2400" b="1" dirty="0" err="1">
                <a:solidFill>
                  <a:srgbClr val="000000"/>
                </a:solidFill>
              </a:rPr>
              <a:t>Kominform</a:t>
            </a:r>
            <a:r>
              <a:rPr lang="hu-HU" altLang="en-US" sz="2400" b="1" dirty="0">
                <a:solidFill>
                  <a:srgbClr val="000000"/>
                </a:solidFill>
              </a:rPr>
              <a:t> alakuló ülésén)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a világ két táborra oszlik, melyek kibékíthetetlen ellentétben állnak (imperialista-antidemokratikus és antiimperialista, demokratikus blokkok)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kötelezik a megszállt országokat a </a:t>
            </a:r>
            <a:r>
              <a:rPr lang="hu-HU" altLang="en-US" sz="2000" dirty="0" err="1"/>
              <a:t>szovjetizálás</a:t>
            </a:r>
            <a:r>
              <a:rPr lang="hu-HU" altLang="en-US" sz="2000" dirty="0"/>
              <a:t> felgyorsítására, aminek első fontos eseménye a prágai puccs (1948. febr.). Válaszul Brüsszeli szerződés</a:t>
            </a:r>
          </a:p>
          <a:p>
            <a:pPr>
              <a:lnSpc>
                <a:spcPct val="90000"/>
              </a:lnSpc>
            </a:pPr>
            <a:r>
              <a:rPr lang="hu-HU" altLang="en-US" sz="2200" b="1" dirty="0">
                <a:solidFill>
                  <a:srgbClr val="000000"/>
                </a:solidFill>
              </a:rPr>
              <a:t>No. nyugati zónáit bevonják a Marshall-tervbe (1948. febr.), emiatt pénzreform (1948. jún.). A szovjet válasz: berlini blokád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pPr algn="ctr"/>
            <a:r>
              <a:rPr lang="hu-HU" altLang="en-US" dirty="0"/>
              <a:t>A hidegháború kezdetei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2132856"/>
            <a:ext cx="1958211" cy="251651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3329" y="4829175"/>
            <a:ext cx="3048000" cy="2028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467910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pPr algn="ctr"/>
            <a:r>
              <a:rPr lang="hu-HU" altLang="en-US" dirty="0" err="1"/>
              <a:t>Szovjetizálás</a:t>
            </a:r>
            <a:r>
              <a:rPr lang="hu-HU" altLang="en-US" dirty="0"/>
              <a:t>: alaptípusok</a:t>
            </a:r>
          </a:p>
        </p:txBody>
      </p:sp>
      <p:sp>
        <p:nvSpPr>
          <p:cNvPr id="829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146620" y="548680"/>
            <a:ext cx="9361040" cy="2796557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000" b="1" u="sng" dirty="0">
                <a:solidFill>
                  <a:srgbClr val="000000"/>
                </a:solidFill>
              </a:rPr>
              <a:t>Azonnali csatlósnak </a:t>
            </a:r>
            <a:r>
              <a:rPr lang="hu-HU" altLang="en-US" sz="2000" dirty="0">
                <a:solidFill>
                  <a:srgbClr val="000000"/>
                </a:solidFill>
              </a:rPr>
              <a:t>szánt államok: </a:t>
            </a:r>
            <a:r>
              <a:rPr lang="hu-HU" altLang="en-US" sz="2000" b="1" dirty="0">
                <a:solidFill>
                  <a:srgbClr val="000000"/>
                </a:solidFill>
              </a:rPr>
              <a:t>Lengyelország és Románia </a:t>
            </a:r>
            <a:r>
              <a:rPr lang="hu-HU" altLang="en-US" sz="2000" dirty="0">
                <a:solidFill>
                  <a:srgbClr val="000000"/>
                </a:solidFill>
              </a:rPr>
              <a:t>(Szovjet megszállás)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>
                <a:solidFill>
                  <a:srgbClr val="000000"/>
                </a:solidFill>
              </a:rPr>
              <a:t>területi vitáik (követeléseik) vannak a Szovjetunióval…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>
                <a:solidFill>
                  <a:srgbClr val="000000"/>
                </a:solidFill>
              </a:rPr>
              <a:t>oroszellenes társadalmak: a térség két leggyengébb kommunista pártja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>
                <a:solidFill>
                  <a:srgbClr val="000000"/>
                </a:solidFill>
              </a:rPr>
              <a:t>itt (kivételesen) erős, hiteles ellenzéki vezetők is gátolják a </a:t>
            </a:r>
            <a:r>
              <a:rPr lang="hu-HU" altLang="en-US" sz="2000" dirty="0" err="1">
                <a:solidFill>
                  <a:srgbClr val="000000"/>
                </a:solidFill>
              </a:rPr>
              <a:t>szovjetizálást</a:t>
            </a:r>
            <a:endParaRPr lang="hu-HU" altLang="en-US" sz="2000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</a:pPr>
            <a:r>
              <a:rPr lang="hu-HU" altLang="en-US" sz="2000" dirty="0" err="1">
                <a:solidFill>
                  <a:srgbClr val="000000"/>
                </a:solidFill>
              </a:rPr>
              <a:t>szovjetizálásuk</a:t>
            </a:r>
            <a:r>
              <a:rPr lang="hu-HU" altLang="en-US" sz="2000" dirty="0">
                <a:solidFill>
                  <a:srgbClr val="000000"/>
                </a:solidFill>
              </a:rPr>
              <a:t> emiatt nehéz, a tervezettnél lassabb; viszont leplezetlen és brutális (nyílt szovjet beavatkozás, választási csalások – </a:t>
            </a:r>
            <a:r>
              <a:rPr lang="hu-HU" altLang="en-US" sz="2000" dirty="0" err="1">
                <a:solidFill>
                  <a:srgbClr val="000000"/>
                </a:solidFill>
              </a:rPr>
              <a:t>Ro</a:t>
            </a:r>
            <a:r>
              <a:rPr lang="hu-HU" altLang="en-US" sz="2000" dirty="0">
                <a:solidFill>
                  <a:srgbClr val="000000"/>
                </a:solidFill>
              </a:rPr>
              <a:t>.-</a:t>
            </a:r>
            <a:r>
              <a:rPr lang="hu-HU" altLang="en-US" sz="2000" dirty="0" err="1">
                <a:solidFill>
                  <a:srgbClr val="000000"/>
                </a:solidFill>
              </a:rPr>
              <a:t>ban</a:t>
            </a:r>
            <a:r>
              <a:rPr lang="hu-HU" altLang="en-US" sz="2000" dirty="0">
                <a:solidFill>
                  <a:srgbClr val="000000"/>
                </a:solidFill>
              </a:rPr>
              <a:t> a moszkovita Petru Groza)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>
                <a:solidFill>
                  <a:srgbClr val="000000"/>
                </a:solidFill>
              </a:rPr>
              <a:t>ennek következtében a nyugatiak időnként nem is ismerik el a kormányt, pl. a román király – I. Mihály elmenekül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>
                <a:solidFill>
                  <a:srgbClr val="000000"/>
                </a:solidFill>
              </a:rPr>
              <a:t>ide tartozik </a:t>
            </a:r>
            <a:r>
              <a:rPr lang="hu-HU" altLang="en-US" sz="2000" b="1" dirty="0">
                <a:solidFill>
                  <a:srgbClr val="000000"/>
                </a:solidFill>
              </a:rPr>
              <a:t>Bulgária</a:t>
            </a:r>
            <a:r>
              <a:rPr lang="hu-HU" altLang="en-US" sz="2000" dirty="0">
                <a:solidFill>
                  <a:srgbClr val="000000"/>
                </a:solidFill>
              </a:rPr>
              <a:t> is, ahol valóban gyors átmenet (nem oroszellenes, a KP erős)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3770389"/>
            <a:ext cx="4352230" cy="3087611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4008" y="3770389"/>
            <a:ext cx="4402724" cy="2970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2652256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539552" y="836712"/>
            <a:ext cx="8352928" cy="1519808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A tervezett lassú helyett gyors átmenet</a:t>
            </a:r>
            <a:r>
              <a:rPr lang="hu-HU" altLang="en-US" sz="2400" dirty="0"/>
              <a:t>: Jugoszlávia, Albánia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az erős helyi kommunista pártok felrúgják az eredeti ütemtervet, </a:t>
            </a:r>
            <a:r>
              <a:rPr lang="hu-HU" altLang="en-US" sz="2400" b="1" u="sng" dirty="0">
                <a:solidFill>
                  <a:srgbClr val="000000"/>
                </a:solidFill>
              </a:rPr>
              <a:t>nem a SZU szabadította fel őket</a:t>
            </a:r>
            <a:r>
              <a:rPr lang="hu-HU" altLang="en-US" sz="2000" dirty="0"/>
              <a:t>, hanem </a:t>
            </a:r>
            <a:r>
              <a:rPr lang="hu-HU" altLang="en-US" sz="2500" b="1" dirty="0"/>
              <a:t>Josip </a:t>
            </a:r>
            <a:r>
              <a:rPr lang="hu-HU" altLang="en-US" sz="2500" b="1" dirty="0" err="1"/>
              <a:t>Broz</a:t>
            </a:r>
            <a:r>
              <a:rPr lang="hu-HU" altLang="en-US" sz="2500" b="1" dirty="0"/>
              <a:t> Tito</a:t>
            </a:r>
            <a:r>
              <a:rPr lang="hu-HU" altLang="en-US" sz="2000" dirty="0"/>
              <a:t> partizánjai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Sztálin számára fejfájást okoznak föderációs terveik is (</a:t>
            </a:r>
            <a:r>
              <a:rPr lang="hu-HU" altLang="en-US" sz="2000" dirty="0" err="1"/>
              <a:t>Bg</a:t>
            </a:r>
            <a:r>
              <a:rPr lang="hu-HU" altLang="en-US" sz="2000" dirty="0"/>
              <a:t>.-</a:t>
            </a:r>
            <a:r>
              <a:rPr lang="hu-HU" altLang="en-US" sz="2000" dirty="0" err="1"/>
              <a:t>val</a:t>
            </a:r>
            <a:r>
              <a:rPr lang="hu-HU" altLang="en-US" sz="2000" dirty="0"/>
              <a:t> is)</a:t>
            </a:r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0"/>
            <a:ext cx="845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en-US" dirty="0" err="1"/>
              <a:t>Szovjetizálás</a:t>
            </a:r>
            <a:r>
              <a:rPr lang="hu-HU" altLang="en-US" dirty="0"/>
              <a:t>: alaptípusok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79764"/>
            <a:ext cx="3926352" cy="2944764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39952" y="2852936"/>
            <a:ext cx="5004048" cy="3198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0056151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395536" y="692696"/>
            <a:ext cx="7772400" cy="4114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Közép-Európa lassabb átmenetű „demokráciái”</a:t>
            </a:r>
            <a:r>
              <a:rPr lang="hu-HU" altLang="en-US" sz="2400" dirty="0"/>
              <a:t>: </a:t>
            </a:r>
            <a:r>
              <a:rPr lang="hu-HU" altLang="en-US" sz="2400" b="1" u="sng" dirty="0">
                <a:solidFill>
                  <a:srgbClr val="000000"/>
                </a:solidFill>
              </a:rPr>
              <a:t>Magyarország és Csehszlovákia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a parlamentáris keretek leghosszabb fennmaradása (1947–48-ig)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a többi országhoz hasonló koncepciós perek itt is, bár csak 1947–48-tól</a:t>
            </a:r>
          </a:p>
          <a:p>
            <a:pPr lvl="1">
              <a:lnSpc>
                <a:spcPct val="90000"/>
              </a:lnSpc>
            </a:pPr>
            <a:r>
              <a:rPr lang="hu-HU" altLang="en-US" sz="2000" dirty="0"/>
              <a:t>sajátos helyzetben van, de hasonló a szovjet zóna sorsa is Németországban, de itt sokkal határozottabb szovjet beavatkozás és „demokratizálás”</a:t>
            </a:r>
          </a:p>
          <a:p>
            <a:pPr>
              <a:lnSpc>
                <a:spcPct val="90000"/>
              </a:lnSpc>
            </a:pPr>
            <a:r>
              <a:rPr lang="hu-HU" altLang="en-US" sz="2400" b="1" dirty="0">
                <a:solidFill>
                  <a:srgbClr val="000000"/>
                </a:solidFill>
              </a:rPr>
              <a:t>Az egyes típusokhoz való tartozást nem befolyásolta, hogy az ország a háborúban melyik oldalon állt!</a:t>
            </a:r>
          </a:p>
          <a:p>
            <a:endParaRPr lang="en-US" dirty="0"/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0"/>
            <a:ext cx="845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lang="hu-HU" altLang="en-US" dirty="0" err="1"/>
              <a:t>Szovjetizálás</a:t>
            </a:r>
            <a:r>
              <a:rPr lang="hu-HU" altLang="en-US" dirty="0"/>
              <a:t>: alaptípusok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171" y="4090230"/>
            <a:ext cx="4572000" cy="2571750"/>
          </a:xfrm>
          <a:prstGeom prst="rect">
            <a:avLst/>
          </a:prstGeom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20072" y="3998133"/>
            <a:ext cx="3600400" cy="2755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8952704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09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Az első választások</a:t>
            </a:r>
          </a:p>
        </p:txBody>
      </p:sp>
      <p:sp>
        <p:nvSpPr>
          <p:cNvPr id="217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685800"/>
            <a:ext cx="9144000" cy="6172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Többpárti, szabad, de nem egészen demokratikus választások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Magyarország 1945. nov. 4.; Csehszlovákia 1946. máj. 26.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az egykori jobboldali pártok itt sem indulhattak el - sőt, be vannak tiltva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lényegében csak a koalíciós pártok belső arányairól lehet dönteni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kisebbségek (németek, Cs.-</a:t>
            </a:r>
            <a:r>
              <a:rPr lang="hu-HU" altLang="en-US" sz="2000" dirty="0" err="1">
                <a:solidFill>
                  <a:srgbClr val="000000"/>
                </a:solidFill>
              </a:rPr>
              <a:t>ban</a:t>
            </a:r>
            <a:r>
              <a:rPr lang="hu-HU" altLang="en-US" sz="2000" dirty="0">
                <a:solidFill>
                  <a:srgbClr val="000000"/>
                </a:solidFill>
              </a:rPr>
              <a:t> magyarok is) </a:t>
            </a:r>
            <a:r>
              <a:rPr lang="hu-HU" altLang="en-US" sz="2000" b="1" u="sng" dirty="0">
                <a:solidFill>
                  <a:srgbClr val="000000"/>
                </a:solidFill>
              </a:rPr>
              <a:t>ki vannak zárva a választásokból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Csehországban a </a:t>
            </a:r>
            <a:r>
              <a:rPr lang="hu-HU" altLang="en-US" sz="2000" b="1" dirty="0">
                <a:solidFill>
                  <a:srgbClr val="000000"/>
                </a:solidFill>
              </a:rPr>
              <a:t>CSKP győz </a:t>
            </a:r>
            <a:r>
              <a:rPr lang="hu-HU" altLang="en-US" sz="2000" dirty="0">
                <a:solidFill>
                  <a:srgbClr val="000000"/>
                </a:solidFill>
              </a:rPr>
              <a:t>(40%), az </a:t>
            </a:r>
            <a:r>
              <a:rPr lang="hu-HU" altLang="en-US" sz="2000" b="1" dirty="0">
                <a:solidFill>
                  <a:srgbClr val="000000"/>
                </a:solidFill>
              </a:rPr>
              <a:t>SZDP-vel együtt 56%-</a:t>
            </a:r>
            <a:r>
              <a:rPr lang="hu-HU" altLang="en-US" sz="2000" dirty="0">
                <a:solidFill>
                  <a:srgbClr val="000000"/>
                </a:solidFill>
              </a:rPr>
              <a:t>a van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Magyarországon </a:t>
            </a:r>
            <a:r>
              <a:rPr lang="hu-HU" altLang="en-US" sz="2000" b="1" dirty="0">
                <a:solidFill>
                  <a:srgbClr val="000000"/>
                </a:solidFill>
              </a:rPr>
              <a:t>az FKGP 57</a:t>
            </a:r>
            <a:r>
              <a:rPr lang="hu-HU" altLang="en-US" sz="2000" dirty="0">
                <a:solidFill>
                  <a:srgbClr val="000000"/>
                </a:solidFill>
              </a:rPr>
              <a:t>, Szlovákiában  a </a:t>
            </a:r>
            <a:r>
              <a:rPr lang="hu-HU" altLang="en-US" sz="2000" b="1" dirty="0">
                <a:solidFill>
                  <a:srgbClr val="000000"/>
                </a:solidFill>
              </a:rPr>
              <a:t>Demokrata Párt 62%-</a:t>
            </a:r>
            <a:r>
              <a:rPr lang="hu-HU" altLang="en-US" sz="2000" dirty="0" err="1">
                <a:solidFill>
                  <a:srgbClr val="000000"/>
                </a:solidFill>
              </a:rPr>
              <a:t>ot</a:t>
            </a:r>
            <a:r>
              <a:rPr lang="hu-HU" altLang="en-US" sz="2000" dirty="0">
                <a:solidFill>
                  <a:srgbClr val="000000"/>
                </a:solidFill>
              </a:rPr>
              <a:t> ér el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996952"/>
            <a:ext cx="3780420" cy="252028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1920" y="3243521"/>
            <a:ext cx="5246770" cy="3497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19011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548680"/>
            <a:ext cx="9036496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Többpárti, de elcsalt választások a népfrontos blokk „győzelmével”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Románia 1946. nov. 19.; Lengyelország 1947. jan. 19.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viszonylag </a:t>
            </a:r>
            <a:r>
              <a:rPr lang="hu-HU" altLang="en-US" sz="2000" b="1" u="sng" dirty="0">
                <a:solidFill>
                  <a:srgbClr val="000000"/>
                </a:solidFill>
              </a:rPr>
              <a:t>későn megtartott </a:t>
            </a:r>
            <a:r>
              <a:rPr lang="hu-HU" altLang="en-US" sz="2000" dirty="0">
                <a:solidFill>
                  <a:srgbClr val="000000"/>
                </a:solidFill>
              </a:rPr>
              <a:t>(szándékosan késleltetett!) voksolások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németeket és a fasiszta szervezeteket itt is kizárták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a </a:t>
            </a:r>
            <a:r>
              <a:rPr lang="hu-HU" altLang="en-US" sz="2000" b="1" u="sng" dirty="0">
                <a:solidFill>
                  <a:srgbClr val="000000"/>
                </a:solidFill>
              </a:rPr>
              <a:t>„demokratikus pártok” blokkba tömörülnek</a:t>
            </a:r>
            <a:r>
              <a:rPr lang="hu-HU" altLang="en-US" sz="2000" dirty="0">
                <a:solidFill>
                  <a:srgbClr val="000000"/>
                </a:solidFill>
              </a:rPr>
              <a:t>, a </a:t>
            </a:r>
            <a:r>
              <a:rPr lang="hu-HU" altLang="en-US" sz="2000" dirty="0" err="1">
                <a:solidFill>
                  <a:srgbClr val="000000"/>
                </a:solidFill>
              </a:rPr>
              <a:t>SzU</a:t>
            </a:r>
            <a:r>
              <a:rPr lang="hu-HU" altLang="en-US" sz="2000" dirty="0">
                <a:solidFill>
                  <a:srgbClr val="000000"/>
                </a:solidFill>
              </a:rPr>
              <a:t> jelentős anyagi </a:t>
            </a:r>
            <a:r>
              <a:rPr lang="hu-HU" altLang="en-US" sz="2000" dirty="0" err="1">
                <a:solidFill>
                  <a:srgbClr val="000000"/>
                </a:solidFill>
              </a:rPr>
              <a:t>támog</a:t>
            </a:r>
            <a:r>
              <a:rPr lang="hu-HU" altLang="en-US" sz="2000" dirty="0">
                <a:solidFill>
                  <a:srgbClr val="000000"/>
                </a:solidFill>
              </a:rPr>
              <a:t>.-</a:t>
            </a:r>
            <a:r>
              <a:rPr lang="hu-HU" altLang="en-US" sz="2000" dirty="0" err="1">
                <a:solidFill>
                  <a:srgbClr val="000000"/>
                </a:solidFill>
              </a:rPr>
              <a:t>val</a:t>
            </a:r>
            <a:endParaRPr lang="hu-HU" altLang="en-US" sz="2000" dirty="0">
              <a:solidFill>
                <a:srgbClr val="000000"/>
              </a:solidFill>
            </a:endParaRP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b="1" u="sng" dirty="0">
                <a:solidFill>
                  <a:srgbClr val="000000"/>
                </a:solidFill>
              </a:rPr>
              <a:t>terror, megfélemlítés, hatósági visszaélések </a:t>
            </a:r>
            <a:r>
              <a:rPr lang="hu-HU" altLang="en-US" sz="2000" dirty="0">
                <a:solidFill>
                  <a:srgbClr val="000000"/>
                </a:solidFill>
              </a:rPr>
              <a:t>(választói lista, szavazatszámlálás)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a mandátumok több, mint 80%-a </a:t>
            </a:r>
            <a:r>
              <a:rPr lang="hu-HU" altLang="en-US" sz="2000" dirty="0" err="1">
                <a:solidFill>
                  <a:srgbClr val="000000"/>
                </a:solidFill>
              </a:rPr>
              <a:t>a</a:t>
            </a:r>
            <a:r>
              <a:rPr lang="hu-HU" altLang="en-US" sz="2000" dirty="0">
                <a:solidFill>
                  <a:srgbClr val="000000"/>
                </a:solidFill>
              </a:rPr>
              <a:t> blokkpártoké lett (</a:t>
            </a:r>
            <a:r>
              <a:rPr lang="hu-HU" altLang="en-US" sz="2000" dirty="0" err="1">
                <a:solidFill>
                  <a:srgbClr val="000000"/>
                </a:solidFill>
              </a:rPr>
              <a:t>Lo</a:t>
            </a:r>
            <a:r>
              <a:rPr lang="hu-HU" altLang="en-US" sz="2000" dirty="0">
                <a:solidFill>
                  <a:srgbClr val="000000"/>
                </a:solidFill>
              </a:rPr>
              <a:t>.-</a:t>
            </a:r>
            <a:r>
              <a:rPr lang="hu-HU" altLang="en-US" sz="2000" dirty="0" err="1">
                <a:solidFill>
                  <a:srgbClr val="000000"/>
                </a:solidFill>
              </a:rPr>
              <a:t>ban</a:t>
            </a:r>
            <a:r>
              <a:rPr lang="hu-HU" altLang="en-US" sz="2000" dirty="0">
                <a:solidFill>
                  <a:srgbClr val="000000"/>
                </a:solidFill>
              </a:rPr>
              <a:t> a voksoké is)</a:t>
            </a:r>
          </a:p>
          <a:p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5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Az első választások</a:t>
            </a:r>
          </a:p>
        </p:txBody>
      </p:sp>
      <p:pic>
        <p:nvPicPr>
          <p:cNvPr id="6" name="Kép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313" y="3356992"/>
            <a:ext cx="2219325" cy="2857500"/>
          </a:xfrm>
          <a:prstGeom prst="rect">
            <a:avLst/>
          </a:prstGeom>
        </p:spPr>
      </p:pic>
      <p:sp>
        <p:nvSpPr>
          <p:cNvPr id="7" name="Szövegdoboz 6"/>
          <p:cNvSpPr txBox="1"/>
          <p:nvPr/>
        </p:nvSpPr>
        <p:spPr>
          <a:xfrm>
            <a:off x="107504" y="6225877"/>
            <a:ext cx="46085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Mihály király </a:t>
            </a:r>
            <a:r>
              <a:rPr lang="hu-HU" sz="1600" dirty="0"/>
              <a:t>– a </a:t>
            </a:r>
            <a:r>
              <a:rPr lang="hu-HU" sz="1600" dirty="0" err="1"/>
              <a:t>komunista</a:t>
            </a:r>
            <a:r>
              <a:rPr lang="hu-HU" sz="1600" dirty="0"/>
              <a:t> </a:t>
            </a:r>
            <a:r>
              <a:rPr lang="hu-HU" sz="1600" dirty="0" err="1"/>
              <a:t>hatalomárvétel</a:t>
            </a:r>
            <a:r>
              <a:rPr lang="hu-HU" sz="1600" dirty="0"/>
              <a:t> után 1947-ben lemondásra kényszerítik</a:t>
            </a:r>
          </a:p>
        </p:txBody>
      </p:sp>
      <p:pic>
        <p:nvPicPr>
          <p:cNvPr id="8" name="Kép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656" y="3356992"/>
            <a:ext cx="2103681" cy="2857500"/>
          </a:xfrm>
          <a:prstGeom prst="rect">
            <a:avLst/>
          </a:prstGeom>
        </p:spPr>
      </p:pic>
      <p:sp>
        <p:nvSpPr>
          <p:cNvPr id="9" name="Szövegdoboz 8"/>
          <p:cNvSpPr txBox="1"/>
          <p:nvPr/>
        </p:nvSpPr>
        <p:spPr>
          <a:xfrm>
            <a:off x="4932040" y="6214492"/>
            <a:ext cx="367240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1600" b="1" dirty="0"/>
              <a:t>Petru Groza </a:t>
            </a:r>
            <a:r>
              <a:rPr lang="hu-HU" sz="1600" dirty="0"/>
              <a:t>a RO-i „ekésfront” vezetője, az SZU támogatásával RO min.elnöke</a:t>
            </a:r>
          </a:p>
        </p:txBody>
      </p:sp>
    </p:spTree>
    <p:extLst>
      <p:ext uri="{BB962C8B-B14F-4D97-AF65-F5344CB8AC3E}">
        <p14:creationId xmlns:p14="http://schemas.microsoft.com/office/powerpoint/2010/main" val="248838609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40896" y="632604"/>
            <a:ext cx="9108504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Lényegében ellenzék nélküli népfrontos választások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Jugoszlávia 1945. nov. 11.; Bulgária 1945. nov. 18.; Albánia 1945. dec. 2. 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88–93%-</a:t>
            </a:r>
            <a:r>
              <a:rPr lang="hu-HU" altLang="en-US" sz="2000" dirty="0" err="1">
                <a:solidFill>
                  <a:srgbClr val="000000"/>
                </a:solidFill>
              </a:rPr>
              <a:t>os</a:t>
            </a:r>
            <a:r>
              <a:rPr lang="hu-HU" altLang="en-US" sz="2000" dirty="0">
                <a:solidFill>
                  <a:srgbClr val="000000"/>
                </a:solidFill>
              </a:rPr>
              <a:t> támogatást szerez KP-ok által vezetett blokk, ellenzéki képviselők csak Bulgáriában kerültek a parlamentbe (de </a:t>
            </a:r>
            <a:r>
              <a:rPr lang="hu-HU" altLang="en-US" sz="2000" dirty="0" err="1">
                <a:solidFill>
                  <a:srgbClr val="000000"/>
                </a:solidFill>
              </a:rPr>
              <a:t>Petkov</a:t>
            </a:r>
            <a:r>
              <a:rPr lang="hu-HU" altLang="en-US" sz="2000" dirty="0">
                <a:solidFill>
                  <a:srgbClr val="000000"/>
                </a:solidFill>
              </a:rPr>
              <a:t> agrárpártja bojkottálta a választást, csakúgy, mint a két nagyobb ellenzéki párt </a:t>
            </a:r>
            <a:r>
              <a:rPr lang="hu-HU" altLang="en-US" sz="2000" dirty="0" err="1">
                <a:solidFill>
                  <a:srgbClr val="000000"/>
                </a:solidFill>
              </a:rPr>
              <a:t>Ju</a:t>
            </a:r>
            <a:r>
              <a:rPr lang="hu-HU" altLang="en-US" sz="2000" dirty="0">
                <a:solidFill>
                  <a:srgbClr val="000000"/>
                </a:solidFill>
              </a:rPr>
              <a:t>.-</a:t>
            </a:r>
            <a:r>
              <a:rPr lang="hu-HU" altLang="en-US" sz="2000" dirty="0" err="1">
                <a:solidFill>
                  <a:srgbClr val="000000"/>
                </a:solidFill>
              </a:rPr>
              <a:t>ban</a:t>
            </a:r>
            <a:r>
              <a:rPr lang="hu-HU" altLang="en-US" sz="2000" dirty="0">
                <a:solidFill>
                  <a:srgbClr val="000000"/>
                </a:solidFill>
              </a:rPr>
              <a:t>)</a:t>
            </a:r>
          </a:p>
          <a:p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Az első választások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504" y="2276872"/>
            <a:ext cx="4968552" cy="4014992"/>
          </a:xfrm>
          <a:prstGeom prst="rect">
            <a:avLst/>
          </a:prstGeom>
        </p:spPr>
      </p:pic>
      <p:sp>
        <p:nvSpPr>
          <p:cNvPr id="6" name="Szövegdoboz 5"/>
          <p:cNvSpPr txBox="1"/>
          <p:nvPr/>
        </p:nvSpPr>
        <p:spPr>
          <a:xfrm>
            <a:off x="2713484" y="6291864"/>
            <a:ext cx="23949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/>
              <a:t>Josip </a:t>
            </a:r>
            <a:r>
              <a:rPr lang="hu-HU" dirty="0" err="1"/>
              <a:t>Broz</a:t>
            </a:r>
            <a:r>
              <a:rPr lang="hu-HU" dirty="0"/>
              <a:t> Tito</a:t>
            </a:r>
          </a:p>
        </p:txBody>
      </p:sp>
      <p:pic>
        <p:nvPicPr>
          <p:cNvPr id="7" name="Kép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7433" y="2342337"/>
            <a:ext cx="3013720" cy="3884062"/>
          </a:xfrm>
          <a:prstGeom prst="rect">
            <a:avLst/>
          </a:prstGeom>
        </p:spPr>
      </p:pic>
      <p:sp>
        <p:nvSpPr>
          <p:cNvPr id="8" name="Szövegdoboz 7"/>
          <p:cNvSpPr txBox="1"/>
          <p:nvPr/>
        </p:nvSpPr>
        <p:spPr>
          <a:xfrm>
            <a:off x="5813995" y="6226399"/>
            <a:ext cx="32403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dirty="0" err="1"/>
              <a:t>Georgi</a:t>
            </a:r>
            <a:r>
              <a:rPr lang="hu-HU" dirty="0"/>
              <a:t> Dimitrov, BKP</a:t>
            </a:r>
          </a:p>
        </p:txBody>
      </p:sp>
    </p:spTree>
    <p:extLst>
      <p:ext uri="{BB962C8B-B14F-4D97-AF65-F5344CB8AC3E}">
        <p14:creationId xmlns:p14="http://schemas.microsoft.com/office/powerpoint/2010/main" val="187177522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A kelet-európai tömb egységesülése</a:t>
            </a:r>
          </a:p>
        </p:txBody>
      </p:sp>
      <p:sp>
        <p:nvSpPr>
          <p:cNvPr id="215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0" y="476672"/>
            <a:ext cx="9144000" cy="61722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A munkáspártok egyesülése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b="1" dirty="0">
                <a:solidFill>
                  <a:srgbClr val="000000"/>
                </a:solidFill>
              </a:rPr>
              <a:t>ez lényegében a szocialista/szocdem. pártok megsemmisítése volt</a:t>
            </a:r>
            <a:r>
              <a:rPr lang="hu-HU" altLang="en-US" sz="2000" dirty="0">
                <a:solidFill>
                  <a:srgbClr val="000000"/>
                </a:solidFill>
              </a:rPr>
              <a:t>, amit az SZDP-tagok zöme ellenzett, s </a:t>
            </a:r>
            <a:r>
              <a:rPr lang="hu-HU" altLang="en-US" sz="2000" b="1" u="sng" dirty="0">
                <a:solidFill>
                  <a:srgbClr val="000000"/>
                </a:solidFill>
              </a:rPr>
              <a:t>a folyamatot tisztogatás/perek kísérték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elsőként No. szovjet szektorában (1946 ápr.), </a:t>
            </a:r>
            <a:r>
              <a:rPr lang="hu-HU" altLang="en-US" sz="2000" b="1" dirty="0">
                <a:solidFill>
                  <a:srgbClr val="000000"/>
                </a:solidFill>
              </a:rPr>
              <a:t>de általában 1948-ban </a:t>
            </a:r>
            <a:r>
              <a:rPr lang="hu-HU" altLang="en-US" sz="2000" dirty="0">
                <a:solidFill>
                  <a:srgbClr val="000000"/>
                </a:solidFill>
              </a:rPr>
              <a:t>(</a:t>
            </a:r>
            <a:r>
              <a:rPr lang="hu-HU" altLang="en-US" sz="2000" dirty="0" err="1">
                <a:solidFill>
                  <a:srgbClr val="000000"/>
                </a:solidFill>
              </a:rPr>
              <a:t>Ro</a:t>
            </a:r>
            <a:r>
              <a:rPr lang="hu-HU" altLang="en-US" sz="2000" dirty="0">
                <a:solidFill>
                  <a:srgbClr val="000000"/>
                </a:solidFill>
              </a:rPr>
              <a:t>.: febr., </a:t>
            </a:r>
            <a:r>
              <a:rPr lang="hu-HU" altLang="en-US" sz="2000" dirty="0" err="1">
                <a:solidFill>
                  <a:srgbClr val="000000"/>
                </a:solidFill>
              </a:rPr>
              <a:t>Mo</a:t>
            </a:r>
            <a:r>
              <a:rPr lang="hu-HU" altLang="en-US" sz="2000" dirty="0">
                <a:solidFill>
                  <a:srgbClr val="000000"/>
                </a:solidFill>
              </a:rPr>
              <a:t>. és Cs.: jún., </a:t>
            </a:r>
            <a:r>
              <a:rPr lang="hu-HU" altLang="en-US" sz="2000" dirty="0" err="1">
                <a:solidFill>
                  <a:srgbClr val="000000"/>
                </a:solidFill>
              </a:rPr>
              <a:t>Lo</a:t>
            </a:r>
            <a:r>
              <a:rPr lang="hu-HU" altLang="en-US" sz="2000" dirty="0">
                <a:solidFill>
                  <a:srgbClr val="000000"/>
                </a:solidFill>
              </a:rPr>
              <a:t>. és </a:t>
            </a:r>
            <a:r>
              <a:rPr lang="hu-HU" altLang="en-US" sz="2000" dirty="0" err="1">
                <a:solidFill>
                  <a:srgbClr val="000000"/>
                </a:solidFill>
              </a:rPr>
              <a:t>Bg</a:t>
            </a:r>
            <a:r>
              <a:rPr lang="hu-HU" altLang="en-US" sz="2000" dirty="0">
                <a:solidFill>
                  <a:srgbClr val="000000"/>
                </a:solidFill>
              </a:rPr>
              <a:t>.: dec.)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Albánia és Jugoszlávia esetében </a:t>
            </a:r>
            <a:r>
              <a:rPr lang="hu-HU" altLang="en-US" sz="2000" b="1" u="sng" dirty="0">
                <a:solidFill>
                  <a:srgbClr val="000000"/>
                </a:solidFill>
              </a:rPr>
              <a:t>nem is jöttek létre szocdem erők</a:t>
            </a:r>
          </a:p>
          <a:p>
            <a:pPr>
              <a:lnSpc>
                <a:spcPct val="90000"/>
              </a:lnSpc>
              <a:spcBef>
                <a:spcPct val="1000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Tömbön belüli kapcsolatok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b="1" u="sng" dirty="0">
                <a:solidFill>
                  <a:srgbClr val="000000"/>
                </a:solidFill>
              </a:rPr>
              <a:t>kétoldalú barátsági, együttműködési és kölcsönös segítségnyújtási egyezmények a blokk államai között (1943–1949 között)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b="1" dirty="0">
                <a:solidFill>
                  <a:srgbClr val="000000"/>
                </a:solidFill>
              </a:rPr>
              <a:t>célja: katonai együttműködés és segítségnyújtás, </a:t>
            </a:r>
            <a:r>
              <a:rPr lang="hu-HU" altLang="en-US" sz="2000" dirty="0">
                <a:solidFill>
                  <a:srgbClr val="000000"/>
                </a:solidFill>
              </a:rPr>
              <a:t>elsősorban Nyugat-Németország (NSZK) ellen</a:t>
            </a:r>
          </a:p>
          <a:p>
            <a:pPr lvl="1">
              <a:lnSpc>
                <a:spcPct val="90000"/>
              </a:lnSpc>
              <a:spcBef>
                <a:spcPct val="1000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Sztálin idegenkedik a </a:t>
            </a:r>
            <a:r>
              <a:rPr lang="hu-HU" altLang="en-US" sz="2000" b="1" u="sng" dirty="0">
                <a:solidFill>
                  <a:srgbClr val="000000"/>
                </a:solidFill>
              </a:rPr>
              <a:t>multilaterális</a:t>
            </a:r>
            <a:r>
              <a:rPr lang="hu-HU" altLang="en-US" sz="2000" dirty="0">
                <a:solidFill>
                  <a:srgbClr val="000000"/>
                </a:solidFill>
              </a:rPr>
              <a:t> együttműködéstől </a:t>
            </a:r>
            <a:endParaRPr lang="hu-HU" altLang="en-US" sz="2400" dirty="0">
              <a:solidFill>
                <a:srgbClr val="00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998" y="4293096"/>
            <a:ext cx="3559626" cy="2564904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93096"/>
            <a:ext cx="3409528" cy="26679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127748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-60920"/>
            <a:ext cx="8458200" cy="609600"/>
          </a:xfrm>
        </p:spPr>
        <p:txBody>
          <a:bodyPr/>
          <a:lstStyle/>
          <a:p>
            <a:r>
              <a:rPr lang="hu-HU" altLang="en-US" sz="4000" dirty="0"/>
              <a:t>Magyarország</a:t>
            </a:r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-254204" y="404664"/>
            <a:ext cx="9398203" cy="6248400"/>
          </a:xfrm>
        </p:spPr>
        <p:txBody>
          <a:bodyPr/>
          <a:lstStyle/>
          <a:p>
            <a:r>
              <a:rPr lang="hu-HU" altLang="en-US" sz="2000" u="sng" dirty="0">
                <a:solidFill>
                  <a:srgbClr val="000000"/>
                </a:solidFill>
              </a:rPr>
              <a:t>A </a:t>
            </a:r>
            <a:r>
              <a:rPr lang="hu-HU" altLang="en-US" sz="2000" b="1" u="sng" dirty="0">
                <a:solidFill>
                  <a:srgbClr val="000000"/>
                </a:solidFill>
              </a:rPr>
              <a:t>„szalámitaktika” </a:t>
            </a:r>
            <a:r>
              <a:rPr lang="hu-HU" altLang="en-US" sz="2000" u="sng" dirty="0">
                <a:solidFill>
                  <a:srgbClr val="000000"/>
                </a:solidFill>
              </a:rPr>
              <a:t>klasszikus esete (az MKP és az FKGP harca):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1945-ös abszolút többsége ellenére a Kisgazdapárt koalícióra kényszerül</a:t>
            </a:r>
          </a:p>
          <a:p>
            <a:pPr lvl="1">
              <a:spcBef>
                <a:spcPct val="0"/>
              </a:spcBef>
            </a:pPr>
            <a:r>
              <a:rPr lang="hu-HU" altLang="en-US" sz="2000" b="1" dirty="0">
                <a:solidFill>
                  <a:srgbClr val="000000"/>
                </a:solidFill>
              </a:rPr>
              <a:t>1946. jan.–febr. köztársaság kikiáltása</a:t>
            </a:r>
            <a:r>
              <a:rPr lang="hu-HU" altLang="en-US" sz="2000" dirty="0">
                <a:solidFill>
                  <a:srgbClr val="000000"/>
                </a:solidFill>
              </a:rPr>
              <a:t>, márc. a demokratikus államrend és a köztársaság büntetőjogi védelméről szóló tc. </a:t>
            </a:r>
            <a:r>
              <a:rPr lang="hu-HU" altLang="en-US" sz="2000" b="1" dirty="0">
                <a:solidFill>
                  <a:srgbClr val="000000"/>
                </a:solidFill>
              </a:rPr>
              <a:t>(„hóhértörvény” </a:t>
            </a:r>
            <a:r>
              <a:rPr lang="hu-HU" altLang="en-US" sz="2000" dirty="0">
                <a:solidFill>
                  <a:srgbClr val="000000"/>
                </a:solidFill>
              </a:rPr>
              <a:t>– </a:t>
            </a:r>
            <a:r>
              <a:rPr lang="hu-HU" altLang="en-US" sz="2000" dirty="0" err="1">
                <a:solidFill>
                  <a:srgbClr val="000000"/>
                </a:solidFill>
              </a:rPr>
              <a:t>köv.dia</a:t>
            </a:r>
            <a:r>
              <a:rPr lang="hu-HU" altLang="en-US" sz="2000" dirty="0">
                <a:solidFill>
                  <a:srgbClr val="000000"/>
                </a:solidFill>
              </a:rPr>
              <a:t>)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1946. márc. Baloldali Blokk, utcai tüntetések; 21 jobboldali kizárása </a:t>
            </a:r>
            <a:r>
              <a:rPr lang="hu-HU" altLang="en-US" sz="2000" dirty="0" err="1">
                <a:solidFill>
                  <a:srgbClr val="000000"/>
                </a:solidFill>
              </a:rPr>
              <a:t>FKGP-ből</a:t>
            </a:r>
            <a:r>
              <a:rPr lang="hu-HU" altLang="en-US" sz="2000" dirty="0">
                <a:solidFill>
                  <a:srgbClr val="000000"/>
                </a:solidFill>
              </a:rPr>
              <a:t> </a:t>
            </a:r>
          </a:p>
          <a:p>
            <a:pPr lvl="1">
              <a:spcBef>
                <a:spcPct val="0"/>
              </a:spcBef>
            </a:pPr>
            <a:r>
              <a:rPr lang="hu-HU" altLang="en-US" sz="1800" dirty="0">
                <a:solidFill>
                  <a:srgbClr val="000000"/>
                </a:solidFill>
              </a:rPr>
              <a:t>1946 nyarától patthelyzet, erőegyensúly (és a békekonferencia a fő kérdés)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1947-es koholt „összeesküvési” vád és koncepciós perek törik meg az FKGP centrumát (Kovács Bélát elhurcolják a SZU-ba, Nagy Ferenc min.elnököt </a:t>
            </a:r>
            <a:r>
              <a:rPr lang="hu-HU" altLang="en-US" sz="2000" dirty="0" err="1">
                <a:solidFill>
                  <a:srgbClr val="000000"/>
                </a:solidFill>
              </a:rPr>
              <a:t>lemondatják</a:t>
            </a:r>
            <a:r>
              <a:rPr lang="hu-HU" altLang="en-US" sz="2000" dirty="0">
                <a:solidFill>
                  <a:srgbClr val="000000"/>
                </a:solidFill>
              </a:rPr>
              <a:t> és emigrációba kényszerül)</a:t>
            </a:r>
          </a:p>
          <a:p>
            <a:pPr lvl="1">
              <a:spcBef>
                <a:spcPct val="0"/>
              </a:spcBef>
            </a:pPr>
            <a:r>
              <a:rPr lang="hu-HU" altLang="en-US" sz="1800" dirty="0">
                <a:solidFill>
                  <a:srgbClr val="000000"/>
                </a:solidFill>
              </a:rPr>
              <a:t>1947. aug. újabb választáson már sok párt indulhat, az MKP győz, de számos visszaéléssel – </a:t>
            </a:r>
            <a:r>
              <a:rPr lang="hu-HU" altLang="en-US" sz="1800" b="1" dirty="0">
                <a:solidFill>
                  <a:srgbClr val="000000"/>
                </a:solidFill>
              </a:rPr>
              <a:t>„kékcédulás” szavazás</a:t>
            </a:r>
            <a:r>
              <a:rPr lang="hu-HU" altLang="en-US" sz="1800" dirty="0">
                <a:solidFill>
                  <a:srgbClr val="000000"/>
                </a:solidFill>
              </a:rPr>
              <a:t>; felszám. a veszélyes ellenzéki erőket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3861048"/>
            <a:ext cx="2996952" cy="2996952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7797" y="3815793"/>
            <a:ext cx="4188925" cy="3042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15024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ép 4">
            <a:extLst>
              <a:ext uri="{FF2B5EF4-FFF2-40B4-BE49-F238E27FC236}">
                <a16:creationId xmlns:a16="http://schemas.microsoft.com/office/drawing/2014/main" id="{1181700C-016A-4ACD-A8B1-8A6960A74E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85305"/>
            <a:ext cx="9144000" cy="5087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933219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-252536" y="116632"/>
            <a:ext cx="9289032" cy="4114800"/>
          </a:xfrm>
        </p:spPr>
        <p:txBody>
          <a:bodyPr/>
          <a:lstStyle/>
          <a:p>
            <a:r>
              <a:rPr lang="hu-HU" sz="2400" b="1" dirty="0"/>
              <a:t>hóhértörvény</a:t>
            </a:r>
            <a:r>
              <a:rPr lang="hu-HU" sz="2400" dirty="0"/>
              <a:t>,</a:t>
            </a:r>
            <a:r>
              <a:rPr lang="hu-HU" sz="2400" i="1" dirty="0"/>
              <a:t> 1946. márc. 23.</a:t>
            </a:r>
            <a:r>
              <a:rPr lang="hu-HU" sz="2400" dirty="0"/>
              <a:t>: az 1946:VII. tc</a:t>
            </a:r>
            <a:r>
              <a:rPr lang="hu-HU" sz="2400" i="1" dirty="0"/>
              <a:t>. A demokratikus államrend és a köztársaság büntetőjogi védelméről</a:t>
            </a:r>
            <a:r>
              <a:rPr lang="hu-HU" sz="2400" dirty="0"/>
              <a:t>, a nép nyelvén - Kimondta, hogy büntetendő, aki a dem. államrend vagy a köztársaság megdöntésére mozgalmat indít, szervezkedést kezdeményez, abban részt vesz vagy azt elősegíti, anyagilag támogatja; aki a megváltoztatásért lázít, alapintézményei, azokat támogató személyek v. csoportok elleni gyűlöletre izgat; aki háborús v. népellenes cselekményt magasztal v. ilyen elkövetőjét dicséri; aki 2 v. több személy jelenlétében oly valótlan tényt v. valós tényt oly módon állít v. híresztel, amely alkalmas arra, hogy az államrend és a közt. ellen megvetést keltsen, v. nemzetközi megbecsülését csorbítsa. Büntetendő cselekményről, mozgalomról, szervezkedésről tudomást szerez s azt „mihelyst lehetséges” nem jelenti a hatóságoknak. - Nem büntethető az, aki a jelzett mozgalomtól v. szervezkedéstől annak fölfedezése előtt eláll, társait annak abbahagyására igyekszik rábírni, ill. a szervezkedést a hatóságnak jelentette. A hóhértörvényt 1949. VIII. 12: az országgyűlés politikai, alkotmány- és közjogi bizottsága módosította (a büntetési tételeket szigorította).</a:t>
            </a:r>
          </a:p>
        </p:txBody>
      </p:sp>
    </p:spTree>
    <p:extLst>
      <p:ext uri="{BB962C8B-B14F-4D97-AF65-F5344CB8AC3E}">
        <p14:creationId xmlns:p14="http://schemas.microsoft.com/office/powerpoint/2010/main" val="3526334497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0" y="609600"/>
            <a:ext cx="9143999" cy="4114800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hu-HU" altLang="en-US" sz="2400" u="sng" dirty="0">
                <a:solidFill>
                  <a:srgbClr val="000000"/>
                </a:solidFill>
              </a:rPr>
              <a:t>A hatalom-kisajátítás felgyorsulása a </a:t>
            </a:r>
            <a:r>
              <a:rPr lang="hu-HU" altLang="en-US" sz="2400" u="sng" dirty="0" err="1">
                <a:solidFill>
                  <a:srgbClr val="000000"/>
                </a:solidFill>
              </a:rPr>
              <a:t>Kominform</a:t>
            </a:r>
            <a:r>
              <a:rPr lang="hu-HU" altLang="en-US" sz="2400" u="sng" dirty="0">
                <a:solidFill>
                  <a:srgbClr val="000000"/>
                </a:solidFill>
              </a:rPr>
              <a:t> létrejötte után :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további koncepciós perek az ellenzék és az SZDP ellen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számos ismert politikus külföldre menekült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1948-tól az egyház elleni támadás felerősödése (iskolák államosítása, </a:t>
            </a:r>
            <a:r>
              <a:rPr lang="hu-HU" altLang="en-US" sz="2000" b="1" dirty="0">
                <a:solidFill>
                  <a:srgbClr val="000000"/>
                </a:solidFill>
              </a:rPr>
              <a:t>Mindszenty József </a:t>
            </a:r>
            <a:r>
              <a:rPr lang="hu-HU" altLang="en-US" sz="2000" dirty="0">
                <a:solidFill>
                  <a:srgbClr val="000000"/>
                </a:solidFill>
              </a:rPr>
              <a:t>hercegprímás letartóztatása)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a kollektivizálás is megindult, Tildy Zoltán (közt. elnök) leváltása (hazaárulás vádjával, 1956-ig háziőrizet), Parasztpárt „bolsevizálása”</a:t>
            </a:r>
          </a:p>
          <a:p>
            <a:pPr lvl="1">
              <a:spcBef>
                <a:spcPct val="0"/>
              </a:spcBef>
            </a:pPr>
            <a:r>
              <a:rPr lang="hu-HU" altLang="en-US" sz="2000" b="1" dirty="0">
                <a:solidFill>
                  <a:srgbClr val="000000"/>
                </a:solidFill>
              </a:rPr>
              <a:t>1949. máj. Népfrontos „választás”, </a:t>
            </a:r>
            <a:r>
              <a:rPr lang="hu-HU" altLang="en-US" sz="2000" dirty="0">
                <a:solidFill>
                  <a:srgbClr val="000000"/>
                </a:solidFill>
              </a:rPr>
              <a:t>az új </a:t>
            </a:r>
            <a:r>
              <a:rPr lang="hu-HU" altLang="en-US" sz="2000" dirty="0" err="1">
                <a:solidFill>
                  <a:srgbClr val="000000"/>
                </a:solidFill>
              </a:rPr>
              <a:t>országyűlésben</a:t>
            </a:r>
            <a:r>
              <a:rPr lang="hu-HU" altLang="en-US" sz="2000" dirty="0">
                <a:solidFill>
                  <a:srgbClr val="000000"/>
                </a:solidFill>
              </a:rPr>
              <a:t> a pártok elhalnak</a:t>
            </a:r>
          </a:p>
          <a:p>
            <a:pPr lvl="1"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népi demokratikus alkotmány (1949. aug.) </a:t>
            </a:r>
          </a:p>
          <a:p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Rectangle 2"/>
          <p:cNvSpPr txBox="1">
            <a:spLocks noChangeArrowheads="1"/>
          </p:cNvSpPr>
          <p:nvPr/>
        </p:nvSpPr>
        <p:spPr bwMode="auto">
          <a:xfrm>
            <a:off x="304800" y="0"/>
            <a:ext cx="8458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kumimoji="1" sz="44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kumimoji="1" sz="4400">
                <a:solidFill>
                  <a:schemeClr val="tx2"/>
                </a:solidFill>
                <a:latin typeface="Times New Roman" panose="02020603050405020304" pitchFamily="18" charset="0"/>
              </a:defRPr>
            </a:lvl9pPr>
          </a:lstStyle>
          <a:p>
            <a:r>
              <a:rPr lang="hu-HU" altLang="en-US"/>
              <a:t>Magyarország</a:t>
            </a:r>
            <a:endParaRPr lang="hu-HU" altLang="en-US" dirty="0"/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45024"/>
            <a:ext cx="5269001" cy="2963813"/>
          </a:xfrm>
          <a:prstGeom prst="rect">
            <a:avLst/>
          </a:prstGeom>
        </p:spPr>
      </p:pic>
      <p:pic>
        <p:nvPicPr>
          <p:cNvPr id="5" name="Kép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1358" y="3794782"/>
            <a:ext cx="3782642" cy="26642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5972366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Csehszlovákia</a:t>
            </a:r>
          </a:p>
        </p:txBody>
      </p:sp>
      <p:sp>
        <p:nvSpPr>
          <p:cNvPr id="13107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-108520" y="609600"/>
            <a:ext cx="9361040" cy="62484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hu-HU" altLang="en-US" sz="2400" dirty="0" err="1">
                <a:solidFill>
                  <a:srgbClr val="000000"/>
                </a:solidFill>
              </a:rPr>
              <a:t>Beneš</a:t>
            </a:r>
            <a:r>
              <a:rPr lang="hu-HU" altLang="en-US" sz="2400" dirty="0">
                <a:solidFill>
                  <a:srgbClr val="000000"/>
                </a:solidFill>
              </a:rPr>
              <a:t>  elnök célja: hídszerep kelet és nyugat között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Soviniszta politika = </a:t>
            </a:r>
            <a:r>
              <a:rPr lang="hu-HU" altLang="en-US" sz="2400" b="1" dirty="0">
                <a:solidFill>
                  <a:srgbClr val="000000"/>
                </a:solidFill>
              </a:rPr>
              <a:t>tiszta „nemzetállam” </a:t>
            </a:r>
            <a:r>
              <a:rPr lang="hu-HU" altLang="en-US" sz="2400" dirty="0">
                <a:solidFill>
                  <a:srgbClr val="000000"/>
                </a:solidFill>
              </a:rPr>
              <a:t>megvalósítására tett törekv.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kisebbségek üldözése (</a:t>
            </a:r>
            <a:r>
              <a:rPr lang="hu-HU" altLang="en-US" sz="2000" dirty="0" err="1">
                <a:solidFill>
                  <a:srgbClr val="000000"/>
                </a:solidFill>
              </a:rPr>
              <a:t>Beneš</a:t>
            </a:r>
            <a:r>
              <a:rPr lang="hu-HU" altLang="en-US" sz="2000" dirty="0">
                <a:solidFill>
                  <a:srgbClr val="000000"/>
                </a:solidFill>
              </a:rPr>
              <a:t>-dekrétumok, német kitelepítés, magyarellenesség)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következménye: függés Moszkvától, kommunisták térnyerése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Vita Szlovákia státuszáról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félföderációvá való átalakulás (</a:t>
            </a:r>
            <a:r>
              <a:rPr lang="hu-HU" altLang="en-US" sz="2000" dirty="0" err="1">
                <a:solidFill>
                  <a:srgbClr val="000000"/>
                </a:solidFill>
              </a:rPr>
              <a:t>Szlk</a:t>
            </a:r>
            <a:r>
              <a:rPr lang="hu-HU" altLang="en-US" sz="2000" dirty="0">
                <a:solidFill>
                  <a:srgbClr val="000000"/>
                </a:solidFill>
              </a:rPr>
              <a:t>. Nemzeti Tanács, Megbízottak Testülete; Csehországban nincsenek hasonló szervek)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eleinte a CSKP támogatta a szlovák jogkörök erősítését, de az 1946-os választási eredmény után Szlovákia jobboldali – klerikális jellege miatt szintén ellene fordul</a:t>
            </a:r>
          </a:p>
          <a:p>
            <a:pPr>
              <a:lnSpc>
                <a:spcPct val="90000"/>
              </a:lnSpc>
            </a:pPr>
            <a:endParaRPr lang="hu-HU" altLang="en-US" sz="2400" dirty="0">
              <a:solidFill>
                <a:srgbClr val="000000"/>
              </a:solidFill>
            </a:endParaRP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9020"/>
            <a:ext cx="4128459" cy="3096344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960" y="3609367"/>
            <a:ext cx="4932040" cy="3041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960391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476672"/>
            <a:ext cx="8928992" cy="4114800"/>
          </a:xfrm>
        </p:spPr>
        <p:txBody>
          <a:bodyPr/>
          <a:lstStyle/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A politikai harcok sajátosságai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1945 okt.-ig nincs Ideiglenes Nemzetgyűlés, elnöki dekrétumok „pótolják”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1946. máj. választásokon a CSKP győz, de erős a balközép tábor, marad a nagykoalíció (viszont a kommunista </a:t>
            </a:r>
            <a:r>
              <a:rPr lang="hu-HU" altLang="en-US" sz="2000" dirty="0" err="1">
                <a:solidFill>
                  <a:srgbClr val="000000"/>
                </a:solidFill>
              </a:rPr>
              <a:t>Gottwald</a:t>
            </a:r>
            <a:r>
              <a:rPr lang="hu-HU" altLang="en-US" sz="2000" dirty="0">
                <a:solidFill>
                  <a:srgbClr val="000000"/>
                </a:solidFill>
              </a:rPr>
              <a:t> lesz a miniszterelnök)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1947-ben megindul a Szlovák Dem. Párt elleni koncepciós per-sorozat (a nem </a:t>
            </a:r>
            <a:r>
              <a:rPr lang="hu-HU" altLang="en-US" sz="2000" dirty="0" err="1">
                <a:solidFill>
                  <a:srgbClr val="000000"/>
                </a:solidFill>
              </a:rPr>
              <a:t>komm</a:t>
            </a:r>
            <a:r>
              <a:rPr lang="hu-HU" altLang="en-US" sz="2000" dirty="0">
                <a:solidFill>
                  <a:srgbClr val="000000"/>
                </a:solidFill>
              </a:rPr>
              <a:t>., de centralizációt támogató cseh pártok lelkes asszisztálásával)</a:t>
            </a:r>
          </a:p>
          <a:p>
            <a:pPr>
              <a:lnSpc>
                <a:spcPct val="90000"/>
              </a:lnSpc>
              <a:spcBef>
                <a:spcPct val="0"/>
              </a:spcBef>
            </a:pPr>
            <a:r>
              <a:rPr lang="hu-HU" altLang="en-US" sz="2400" dirty="0">
                <a:solidFill>
                  <a:srgbClr val="000000"/>
                </a:solidFill>
              </a:rPr>
              <a:t>1948. febr.: kommunista hatalomátvétel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rosszul kivitelezett kormány-buktató akció, ami a CSKP puccsát eredményezi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ezután gyors ütemben alakul társutassá a nem </a:t>
            </a:r>
            <a:r>
              <a:rPr lang="hu-HU" altLang="en-US" sz="2000" dirty="0" err="1">
                <a:solidFill>
                  <a:srgbClr val="000000"/>
                </a:solidFill>
              </a:rPr>
              <a:t>komm</a:t>
            </a:r>
            <a:r>
              <a:rPr lang="hu-HU" altLang="en-US" sz="2000" dirty="0">
                <a:solidFill>
                  <a:srgbClr val="000000"/>
                </a:solidFill>
              </a:rPr>
              <a:t>. tábor és a gazdasági élet</a:t>
            </a:r>
          </a:p>
          <a:p>
            <a:pPr lvl="1">
              <a:lnSpc>
                <a:spcPct val="90000"/>
              </a:lnSpc>
              <a:spcBef>
                <a:spcPct val="0"/>
              </a:spcBef>
            </a:pPr>
            <a:r>
              <a:rPr lang="hu-HU" altLang="en-US" sz="2000" dirty="0">
                <a:solidFill>
                  <a:srgbClr val="000000"/>
                </a:solidFill>
              </a:rPr>
              <a:t>máj.: népi demokratikus alkotmány születik, majd a hó végi választásokon már a Nemzeti Front közös listája „győz”; </a:t>
            </a:r>
            <a:r>
              <a:rPr lang="hu-HU" altLang="en-US" sz="2000" dirty="0" err="1">
                <a:solidFill>
                  <a:srgbClr val="000000"/>
                </a:solidFill>
              </a:rPr>
              <a:t>Beneš</a:t>
            </a:r>
            <a:r>
              <a:rPr lang="hu-HU" altLang="en-US" sz="2000" dirty="0">
                <a:solidFill>
                  <a:srgbClr val="000000"/>
                </a:solidFill>
              </a:rPr>
              <a:t> lemond, </a:t>
            </a:r>
            <a:r>
              <a:rPr lang="hu-HU" altLang="en-US" sz="2000" dirty="0" err="1">
                <a:solidFill>
                  <a:srgbClr val="000000"/>
                </a:solidFill>
              </a:rPr>
              <a:t>Gottwald</a:t>
            </a:r>
            <a:r>
              <a:rPr lang="hu-HU" altLang="en-US" sz="2000" dirty="0">
                <a:solidFill>
                  <a:srgbClr val="000000"/>
                </a:solidFill>
              </a:rPr>
              <a:t> az új elnök</a:t>
            </a:r>
          </a:p>
          <a:p>
            <a:endParaRPr lang="hu-HU" dirty="0">
              <a:solidFill>
                <a:srgbClr val="000000"/>
              </a:solidFill>
            </a:endParaRPr>
          </a:p>
        </p:txBody>
      </p:sp>
      <p:sp>
        <p:nvSpPr>
          <p:cNvPr id="4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458200" cy="609600"/>
          </a:xfrm>
        </p:spPr>
        <p:txBody>
          <a:bodyPr/>
          <a:lstStyle/>
          <a:p>
            <a:r>
              <a:rPr lang="hu-HU" altLang="en-US" dirty="0"/>
              <a:t>Csehszlovákia</a:t>
            </a:r>
          </a:p>
        </p:txBody>
      </p:sp>
      <p:pic>
        <p:nvPicPr>
          <p:cNvPr id="5" name="Kép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3916288"/>
            <a:ext cx="5561045" cy="29417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2575962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2420888"/>
            <a:ext cx="7772400" cy="763488"/>
          </a:xfrm>
        </p:spPr>
        <p:txBody>
          <a:bodyPr/>
          <a:lstStyle/>
          <a:p>
            <a:pPr algn="ctr"/>
            <a:r>
              <a:rPr lang="sk-SK" dirty="0"/>
              <a:t>Köszönöm a figyelmet!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6673578"/>
      </p:ext>
    </p:extLst>
  </p:cSld>
  <p:clrMapOvr>
    <a:masterClrMapping/>
  </p:clrMapOvr>
</p:sld>
</file>

<file path=ppt/theme/theme1.xml><?xml version="1.0" encoding="utf-8"?>
<a:theme xmlns:a="http://schemas.openxmlformats.org/drawingml/2006/main" name="KREPP">
  <a:themeElements>
    <a:clrScheme name="">
      <a:dk1>
        <a:srgbClr val="333333"/>
      </a:dk1>
      <a:lt1>
        <a:srgbClr val="A9BDA9"/>
      </a:lt1>
      <a:dk2>
        <a:srgbClr val="004C2B"/>
      </a:dk2>
      <a:lt2>
        <a:srgbClr val="578963"/>
      </a:lt2>
      <a:accent1>
        <a:srgbClr val="FFCCCC"/>
      </a:accent1>
      <a:accent2>
        <a:srgbClr val="B3E1B3"/>
      </a:accent2>
      <a:accent3>
        <a:srgbClr val="D1DBD1"/>
      </a:accent3>
      <a:accent4>
        <a:srgbClr val="2A2A2A"/>
      </a:accent4>
      <a:accent5>
        <a:srgbClr val="FFE2E2"/>
      </a:accent5>
      <a:accent6>
        <a:srgbClr val="A2CCA2"/>
      </a:accent6>
      <a:hlink>
        <a:srgbClr val="BDD7E5"/>
      </a:hlink>
      <a:folHlink>
        <a:srgbClr val="D2AAD2"/>
      </a:folHlink>
    </a:clrScheme>
    <a:fontScheme name="KREPP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KREPP 1">
        <a:dk1>
          <a:srgbClr val="333333"/>
        </a:dk1>
        <a:lt1>
          <a:srgbClr val="A9BDA9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D1DBD1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2">
        <a:dk1>
          <a:srgbClr val="333333"/>
        </a:dk1>
        <a:lt1>
          <a:srgbClr val="FFFFFF"/>
        </a:lt1>
        <a:dk2>
          <a:srgbClr val="004C2B"/>
        </a:dk2>
        <a:lt2>
          <a:srgbClr val="578963"/>
        </a:lt2>
        <a:accent1>
          <a:srgbClr val="E1B7B7"/>
        </a:accent1>
        <a:accent2>
          <a:srgbClr val="B3E1B3"/>
        </a:accent2>
        <a:accent3>
          <a:srgbClr val="FFFFFF"/>
        </a:accent3>
        <a:accent4>
          <a:srgbClr val="2A2A2A"/>
        </a:accent4>
        <a:accent5>
          <a:srgbClr val="EED8D8"/>
        </a:accent5>
        <a:accent6>
          <a:srgbClr val="A2CCA2"/>
        </a:accent6>
        <a:hlink>
          <a:srgbClr val="BDD7E5"/>
        </a:hlink>
        <a:folHlink>
          <a:srgbClr val="D2AAD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KREPP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37373"/>
        </a:accent6>
        <a:hlink>
          <a:srgbClr val="B2B2B2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C:\Program Files\Microsoft Office\Sablonok\Bemutatótervek\KREPP.POT</Template>
  <TotalTime>0</TotalTime>
  <Words>3692</Words>
  <Application>Microsoft Office PowerPoint</Application>
  <PresentationFormat>Diavetítés a képernyőre (4:3 oldalarány)</PresentationFormat>
  <Paragraphs>346</Paragraphs>
  <Slides>57</Slides>
  <Notes>23</Notes>
  <HiddenSlides>0</HiddenSlides>
  <MMClips>1</MMClips>
  <ScaleCrop>false</ScaleCrop>
  <HeadingPairs>
    <vt:vector size="6" baseType="variant">
      <vt:variant>
        <vt:lpstr>Használt betűtípusok</vt:lpstr>
      </vt:variant>
      <vt:variant>
        <vt:i4>8</vt:i4>
      </vt:variant>
      <vt:variant>
        <vt:lpstr>Téma</vt:lpstr>
      </vt:variant>
      <vt:variant>
        <vt:i4>1</vt:i4>
      </vt:variant>
      <vt:variant>
        <vt:lpstr>Diacímek</vt:lpstr>
      </vt:variant>
      <vt:variant>
        <vt:i4>57</vt:i4>
      </vt:variant>
    </vt:vector>
  </HeadingPairs>
  <TitlesOfParts>
    <vt:vector size="66" baseType="lpstr">
      <vt:lpstr>Arial</vt:lpstr>
      <vt:lpstr>Arial Narrow</vt:lpstr>
      <vt:lpstr>Calibri</vt:lpstr>
      <vt:lpstr>Monotype Sorts</vt:lpstr>
      <vt:lpstr>Symbol</vt:lpstr>
      <vt:lpstr>Times New Roman</vt:lpstr>
      <vt:lpstr>Wingdings</vt:lpstr>
      <vt:lpstr>Wingdings 2</vt:lpstr>
      <vt:lpstr>KREPP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Lengyelország felosztása 1945-ben</vt:lpstr>
      <vt:lpstr>PowerPoint-bemutató</vt:lpstr>
      <vt:lpstr>W. Churchill fultoni beszéde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MARSHALL TERV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Indokínai háború 1946-54 </vt:lpstr>
      <vt:lpstr>PowerPoint-bemutató</vt:lpstr>
      <vt:lpstr>PowerPoint-bemutató</vt:lpstr>
      <vt:lpstr>PowerPoint-bemutató</vt:lpstr>
      <vt:lpstr>PowerPoint-bemutató</vt:lpstr>
      <vt:lpstr>PowerPoint-bemutató</vt:lpstr>
      <vt:lpstr>PowerPoint-bemutató</vt:lpstr>
      <vt:lpstr>A szovjet tömb kialakulása és jellemzői   (21-25. o.) </vt:lpstr>
      <vt:lpstr>A hidegháború kezdetei</vt:lpstr>
      <vt:lpstr>A hidegháború kezdetei</vt:lpstr>
      <vt:lpstr>Szovjetizálás: alaptípusok</vt:lpstr>
      <vt:lpstr>PowerPoint-bemutató</vt:lpstr>
      <vt:lpstr>PowerPoint-bemutató</vt:lpstr>
      <vt:lpstr>Az első választások</vt:lpstr>
      <vt:lpstr>Az első választások</vt:lpstr>
      <vt:lpstr>Az első választások</vt:lpstr>
      <vt:lpstr>A kelet-európai tömb egységesülése</vt:lpstr>
      <vt:lpstr>Magyarország</vt:lpstr>
      <vt:lpstr>PowerPoint-bemutató</vt:lpstr>
      <vt:lpstr>PowerPoint-bemutató</vt:lpstr>
      <vt:lpstr>PowerPoint-bemutató</vt:lpstr>
      <vt:lpstr>Csehszlovákia</vt:lpstr>
      <vt:lpstr>Csehszlovákia</vt:lpstr>
      <vt:lpstr>Köszönöm a figyelmet!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OS</dc:creator>
  <cp:lastModifiedBy>tanari</cp:lastModifiedBy>
  <cp:revision>138</cp:revision>
  <cp:lastPrinted>1601-01-01T00:00:00Z</cp:lastPrinted>
  <dcterms:created xsi:type="dcterms:W3CDTF">1601-01-01T00:00:00Z</dcterms:created>
  <dcterms:modified xsi:type="dcterms:W3CDTF">2024-02-12T08:23:02Z</dcterms:modified>
</cp:coreProperties>
</file>