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6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28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AE5-1A66-43F9-B802-F40303D3DE6B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E9DF-A694-4CFF-A410-1BBC7BC84F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6202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AE5-1A66-43F9-B802-F40303D3DE6B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E9DF-A694-4CFF-A410-1BBC7BC84F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3967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AE5-1A66-43F9-B802-F40303D3DE6B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E9DF-A694-4CFF-A410-1BBC7BC84F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2923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AE5-1A66-43F9-B802-F40303D3DE6B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E9DF-A694-4CFF-A410-1BBC7BC84F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6376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AE5-1A66-43F9-B802-F40303D3DE6B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E9DF-A694-4CFF-A410-1BBC7BC84F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804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AE5-1A66-43F9-B802-F40303D3DE6B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E9DF-A694-4CFF-A410-1BBC7BC84F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0601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AE5-1A66-43F9-B802-F40303D3DE6B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E9DF-A694-4CFF-A410-1BBC7BC84F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2551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AE5-1A66-43F9-B802-F40303D3DE6B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E9DF-A694-4CFF-A410-1BBC7BC84F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1583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AE5-1A66-43F9-B802-F40303D3DE6B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E9DF-A694-4CFF-A410-1BBC7BC84F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4015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AE5-1A66-43F9-B802-F40303D3DE6B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E9DF-A694-4CFF-A410-1BBC7BC84F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9015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BAE5-1A66-43F9-B802-F40303D3DE6B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BE9DF-A694-4CFF-A410-1BBC7BC84F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276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2BAE5-1A66-43F9-B802-F40303D3DE6B}" type="datetimeFigureOut">
              <a:rPr lang="hu-HU" smtClean="0"/>
              <a:t>2023. 11. 05.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BE9DF-A694-4CFF-A410-1BBC7BC84F7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64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38112" y="93663"/>
            <a:ext cx="8829675" cy="1630362"/>
          </a:xfrm>
        </p:spPr>
        <p:txBody>
          <a:bodyPr>
            <a:normAutofit fontScale="90000"/>
          </a:bodyPr>
          <a:lstStyle/>
          <a:p>
            <a:r>
              <a:rPr lang="hu-HU" b="1" dirty="0"/>
              <a:t>A szuperhatalmak versengése és együttműködése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209800"/>
            <a:ext cx="5053425" cy="39243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289" y="1724025"/>
            <a:ext cx="3806223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868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41241"/>
            <a:ext cx="5838825" cy="2916759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5263" y="0"/>
            <a:ext cx="8753474" cy="739774"/>
          </a:xfrm>
        </p:spPr>
        <p:txBody>
          <a:bodyPr/>
          <a:lstStyle/>
          <a:p>
            <a:pPr algn="ctr"/>
            <a:r>
              <a:rPr lang="hu-HU" dirty="0"/>
              <a:t>A fegyverkezési verseny felgyorsulása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39774"/>
            <a:ext cx="8853487" cy="3365501"/>
          </a:xfrm>
        </p:spPr>
        <p:txBody>
          <a:bodyPr/>
          <a:lstStyle/>
          <a:p>
            <a:r>
              <a:rPr lang="hu-HU" dirty="0"/>
              <a:t>2 szuperhatalom – egymás teljes megsemmisítését előidéző fegyverekkel rendelkeztek</a:t>
            </a:r>
          </a:p>
          <a:p>
            <a:r>
              <a:rPr lang="hu-HU" dirty="0"/>
              <a:t>Atomháború esetén – első csapás – a másiknak még marad ideje az ellencsapásra</a:t>
            </a:r>
          </a:p>
          <a:p>
            <a:r>
              <a:rPr lang="hu-HU" dirty="0"/>
              <a:t>A </a:t>
            </a:r>
            <a:r>
              <a:rPr lang="hu-HU" b="1" dirty="0"/>
              <a:t>„kölcsönös megsemmisítés”</a:t>
            </a:r>
            <a:r>
              <a:rPr lang="hu-HU" dirty="0"/>
              <a:t> lehetősége – az erőviszonyok egyensúlyát eredményezte</a:t>
            </a:r>
          </a:p>
          <a:p>
            <a:r>
              <a:rPr lang="hu-HU" dirty="0"/>
              <a:t>Mindkét fél további fegyverkezése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325" y="3355828"/>
            <a:ext cx="3495675" cy="350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461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6687" y="882650"/>
            <a:ext cx="8810625" cy="4351338"/>
          </a:xfrm>
        </p:spPr>
        <p:txBody>
          <a:bodyPr/>
          <a:lstStyle/>
          <a:p>
            <a:r>
              <a:rPr lang="hu-HU" dirty="0"/>
              <a:t>Az időszak „doktrínája”: a </a:t>
            </a:r>
            <a:r>
              <a:rPr lang="hu-HU" sz="3500" b="1" u="sng" dirty="0"/>
              <a:t>kölcsönös elrettentés</a:t>
            </a:r>
          </a:p>
          <a:p>
            <a:r>
              <a:rPr lang="hu-HU" dirty="0"/>
              <a:t>A félreértésen alapuló megelőző atomcsapások elkerülése érdekében 1963-ban </a:t>
            </a:r>
            <a:r>
              <a:rPr lang="hu-HU" b="1" dirty="0"/>
              <a:t>közvetlen telefonkapcsolatot </a:t>
            </a:r>
            <a:r>
              <a:rPr lang="hu-HU" dirty="0"/>
              <a:t>(forró </a:t>
            </a:r>
            <a:r>
              <a:rPr lang="en-US" dirty="0" err="1"/>
              <a:t>dr</a:t>
            </a:r>
            <a:r>
              <a:rPr lang="hu-HU" dirty="0"/>
              <a:t>ó</a:t>
            </a:r>
            <a:r>
              <a:rPr lang="en-US" dirty="0"/>
              <a:t>t) </a:t>
            </a:r>
            <a:r>
              <a:rPr lang="en-US" dirty="0" err="1"/>
              <a:t>teremtettek</a:t>
            </a:r>
            <a:r>
              <a:rPr lang="en-US" dirty="0"/>
              <a:t> </a:t>
            </a:r>
            <a:r>
              <a:rPr lang="en-US" b="1" dirty="0"/>
              <a:t>Washington </a:t>
            </a:r>
            <a:r>
              <a:rPr lang="en-US" b="1" dirty="0" err="1"/>
              <a:t>és</a:t>
            </a:r>
            <a:r>
              <a:rPr lang="en-US" b="1" dirty="0"/>
              <a:t> </a:t>
            </a:r>
            <a:r>
              <a:rPr lang="en-US" b="1" dirty="0" err="1"/>
              <a:t>Moszkva</a:t>
            </a:r>
            <a:r>
              <a:rPr lang="en-US" b="1" dirty="0"/>
              <a:t> </a:t>
            </a:r>
            <a:r>
              <a:rPr lang="en-US" b="1" dirty="0" err="1"/>
              <a:t>között</a:t>
            </a:r>
            <a:r>
              <a:rPr lang="en-US" b="1" dirty="0"/>
              <a:t>.</a:t>
            </a: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95263" y="0"/>
            <a:ext cx="8753474" cy="739774"/>
          </a:xfrm>
        </p:spPr>
        <p:txBody>
          <a:bodyPr/>
          <a:lstStyle/>
          <a:p>
            <a:pPr algn="ctr"/>
            <a:r>
              <a:rPr lang="hu-HU" dirty="0"/>
              <a:t>A fegyverkezési verseny felgyorsulása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19" y="2740340"/>
            <a:ext cx="7825960" cy="4117659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1003469" y="6365556"/>
            <a:ext cx="25431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dirty="0">
                <a:solidFill>
                  <a:schemeClr val="bg1"/>
                </a:solidFill>
              </a:rPr>
              <a:t>Nyikita Hruscsov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4991100" y="6276974"/>
            <a:ext cx="25431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dirty="0">
                <a:solidFill>
                  <a:schemeClr val="bg1"/>
                </a:solidFill>
              </a:rPr>
              <a:t>J.F. Kennedy</a:t>
            </a:r>
          </a:p>
        </p:txBody>
      </p:sp>
    </p:spTree>
    <p:extLst>
      <p:ext uri="{BB962C8B-B14F-4D97-AF65-F5344CB8AC3E}">
        <p14:creationId xmlns:p14="http://schemas.microsoft.com/office/powerpoint/2010/main" val="2515462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19100" y="0"/>
            <a:ext cx="8467725" cy="930274"/>
          </a:xfrm>
        </p:spPr>
        <p:txBody>
          <a:bodyPr/>
          <a:lstStyle/>
          <a:p>
            <a:pPr algn="ctr"/>
            <a:r>
              <a:rPr lang="hu-HU" dirty="0"/>
              <a:t>Enyhülés (</a:t>
            </a:r>
            <a:r>
              <a:rPr lang="hu-HU" dirty="0" err="1"/>
              <a:t>détente</a:t>
            </a:r>
            <a:r>
              <a:rPr lang="hu-HU" dirty="0"/>
              <a:t>) és űrverseny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2400" y="794051"/>
            <a:ext cx="8991600" cy="4351338"/>
          </a:xfrm>
        </p:spPr>
        <p:txBody>
          <a:bodyPr/>
          <a:lstStyle/>
          <a:p>
            <a:r>
              <a:rPr lang="hu-HU" dirty="0"/>
              <a:t>A nukleáris </a:t>
            </a:r>
            <a:r>
              <a:rPr lang="en-US" dirty="0"/>
              <a:t>h</a:t>
            </a:r>
            <a:r>
              <a:rPr lang="hu-HU" dirty="0"/>
              <a:t>á</a:t>
            </a:r>
            <a:r>
              <a:rPr lang="en-US" dirty="0" err="1"/>
              <a:t>bor</a:t>
            </a:r>
            <a:r>
              <a:rPr lang="hu-HU" dirty="0"/>
              <a:t>ú</a:t>
            </a:r>
            <a:r>
              <a:rPr lang="en-US" dirty="0"/>
              <a:t> k</a:t>
            </a:r>
            <a:r>
              <a:rPr lang="hu-HU" dirty="0"/>
              <a:t>ö</a:t>
            </a:r>
            <a:r>
              <a:rPr lang="en-US" dirty="0" err="1"/>
              <a:t>vetkezm</a:t>
            </a:r>
            <a:r>
              <a:rPr lang="hu-HU" dirty="0"/>
              <a:t>é</a:t>
            </a:r>
            <a:r>
              <a:rPr lang="en-US" dirty="0" err="1"/>
              <a:t>nyeitől</a:t>
            </a:r>
            <a:r>
              <a:rPr lang="en-US" dirty="0"/>
              <a:t> </a:t>
            </a:r>
            <a:r>
              <a:rPr lang="en-US" dirty="0" err="1"/>
              <a:t>val</a:t>
            </a:r>
            <a:r>
              <a:rPr lang="hu-HU" dirty="0"/>
              <a:t>ó</a:t>
            </a:r>
            <a:r>
              <a:rPr lang="en-US" dirty="0"/>
              <a:t> f</a:t>
            </a:r>
            <a:r>
              <a:rPr lang="hu-HU" dirty="0"/>
              <a:t>é</a:t>
            </a:r>
            <a:r>
              <a:rPr lang="en-US" dirty="0" err="1"/>
              <a:t>lelem</a:t>
            </a:r>
            <a:r>
              <a:rPr lang="en-US" dirty="0"/>
              <a:t> mind a k</a:t>
            </a:r>
            <a:r>
              <a:rPr lang="hu-HU" dirty="0"/>
              <a:t>é</a:t>
            </a:r>
            <a:r>
              <a:rPr lang="en-US" dirty="0"/>
              <a:t>t </a:t>
            </a:r>
            <a:r>
              <a:rPr lang="en-US" dirty="0" err="1"/>
              <a:t>felet</a:t>
            </a:r>
            <a:r>
              <a:rPr lang="en-US" dirty="0"/>
              <a:t> a </a:t>
            </a:r>
            <a:r>
              <a:rPr lang="en-US" b="1" dirty="0" err="1"/>
              <a:t>feszült</a:t>
            </a:r>
            <a:r>
              <a:rPr lang="hu-HU" b="1" dirty="0"/>
              <a:t> viszony enyhítésére </a:t>
            </a:r>
            <a:r>
              <a:rPr lang="hu-HU" dirty="0"/>
              <a:t>sarkallta</a:t>
            </a:r>
          </a:p>
          <a:p>
            <a:r>
              <a:rPr lang="hu-HU" dirty="0"/>
              <a:t>Az első műhold az űrben: </a:t>
            </a:r>
            <a:r>
              <a:rPr lang="hu-HU" b="1" dirty="0" err="1"/>
              <a:t>Szputnik</a:t>
            </a:r>
            <a:r>
              <a:rPr lang="hu-HU" b="1" dirty="0"/>
              <a:t>, 1957. október 4., SZU</a:t>
            </a:r>
          </a:p>
          <a:p>
            <a:r>
              <a:rPr lang="hu-HU" b="1" dirty="0"/>
              <a:t>Az amerikaiakat „sokkolta” a bejelentés (SPUTNIK SHOCK)</a:t>
            </a:r>
          </a:p>
          <a:p>
            <a:r>
              <a:rPr lang="hu-HU" dirty="0"/>
              <a:t>Az </a:t>
            </a:r>
            <a:r>
              <a:rPr lang="hu-HU" b="1" dirty="0"/>
              <a:t>1960-as évektől </a:t>
            </a:r>
            <a:r>
              <a:rPr lang="hu-HU" dirty="0"/>
              <a:t>a szuperhatalmak vetélkedésének egy </a:t>
            </a:r>
            <a:r>
              <a:rPr lang="hu-HU" b="1" dirty="0"/>
              <a:t>új színtere a világűr </a:t>
            </a:r>
            <a:r>
              <a:rPr lang="hu-HU" dirty="0"/>
              <a:t>lett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3722370"/>
            <a:ext cx="4343400" cy="304038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" y="3567112"/>
            <a:ext cx="4314825" cy="2000510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4" y="5193484"/>
            <a:ext cx="3057525" cy="154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9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577849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Űrverseny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14182" y="577849"/>
            <a:ext cx="8886825" cy="4351338"/>
          </a:xfrm>
        </p:spPr>
        <p:txBody>
          <a:bodyPr/>
          <a:lstStyle/>
          <a:p>
            <a:r>
              <a:rPr lang="hu-HU" dirty="0"/>
              <a:t>Mindkét ország előbb állatokkal kísérletezett</a:t>
            </a:r>
          </a:p>
          <a:p>
            <a:r>
              <a:rPr lang="hu-HU" b="1" dirty="0"/>
              <a:t>1961 áprilisában </a:t>
            </a:r>
            <a:r>
              <a:rPr lang="hu-HU" dirty="0"/>
              <a:t>egy szovjet űrhajós, </a:t>
            </a:r>
            <a:r>
              <a:rPr lang="hu-HU" b="1" dirty="0"/>
              <a:t>Jurij Gagarin elsőként kerülte meg a Földet a világűrben</a:t>
            </a:r>
          </a:p>
          <a:p>
            <a:r>
              <a:rPr lang="hu-HU" dirty="0"/>
              <a:t>Az </a:t>
            </a:r>
            <a:r>
              <a:rPr lang="hu-HU" b="1" dirty="0"/>
              <a:t>Apollo–11 űrhajó holdkompja 1969 júliusában leszállt a Holdra, a Hold felsz. léptek Neil Armstrong, </a:t>
            </a:r>
            <a:r>
              <a:rPr lang="hu-HU" b="1" dirty="0" err="1"/>
              <a:t>Buzz</a:t>
            </a:r>
            <a:r>
              <a:rPr lang="hu-HU" b="1" dirty="0"/>
              <a:t> </a:t>
            </a:r>
            <a:r>
              <a:rPr lang="hu-HU" b="1" dirty="0" err="1"/>
              <a:t>Aldrin</a:t>
            </a:r>
            <a:endParaRPr lang="hu-HU" dirty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989302"/>
            <a:ext cx="4162425" cy="286869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75" y="2851901"/>
            <a:ext cx="2238375" cy="149225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1" y="4337048"/>
            <a:ext cx="1981881" cy="2520952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939" y="4344151"/>
            <a:ext cx="1996559" cy="2513849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6" y="2811579"/>
            <a:ext cx="4495800" cy="179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558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19ADB575-DECA-4D03-87A3-ACB074D40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40" y="195042"/>
            <a:ext cx="7658571" cy="666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017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71487" y="0"/>
            <a:ext cx="8277225" cy="558798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A kubai rakétaválság és az enyhülés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58798"/>
            <a:ext cx="8953500" cy="4351338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 </a:t>
            </a:r>
            <a:r>
              <a:rPr lang="hu-HU" b="1" dirty="0"/>
              <a:t>kubai rakétaválság</a:t>
            </a:r>
            <a:r>
              <a:rPr lang="hu-HU" dirty="0"/>
              <a:t> a SZU és az USA közti katonapolitikai konfliktus volt, amely a Kubába telepített szovjet atomrakéták miatt alakult ki. </a:t>
            </a:r>
          </a:p>
          <a:p>
            <a:r>
              <a:rPr lang="hu-HU" dirty="0"/>
              <a:t>Válság 1962. október 14-28. </a:t>
            </a:r>
          </a:p>
          <a:p>
            <a:r>
              <a:rPr lang="hu-HU" dirty="0"/>
              <a:t>A hidegháború</a:t>
            </a:r>
            <a:r>
              <a:rPr lang="hu-HU" b="1" dirty="0"/>
              <a:t> „legforróbb” pontja</a:t>
            </a:r>
            <a:r>
              <a:rPr lang="hu-HU" dirty="0"/>
              <a:t>, egy atomháború kirobbanásának valós lehetősége.</a:t>
            </a:r>
          </a:p>
          <a:p>
            <a:r>
              <a:rPr lang="hu-HU" dirty="0"/>
              <a:t>A </a:t>
            </a:r>
            <a:r>
              <a:rPr lang="hu-HU" b="1" dirty="0"/>
              <a:t>kubai rakétaválság sokkja után </a:t>
            </a:r>
            <a:r>
              <a:rPr lang="hu-HU" dirty="0"/>
              <a:t>a két szuperhatalom diplomáciai kapcsolata sokat javult. A közvetlen atomháborús fenyegetés helyet a tárgyalások vették át. Mindez a hidegháború </a:t>
            </a:r>
            <a:r>
              <a:rPr lang="hu-HU" b="1" dirty="0"/>
              <a:t>enyhülésének (</a:t>
            </a:r>
            <a:r>
              <a:rPr lang="hu-HU" b="1" dirty="0" err="1"/>
              <a:t>détente</a:t>
            </a:r>
            <a:r>
              <a:rPr lang="hu-HU" b="1" dirty="0"/>
              <a:t>) új korszakát </a:t>
            </a:r>
            <a:r>
              <a:rPr lang="hu-HU" dirty="0"/>
              <a:t>hozta el.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46" y="4819217"/>
            <a:ext cx="3588258" cy="203878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0" y="4443128"/>
            <a:ext cx="4194252" cy="241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702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49299"/>
          </a:xfrm>
        </p:spPr>
        <p:txBody>
          <a:bodyPr/>
          <a:lstStyle/>
          <a:p>
            <a:pPr algn="ctr"/>
            <a:r>
              <a:rPr lang="hu-HU" dirty="0"/>
              <a:t>A SZU – Kína közötti feszültség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8587" y="749299"/>
            <a:ext cx="8886825" cy="4351338"/>
          </a:xfrm>
        </p:spPr>
        <p:txBody>
          <a:bodyPr>
            <a:normAutofit/>
          </a:bodyPr>
          <a:lstStyle/>
          <a:p>
            <a:r>
              <a:rPr lang="hu-HU" sz="2400" b="1" dirty="0"/>
              <a:t>Mao Ce-tung </a:t>
            </a:r>
            <a:r>
              <a:rPr lang="hu-HU" sz="2400" dirty="0"/>
              <a:t>elvetette a békés egymás mellett élés elvét, és bírálta Hruscsovot.</a:t>
            </a:r>
          </a:p>
          <a:p>
            <a:r>
              <a:rPr lang="hu-HU" sz="2400" dirty="0"/>
              <a:t>A kínai pártfőtitkár rövidesen a kommunista ideológia egyedüli örökösének tekintette magát, és miután Kína is kifejlesztette az atomfegyverét - 1964, már nyíltan </a:t>
            </a:r>
            <a:r>
              <a:rPr lang="hu-HU" sz="2400" b="1" dirty="0"/>
              <a:t>a Szovjetunió háttérbe szorítására törekedett. (3 pólusú világ)</a:t>
            </a:r>
          </a:p>
          <a:p>
            <a:r>
              <a:rPr lang="hu-HU" sz="2400" b="1" dirty="0"/>
              <a:t>Enyhülés – 1964, Nyikita Hruscsov leváltása és Leonyid Brezsnyev kinevezése SZKP </a:t>
            </a:r>
            <a:r>
              <a:rPr lang="hu-HU" sz="2400" b="1" dirty="0" err="1"/>
              <a:t>főtitkárává</a:t>
            </a:r>
            <a:r>
              <a:rPr lang="hu-HU" sz="2400" b="1" dirty="0"/>
              <a:t>. (kitüntetés-mánia)</a:t>
            </a:r>
            <a:endParaRPr lang="hu-HU" sz="24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52875"/>
            <a:ext cx="2178844" cy="290512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775" y="4311649"/>
            <a:ext cx="3705225" cy="247015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97162" y="4075797"/>
            <a:ext cx="2074863" cy="2782203"/>
          </a:xfrm>
          <a:prstGeom prst="rect">
            <a:avLst/>
          </a:prstGeom>
        </p:spPr>
      </p:pic>
      <p:sp>
        <p:nvSpPr>
          <p:cNvPr id="7" name="Jobbra nyíl 6"/>
          <p:cNvSpPr/>
          <p:nvPr/>
        </p:nvSpPr>
        <p:spPr>
          <a:xfrm>
            <a:off x="4511276" y="5100637"/>
            <a:ext cx="1085851" cy="649286"/>
          </a:xfrm>
          <a:prstGeom prst="rightArrow">
            <a:avLst/>
          </a:prstGeom>
          <a:solidFill>
            <a:srgbClr val="C0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9450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66" y="3826024"/>
            <a:ext cx="5219934" cy="303197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3573" y="102369"/>
            <a:ext cx="8975834" cy="748970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Az enyhülés (détente) okai Európában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77769"/>
            <a:ext cx="9144000" cy="4351338"/>
          </a:xfrm>
        </p:spPr>
        <p:txBody>
          <a:bodyPr/>
          <a:lstStyle/>
          <a:p>
            <a:r>
              <a:rPr lang="sk-SK" dirty="0"/>
              <a:t>A</a:t>
            </a:r>
            <a:r>
              <a:rPr lang="en-US" dirty="0"/>
              <a:t>z </a:t>
            </a:r>
            <a:r>
              <a:rPr lang="en-US" b="1" dirty="0" err="1"/>
              <a:t>atomhatalommá</a:t>
            </a:r>
            <a:r>
              <a:rPr lang="en-US" b="1" dirty="0"/>
              <a:t> </a:t>
            </a:r>
            <a:r>
              <a:rPr lang="en-US" b="1" dirty="0" err="1"/>
              <a:t>váló</a:t>
            </a:r>
            <a:r>
              <a:rPr lang="en-US" b="1" dirty="0"/>
              <a:t> </a:t>
            </a:r>
            <a:r>
              <a:rPr lang="en-US" b="1" dirty="0" err="1"/>
              <a:t>Franciaország</a:t>
            </a:r>
            <a:r>
              <a:rPr lang="sk-SK" b="1" dirty="0"/>
              <a:t> </a:t>
            </a:r>
            <a:r>
              <a:rPr lang="sk-SK" dirty="0"/>
              <a:t>el</a:t>
            </a:r>
            <a:r>
              <a:rPr lang="en-US" dirty="0"/>
              <a:t>t</a:t>
            </a:r>
            <a:r>
              <a:rPr lang="sk-SK" dirty="0"/>
              <a:t>á</a:t>
            </a:r>
            <a:r>
              <a:rPr lang="en-US" dirty="0" err="1"/>
              <a:t>volod</a:t>
            </a:r>
            <a:r>
              <a:rPr lang="sk-SK" dirty="0"/>
              <a:t>ik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sk-SK" dirty="0"/>
              <a:t>USA-tól</a:t>
            </a:r>
            <a:r>
              <a:rPr lang="en-US" dirty="0"/>
              <a:t> </a:t>
            </a:r>
            <a:r>
              <a:rPr lang="sk-SK" dirty="0"/>
              <a:t>é</a:t>
            </a:r>
            <a:r>
              <a:rPr lang="en-US" dirty="0"/>
              <a:t>s </a:t>
            </a:r>
            <a:r>
              <a:rPr lang="en-US" dirty="0" err="1"/>
              <a:t>nyit</a:t>
            </a:r>
            <a:r>
              <a:rPr lang="en-US" dirty="0"/>
              <a:t> a </a:t>
            </a:r>
            <a:r>
              <a:rPr lang="en-US" dirty="0" err="1"/>
              <a:t>Szovjetuni</a:t>
            </a:r>
            <a:r>
              <a:rPr lang="sk-SK" dirty="0"/>
              <a:t>ó felé</a:t>
            </a:r>
            <a:endParaRPr lang="en-US" dirty="0"/>
          </a:p>
          <a:p>
            <a:r>
              <a:rPr lang="sk-SK" dirty="0"/>
              <a:t>A</a:t>
            </a:r>
            <a:r>
              <a:rPr lang="en-US" dirty="0"/>
              <a:t>z </a:t>
            </a:r>
            <a:r>
              <a:rPr lang="en-US" b="1" dirty="0"/>
              <a:t>NSZK-</a:t>
            </a:r>
            <a:r>
              <a:rPr lang="en-US" b="1" dirty="0" err="1"/>
              <a:t>nak</a:t>
            </a:r>
            <a:r>
              <a:rPr lang="en-US" b="1" dirty="0"/>
              <a:t> </a:t>
            </a:r>
            <a:r>
              <a:rPr lang="en-US" dirty="0"/>
              <a:t>a </a:t>
            </a:r>
            <a:r>
              <a:rPr lang="en-US" dirty="0" err="1"/>
              <a:t>hatvanas</a:t>
            </a:r>
            <a:r>
              <a:rPr lang="en-US" dirty="0"/>
              <a:t> </a:t>
            </a:r>
            <a:r>
              <a:rPr lang="sk-SK" dirty="0"/>
              <a:t>é</a:t>
            </a:r>
            <a:r>
              <a:rPr lang="en-US" dirty="0" err="1"/>
              <a:t>vek</a:t>
            </a:r>
            <a:r>
              <a:rPr lang="sk-SK" dirty="0"/>
              <a:t> </a:t>
            </a:r>
            <a:r>
              <a:rPr lang="en-US" dirty="0"/>
              <a:t>v</a:t>
            </a:r>
            <a:r>
              <a:rPr lang="sk-SK" dirty="0"/>
              <a:t>é</a:t>
            </a:r>
            <a:r>
              <a:rPr lang="en-US" dirty="0"/>
              <a:t>g</a:t>
            </a:r>
            <a:r>
              <a:rPr lang="sk-SK" dirty="0"/>
              <a:t>é</a:t>
            </a:r>
            <a:r>
              <a:rPr lang="en-US" dirty="0"/>
              <a:t>n </a:t>
            </a:r>
            <a:r>
              <a:rPr lang="en-US" dirty="0" err="1"/>
              <a:t>kezdődő</a:t>
            </a:r>
            <a:r>
              <a:rPr lang="en-US" dirty="0"/>
              <a:t> </a:t>
            </a:r>
            <a:r>
              <a:rPr lang="en-US" b="1" dirty="0" err="1"/>
              <a:t>új</a:t>
            </a:r>
            <a:r>
              <a:rPr lang="en-US" b="1" dirty="0"/>
              <a:t> </a:t>
            </a:r>
            <a:r>
              <a:rPr lang="en-US" b="1" dirty="0" err="1"/>
              <a:t>keleti</a:t>
            </a:r>
            <a:r>
              <a:rPr lang="en-US" b="1" dirty="0"/>
              <a:t> </a:t>
            </a:r>
            <a:r>
              <a:rPr lang="en-US" b="1" dirty="0" err="1"/>
              <a:t>politikája</a:t>
            </a:r>
            <a:r>
              <a:rPr lang="sk-SK" b="1" dirty="0"/>
              <a:t> – </a:t>
            </a:r>
            <a:r>
              <a:rPr lang="sk-SK" b="1" u="sng" dirty="0"/>
              <a:t>Neue Ostpolitik, </a:t>
            </a:r>
            <a:r>
              <a:rPr lang="sk-SK" dirty="0"/>
              <a:t>amelynek kidolgozója az új kancellár Willy Brandt.</a:t>
            </a:r>
          </a:p>
          <a:p>
            <a:r>
              <a:rPr lang="sk-SK" dirty="0"/>
              <a:t>Brandt rendezni kívánta az </a:t>
            </a:r>
            <a:r>
              <a:rPr lang="sk-SK" b="1" dirty="0"/>
              <a:t>NSZK kapcsolatait</a:t>
            </a:r>
            <a:r>
              <a:rPr lang="sk-SK" dirty="0"/>
              <a:t> a </a:t>
            </a:r>
            <a:r>
              <a:rPr lang="sk-SK" b="1" dirty="0"/>
              <a:t>szocialista tömb </a:t>
            </a:r>
            <a:r>
              <a:rPr lang="sk-SK" dirty="0"/>
              <a:t>országaival + az </a:t>
            </a:r>
            <a:r>
              <a:rPr lang="sk-SK" b="1" dirty="0"/>
              <a:t>NSZK elismerte Lengyelország</a:t>
            </a:r>
            <a:r>
              <a:rPr lang="sk-SK" dirty="0"/>
              <a:t> a II. VH után kialakult </a:t>
            </a:r>
            <a:r>
              <a:rPr lang="sk-SK" b="1" dirty="0"/>
              <a:t>nyugati határait </a:t>
            </a:r>
            <a:endParaRPr lang="en-US" b="1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1957"/>
            <a:ext cx="4803228" cy="270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409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81347"/>
            <a:ext cx="7886700" cy="706929"/>
          </a:xfrm>
        </p:spPr>
        <p:txBody>
          <a:bodyPr/>
          <a:lstStyle/>
          <a:p>
            <a:pPr algn="ctr"/>
            <a:r>
              <a:rPr lang="sk-SK" dirty="0"/>
              <a:t>Az NSZK és az NDK „kiegyezése“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0869" y="704196"/>
            <a:ext cx="8902262" cy="4351338"/>
          </a:xfrm>
        </p:spPr>
        <p:txBody>
          <a:bodyPr/>
          <a:lstStyle/>
          <a:p>
            <a:r>
              <a:rPr lang="sk-SK" dirty="0"/>
              <a:t>A két német állam alapszerződése az – </a:t>
            </a:r>
            <a:r>
              <a:rPr lang="sk-SK" b="1" dirty="0"/>
              <a:t>„egy nép, két állam“ </a:t>
            </a:r>
            <a:r>
              <a:rPr lang="sk-SK" dirty="0"/>
              <a:t>elv alapján</a:t>
            </a:r>
          </a:p>
          <a:p>
            <a:r>
              <a:rPr lang="sk-SK" dirty="0"/>
              <a:t>A nyugati országok elismerik az NDK-t</a:t>
            </a:r>
          </a:p>
          <a:p>
            <a:r>
              <a:rPr lang="sk-SK" dirty="0"/>
              <a:t>Mindkét államot </a:t>
            </a:r>
            <a:r>
              <a:rPr lang="sk-SK" b="1" dirty="0"/>
              <a:t>felvették az ENSZ-be</a:t>
            </a:r>
          </a:p>
          <a:p>
            <a:r>
              <a:rPr lang="sk-SK" dirty="0"/>
              <a:t>A SZU és az NDK lemondott a Nyugat-Berlinre való igényéről, de Nyugat-Berlin jogilag még mindig nem vált az NSZK részévé</a:t>
            </a:r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416" y="3945386"/>
            <a:ext cx="4244652" cy="238844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102" y="3728677"/>
            <a:ext cx="2212172" cy="289284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848" y="3675992"/>
            <a:ext cx="3267152" cy="312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246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3572" y="0"/>
            <a:ext cx="8996856" cy="769991"/>
          </a:xfrm>
        </p:spPr>
        <p:txBody>
          <a:bodyPr>
            <a:normAutofit fontScale="90000"/>
          </a:bodyPr>
          <a:lstStyle/>
          <a:p>
            <a:r>
              <a:rPr lang="sk-SK" dirty="0"/>
              <a:t>Az egyházak szerepe a hidegháború idején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3572" y="769991"/>
            <a:ext cx="8996856" cy="4351338"/>
          </a:xfrm>
        </p:spPr>
        <p:txBody>
          <a:bodyPr/>
          <a:lstStyle/>
          <a:p>
            <a:r>
              <a:rPr lang="sk-SK" dirty="0"/>
              <a:t>A római katolikus egyház igyekszik megfelelni a </a:t>
            </a:r>
            <a:r>
              <a:rPr lang="sk-SK" b="1" dirty="0"/>
              <a:t>„modern kor kihívásainak“</a:t>
            </a:r>
          </a:p>
          <a:p>
            <a:r>
              <a:rPr lang="en-US" b="1" dirty="0"/>
              <a:t>II. </a:t>
            </a:r>
            <a:r>
              <a:rPr lang="en-US" b="1" dirty="0" err="1"/>
              <a:t>vatikáni</a:t>
            </a:r>
            <a:r>
              <a:rPr lang="en-US" b="1" dirty="0"/>
              <a:t> </a:t>
            </a:r>
            <a:r>
              <a:rPr lang="en-US" b="1" dirty="0" err="1"/>
              <a:t>zsinat</a:t>
            </a:r>
            <a:r>
              <a:rPr lang="en-US" b="1" dirty="0"/>
              <a:t> </a:t>
            </a:r>
            <a:r>
              <a:rPr lang="en-US" dirty="0"/>
              <a:t>(1962–1965)</a:t>
            </a:r>
            <a:endParaRPr lang="sk-SK" dirty="0"/>
          </a:p>
          <a:p>
            <a:r>
              <a:rPr lang="sk-SK" b="1" dirty="0"/>
              <a:t>Eredmények:</a:t>
            </a:r>
            <a:r>
              <a:rPr lang="sk-SK" dirty="0"/>
              <a:t> anyanyelvű igehirdetés (általánosan), a karitatív tevékenységek szerepe, együttműködés a nem keresztény egyházakkal</a:t>
            </a:r>
          </a:p>
          <a:p>
            <a:r>
              <a:rPr lang="sk-SK" dirty="0"/>
              <a:t>A pápa elítélte az </a:t>
            </a:r>
            <a:r>
              <a:rPr lang="sk-SK" b="1" dirty="0"/>
              <a:t>antiszemitizmus minden formáját</a:t>
            </a:r>
            <a:endParaRPr lang="en-US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4974"/>
            <a:ext cx="5012777" cy="282302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999" y="4033739"/>
            <a:ext cx="2285001" cy="2824261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5509419" y="4536553"/>
            <a:ext cx="13495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500" dirty="0"/>
              <a:t>VI. Pál</a:t>
            </a:r>
          </a:p>
          <a:p>
            <a:r>
              <a:rPr lang="sk-SK" sz="3500" dirty="0"/>
              <a:t>pápa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039887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-66675"/>
            <a:ext cx="7886700" cy="777874"/>
          </a:xfrm>
        </p:spPr>
        <p:txBody>
          <a:bodyPr/>
          <a:lstStyle/>
          <a:p>
            <a:pPr algn="ctr"/>
            <a:r>
              <a:rPr lang="hu-HU" dirty="0"/>
              <a:t>Enyhülés az 1970-es években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0012" y="558799"/>
            <a:ext cx="8943975" cy="3308351"/>
          </a:xfrm>
        </p:spPr>
        <p:txBody>
          <a:bodyPr>
            <a:normAutofit fontScale="85000" lnSpcReduction="20000"/>
          </a:bodyPr>
          <a:lstStyle/>
          <a:p>
            <a:r>
              <a:rPr lang="hu-HU" b="1" dirty="0"/>
              <a:t>mindkét szuperhatalom </a:t>
            </a:r>
            <a:r>
              <a:rPr lang="hu-HU" dirty="0"/>
              <a:t>óvakodott a </a:t>
            </a:r>
            <a:r>
              <a:rPr lang="hu-HU" b="1" dirty="0"/>
              <a:t>nyílt katonai összeütközéstől</a:t>
            </a:r>
          </a:p>
          <a:p>
            <a:r>
              <a:rPr lang="hu-HU" dirty="0"/>
              <a:t>Tárgyalások kezdeményezése a stratégiai fegyverek számának korlátozásáról:</a:t>
            </a:r>
          </a:p>
          <a:p>
            <a:r>
              <a:rPr lang="hu-HU" b="1" dirty="0"/>
              <a:t>SALT - I., </a:t>
            </a:r>
            <a:r>
              <a:rPr lang="hu-HU" sz="3500" b="1" dirty="0" err="1"/>
              <a:t>S</a:t>
            </a:r>
            <a:r>
              <a:rPr lang="hu-HU" b="1" dirty="0" err="1"/>
              <a:t>trategic</a:t>
            </a:r>
            <a:r>
              <a:rPr lang="hu-HU" b="1" dirty="0"/>
              <a:t> </a:t>
            </a:r>
            <a:r>
              <a:rPr lang="hu-HU" sz="3500" b="1" dirty="0" err="1"/>
              <a:t>A</a:t>
            </a:r>
            <a:r>
              <a:rPr lang="hu-HU" b="1" dirty="0" err="1"/>
              <a:t>rms</a:t>
            </a:r>
            <a:r>
              <a:rPr lang="hu-HU" b="1" dirty="0"/>
              <a:t> </a:t>
            </a:r>
            <a:r>
              <a:rPr lang="hu-HU" sz="3500" b="1" dirty="0" err="1"/>
              <a:t>L</a:t>
            </a:r>
            <a:r>
              <a:rPr lang="hu-HU" b="1" dirty="0" err="1"/>
              <a:t>imitation</a:t>
            </a:r>
            <a:r>
              <a:rPr lang="hu-HU" b="1" dirty="0"/>
              <a:t> </a:t>
            </a:r>
            <a:r>
              <a:rPr lang="hu-HU" sz="3500" b="1" dirty="0" err="1"/>
              <a:t>T</a:t>
            </a:r>
            <a:r>
              <a:rPr lang="hu-HU" b="1" dirty="0" err="1"/>
              <a:t>alks</a:t>
            </a:r>
            <a:r>
              <a:rPr lang="hu-HU" b="1" dirty="0"/>
              <a:t>, 1972, Moszkva </a:t>
            </a:r>
          </a:p>
          <a:p>
            <a:r>
              <a:rPr lang="hu-HU" b="1" dirty="0"/>
              <a:t>EBEÉ (Európai Biztonsági és Együttműködési Értekezlet) 1975 </a:t>
            </a:r>
            <a:r>
              <a:rPr lang="hu-HU" dirty="0"/>
              <a:t>– Az európai államok és az USA részvételével Finnországban aláírják a </a:t>
            </a:r>
            <a:r>
              <a:rPr lang="hu-HU" b="1" u="sng" dirty="0"/>
              <a:t>„Helsinki egyezményt”</a:t>
            </a:r>
            <a:r>
              <a:rPr lang="hu-HU" dirty="0"/>
              <a:t>:</a:t>
            </a:r>
          </a:p>
          <a:p>
            <a:r>
              <a:rPr lang="hu-HU" b="1" dirty="0"/>
              <a:t>Ennek főleg emberi jogokat, a gondolati, a lelkiismereti és a vallásszabadságot biztosító pontjai</a:t>
            </a:r>
            <a:r>
              <a:rPr lang="hu-HU" dirty="0"/>
              <a:t> voltak fontosak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2" y="4184110"/>
            <a:ext cx="3533775" cy="267389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880" y="4000500"/>
            <a:ext cx="5341120" cy="285750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100012" y="3867150"/>
            <a:ext cx="3618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i="1" dirty="0"/>
              <a:t>Leonyid Brezsnyev és Richard Nixon</a:t>
            </a:r>
          </a:p>
        </p:txBody>
      </p:sp>
    </p:spTree>
    <p:extLst>
      <p:ext uri="{BB962C8B-B14F-4D97-AF65-F5344CB8AC3E}">
        <p14:creationId xmlns:p14="http://schemas.microsoft.com/office/powerpoint/2010/main" val="1066933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1923" y="521077"/>
            <a:ext cx="8886825" cy="4351338"/>
          </a:xfrm>
        </p:spPr>
        <p:txBody>
          <a:bodyPr/>
          <a:lstStyle/>
          <a:p>
            <a:r>
              <a:rPr lang="hu-HU" b="1" dirty="0"/>
              <a:t>1979-ben aláírták a SALT–II megállapodást - </a:t>
            </a:r>
            <a:r>
              <a:rPr lang="hu-HU" sz="3500" b="1" dirty="0" err="1"/>
              <a:t>S</a:t>
            </a:r>
            <a:r>
              <a:rPr lang="hu-HU" b="1" dirty="0" err="1"/>
              <a:t>trategic</a:t>
            </a:r>
            <a:r>
              <a:rPr lang="hu-HU" b="1" dirty="0"/>
              <a:t> </a:t>
            </a:r>
            <a:r>
              <a:rPr lang="hu-HU" sz="3500" b="1" dirty="0" err="1"/>
              <a:t>A</a:t>
            </a:r>
            <a:r>
              <a:rPr lang="hu-HU" b="1" dirty="0" err="1"/>
              <a:t>rms</a:t>
            </a:r>
            <a:r>
              <a:rPr lang="hu-HU" b="1" dirty="0"/>
              <a:t> </a:t>
            </a:r>
            <a:r>
              <a:rPr lang="hu-HU" sz="3500" b="1" dirty="0" err="1"/>
              <a:t>L</a:t>
            </a:r>
            <a:r>
              <a:rPr lang="hu-HU" b="1" dirty="0" err="1"/>
              <a:t>imitation</a:t>
            </a:r>
            <a:r>
              <a:rPr lang="hu-HU" b="1" dirty="0"/>
              <a:t> </a:t>
            </a:r>
            <a:r>
              <a:rPr lang="hu-HU" sz="3500" b="1" dirty="0" err="1"/>
              <a:t>T</a:t>
            </a:r>
            <a:r>
              <a:rPr lang="hu-HU" b="1" dirty="0" err="1"/>
              <a:t>reaty</a:t>
            </a:r>
            <a:r>
              <a:rPr lang="hu-HU" b="1" dirty="0"/>
              <a:t> </a:t>
            </a:r>
          </a:p>
          <a:p>
            <a:r>
              <a:rPr lang="hu-HU" b="1" dirty="0"/>
              <a:t>Az egyezményt nem hajtották azonban végre, </a:t>
            </a:r>
            <a:r>
              <a:rPr lang="hu-HU" dirty="0"/>
              <a:t>mivel a szovjetek afganisztáni beavatkozása újabb hidegháborús feszültséget okozott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61986" y="-46986"/>
            <a:ext cx="7886700" cy="777874"/>
          </a:xfrm>
        </p:spPr>
        <p:txBody>
          <a:bodyPr/>
          <a:lstStyle/>
          <a:p>
            <a:pPr algn="ctr"/>
            <a:r>
              <a:rPr lang="hu-HU" dirty="0"/>
              <a:t>Enyhülés az 1970-es években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" y="2832821"/>
            <a:ext cx="6473696" cy="364145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25" y="2963707"/>
            <a:ext cx="5248275" cy="3474932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133975" y="6410325"/>
            <a:ext cx="3571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/>
              <a:t>Jimmy</a:t>
            </a:r>
            <a:r>
              <a:rPr lang="hu-HU" b="1" dirty="0"/>
              <a:t> Carter és Leonyid Brezsnyev</a:t>
            </a:r>
          </a:p>
        </p:txBody>
      </p:sp>
    </p:spTree>
    <p:extLst>
      <p:ext uri="{BB962C8B-B14F-4D97-AF65-F5344CB8AC3E}">
        <p14:creationId xmlns:p14="http://schemas.microsoft.com/office/powerpoint/2010/main" val="3731486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15974"/>
          </a:xfrm>
        </p:spPr>
        <p:txBody>
          <a:bodyPr>
            <a:normAutofit/>
          </a:bodyPr>
          <a:lstStyle/>
          <a:p>
            <a:pPr algn="ctr"/>
            <a:r>
              <a:rPr lang="hu-HU" sz="4000" dirty="0"/>
              <a:t>Szovjet pozíciószerzés a harmadik világban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21417"/>
            <a:ext cx="9077325" cy="4351338"/>
          </a:xfrm>
        </p:spPr>
        <p:txBody>
          <a:bodyPr/>
          <a:lstStyle/>
          <a:p>
            <a:r>
              <a:rPr lang="hu-HU" dirty="0"/>
              <a:t>A helsinki záróokmány aláírását követően, a </a:t>
            </a:r>
            <a:r>
              <a:rPr lang="hu-HU" b="1" dirty="0"/>
              <a:t>várakozásokkal ellentétben </a:t>
            </a:r>
            <a:r>
              <a:rPr lang="hu-HU" dirty="0"/>
              <a:t>nem következett további enyhülés, sőt </a:t>
            </a:r>
            <a:r>
              <a:rPr lang="hu-HU" b="1" dirty="0"/>
              <a:t>a hidegháború újra éleződni kezdett.</a:t>
            </a:r>
          </a:p>
          <a:p>
            <a:r>
              <a:rPr lang="hu-HU" b="1" dirty="0" err="1"/>
              <a:t>Geostratégiai</a:t>
            </a:r>
            <a:r>
              <a:rPr lang="hu-HU" b="1" dirty="0"/>
              <a:t> elmélet (</a:t>
            </a:r>
            <a:r>
              <a:rPr lang="hu-HU" b="1" dirty="0" err="1"/>
              <a:t>Nicholas</a:t>
            </a:r>
            <a:r>
              <a:rPr lang="hu-HU" b="1" dirty="0"/>
              <a:t> J. </a:t>
            </a:r>
            <a:r>
              <a:rPr lang="hu-HU" b="1" dirty="0" err="1"/>
              <a:t>Spykman</a:t>
            </a:r>
            <a:r>
              <a:rPr lang="hu-HU" b="1" dirty="0"/>
              <a:t>) – „világ-sziget”         </a:t>
            </a:r>
            <a:r>
              <a:rPr lang="hu-HU" b="1" dirty="0" err="1"/>
              <a:t>heartland</a:t>
            </a:r>
            <a:r>
              <a:rPr lang="hu-HU" b="1" dirty="0"/>
              <a:t> + </a:t>
            </a:r>
            <a:r>
              <a:rPr lang="hu-HU" b="1" dirty="0" err="1"/>
              <a:t>rimland</a:t>
            </a:r>
            <a:r>
              <a:rPr lang="hu-HU" b="1" dirty="0"/>
              <a:t> = </a:t>
            </a:r>
            <a:r>
              <a:rPr lang="hu-HU" b="1" u="sng" dirty="0"/>
              <a:t>akié a világsziget, azé a világ! </a:t>
            </a:r>
            <a:endParaRPr lang="hu-HU" u="sng" dirty="0"/>
          </a:p>
        </p:txBody>
      </p:sp>
      <p:sp>
        <p:nvSpPr>
          <p:cNvPr id="4" name="Jobbra nyíl 3"/>
          <p:cNvSpPr/>
          <p:nvPr/>
        </p:nvSpPr>
        <p:spPr>
          <a:xfrm>
            <a:off x="1419225" y="2460075"/>
            <a:ext cx="514350" cy="34290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755" y="3068435"/>
            <a:ext cx="5432245" cy="357049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2" y="3763414"/>
            <a:ext cx="3700903" cy="218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20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5250" y="730250"/>
            <a:ext cx="8953500" cy="4351338"/>
          </a:xfrm>
        </p:spPr>
        <p:txBody>
          <a:bodyPr/>
          <a:lstStyle/>
          <a:p>
            <a:r>
              <a:rPr lang="hu-HU" dirty="0"/>
              <a:t>Moszkva terjeszkedési szándékait egyértelműen jelezte a szovjet </a:t>
            </a:r>
            <a:r>
              <a:rPr lang="hu-HU" b="1" dirty="0"/>
              <a:t>hadsereg bevonulása Afganisztánba 1979 végén</a:t>
            </a:r>
          </a:p>
          <a:p>
            <a:r>
              <a:rPr lang="hu-HU" b="1" dirty="0"/>
              <a:t>Washington </a:t>
            </a:r>
            <a:r>
              <a:rPr lang="hu-HU" dirty="0"/>
              <a:t>pedig </a:t>
            </a:r>
            <a:r>
              <a:rPr lang="hu-HU" b="1" dirty="0"/>
              <a:t>támogatta </a:t>
            </a:r>
            <a:r>
              <a:rPr lang="hu-HU" dirty="0"/>
              <a:t>a szovjet hadsereggel </a:t>
            </a:r>
            <a:r>
              <a:rPr lang="hu-HU" b="1" dirty="0"/>
              <a:t>Afganisztánban </a:t>
            </a:r>
            <a:r>
              <a:rPr lang="hu-HU" dirty="0"/>
              <a:t>szembeszálló </a:t>
            </a:r>
            <a:r>
              <a:rPr lang="hu-HU" b="1" dirty="0"/>
              <a:t>iszlám harcosokat – </a:t>
            </a:r>
            <a:r>
              <a:rPr lang="hu-HU" b="1" dirty="0" err="1"/>
              <a:t>mujahideen</a:t>
            </a:r>
            <a:r>
              <a:rPr lang="hu-HU" b="1" dirty="0"/>
              <a:t> (</a:t>
            </a:r>
            <a:r>
              <a:rPr lang="hu-HU" b="1" dirty="0" err="1"/>
              <a:t>mudzsáhidok</a:t>
            </a:r>
            <a:r>
              <a:rPr lang="hu-HU" b="1" dirty="0"/>
              <a:t> </a:t>
            </a:r>
            <a:r>
              <a:rPr lang="en-US" b="1" dirty="0"/>
              <a:t>= </a:t>
            </a:r>
            <a:r>
              <a:rPr lang="en-US" b="1" dirty="0" err="1"/>
              <a:t>Isten</a:t>
            </a:r>
            <a:r>
              <a:rPr lang="en-US" b="1" dirty="0"/>
              <a:t> </a:t>
            </a:r>
            <a:r>
              <a:rPr lang="en-US" b="1" dirty="0" err="1"/>
              <a:t>harcosai</a:t>
            </a:r>
            <a:r>
              <a:rPr lang="en-US" b="1" dirty="0"/>
              <a:t>),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afg</a:t>
            </a:r>
            <a:r>
              <a:rPr lang="hu-HU" dirty="0" err="1"/>
              <a:t>ánok</a:t>
            </a:r>
            <a:r>
              <a:rPr lang="hu-HU" dirty="0"/>
              <a:t> </a:t>
            </a:r>
            <a:r>
              <a:rPr lang="hu-HU" b="1" i="1" dirty="0"/>
              <a:t>„</a:t>
            </a:r>
            <a:r>
              <a:rPr lang="hu-HU" b="1" i="1" dirty="0" err="1"/>
              <a:t>insurgensek</a:t>
            </a:r>
            <a:r>
              <a:rPr lang="hu-HU" b="1" i="1" dirty="0"/>
              <a:t>”</a:t>
            </a:r>
            <a:r>
              <a:rPr lang="hu-HU" b="1" i="1" dirty="0" err="1"/>
              <a:t>-</a:t>
            </a:r>
            <a:r>
              <a:rPr lang="hu-HU" dirty="0" err="1"/>
              <a:t>ként</a:t>
            </a:r>
            <a:r>
              <a:rPr lang="hu-HU" dirty="0"/>
              <a:t> vesznek részt (felkelők)</a:t>
            </a:r>
          </a:p>
          <a:p>
            <a:r>
              <a:rPr lang="hu-HU" dirty="0"/>
              <a:t>A háború vége: 1989. február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15974"/>
          </a:xfrm>
        </p:spPr>
        <p:txBody>
          <a:bodyPr>
            <a:normAutofit/>
          </a:bodyPr>
          <a:lstStyle/>
          <a:p>
            <a:pPr algn="ctr"/>
            <a:r>
              <a:rPr lang="hu-HU" sz="4000" dirty="0"/>
              <a:t>Szovjet pozíciószerzés a harmadik világban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270" y="3770868"/>
            <a:ext cx="4919730" cy="308713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4063"/>
            <a:ext cx="4170340" cy="252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06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2892" y="0"/>
            <a:ext cx="7886700" cy="819730"/>
          </a:xfrm>
        </p:spPr>
        <p:txBody>
          <a:bodyPr/>
          <a:lstStyle/>
          <a:p>
            <a:pPr algn="ctr"/>
            <a:r>
              <a:rPr lang="hu-HU" dirty="0"/>
              <a:t>Az iraki-iráni háború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4020" y="707104"/>
            <a:ext cx="8824443" cy="4351338"/>
          </a:xfrm>
        </p:spPr>
        <p:txBody>
          <a:bodyPr>
            <a:normAutofit/>
          </a:bodyPr>
          <a:lstStyle/>
          <a:p>
            <a:r>
              <a:rPr lang="hu-HU" sz="2400" dirty="0"/>
              <a:t>1979-ben Iránban </a:t>
            </a:r>
            <a:r>
              <a:rPr lang="hu-HU" sz="2400" b="1" dirty="0"/>
              <a:t>iszlám köztársaság </a:t>
            </a:r>
            <a:r>
              <a:rPr lang="hu-HU" sz="2400" dirty="0"/>
              <a:t>jön létre </a:t>
            </a:r>
            <a:r>
              <a:rPr lang="hu-HU" sz="2400" dirty="0">
                <a:sym typeface="Wingdings" pitchFamily="2" charset="2"/>
              </a:rPr>
              <a:t></a:t>
            </a:r>
            <a:r>
              <a:rPr lang="hu-HU" sz="2400" dirty="0"/>
              <a:t> a monarchia bukása</a:t>
            </a:r>
            <a:r>
              <a:rPr lang="en-US" sz="2400" dirty="0"/>
              <a:t>, </a:t>
            </a:r>
            <a:r>
              <a:rPr lang="en-US" sz="2400" dirty="0" err="1"/>
              <a:t>az</a:t>
            </a:r>
            <a:r>
              <a:rPr lang="en-US" sz="2400" dirty="0"/>
              <a:t> </a:t>
            </a:r>
            <a:r>
              <a:rPr lang="en-US" sz="2400" dirty="0" err="1"/>
              <a:t>iszlamista</a:t>
            </a:r>
            <a:r>
              <a:rPr lang="en-US" sz="2400" dirty="0"/>
              <a:t> </a:t>
            </a:r>
            <a:r>
              <a:rPr lang="en-US" sz="2400" dirty="0" err="1"/>
              <a:t>fordulat</a:t>
            </a:r>
            <a:r>
              <a:rPr lang="en-US" sz="2400" dirty="0"/>
              <a:t> </a:t>
            </a:r>
            <a:r>
              <a:rPr lang="en-US" sz="2400" dirty="0" err="1"/>
              <a:t>vezet</a:t>
            </a:r>
            <a:r>
              <a:rPr lang="hu-HU" sz="2400" dirty="0" err="1"/>
              <a:t>ője</a:t>
            </a:r>
            <a:r>
              <a:rPr lang="hu-HU" sz="2400" dirty="0"/>
              <a:t> </a:t>
            </a:r>
            <a:r>
              <a:rPr lang="hu-HU" sz="2400" b="1" dirty="0"/>
              <a:t>Khomeini </a:t>
            </a:r>
            <a:r>
              <a:rPr lang="hu-HU" sz="2400" b="1" dirty="0" err="1"/>
              <a:t>ajatollah</a:t>
            </a:r>
            <a:r>
              <a:rPr lang="hu-HU" sz="2400" b="1" dirty="0"/>
              <a:t> </a:t>
            </a:r>
            <a:r>
              <a:rPr lang="hu-HU" sz="2400" dirty="0"/>
              <a:t>főpap.</a:t>
            </a:r>
          </a:p>
          <a:p>
            <a:r>
              <a:rPr lang="hu-HU" sz="2400" dirty="0"/>
              <a:t>Hetek alatt felszámolták a nyugatias életmódot (például a zenehallgatás betiltása). Bevezették nyilvános helyeken a férfiak es nők szinte teljes elkülönítését, és kötelezővé tették a </a:t>
            </a:r>
            <a:r>
              <a:rPr lang="hu-HU" sz="2400" dirty="0" err="1"/>
              <a:t>csador</a:t>
            </a:r>
            <a:r>
              <a:rPr lang="hu-HU" sz="2400" dirty="0"/>
              <a:t> viselését a nőknek.</a:t>
            </a:r>
          </a:p>
          <a:p>
            <a:r>
              <a:rPr lang="hu-HU" sz="2400" b="1" dirty="0"/>
              <a:t>Csökken az iráni olajkitermelés </a:t>
            </a:r>
            <a:r>
              <a:rPr lang="hu-HU" sz="2400" b="1" dirty="0">
                <a:sym typeface="Wingdings" pitchFamily="2" charset="2"/>
              </a:rPr>
              <a:t></a:t>
            </a:r>
            <a:r>
              <a:rPr lang="en-US" sz="2400" b="1" dirty="0">
                <a:sym typeface="Wingdings" pitchFamily="2" charset="2"/>
              </a:rPr>
              <a:t> </a:t>
            </a:r>
            <a:r>
              <a:rPr lang="en-US" sz="2400" b="1" dirty="0" err="1">
                <a:sym typeface="Wingdings" pitchFamily="2" charset="2"/>
              </a:rPr>
              <a:t>olajv</a:t>
            </a:r>
            <a:r>
              <a:rPr lang="hu-HU" sz="2400" b="1" dirty="0">
                <a:sym typeface="Wingdings" pitchFamily="2" charset="2"/>
              </a:rPr>
              <a:t>álság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6632"/>
            <a:ext cx="4009244" cy="3003751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082" y="3456632"/>
            <a:ext cx="6055623" cy="320362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524545" y="6460383"/>
            <a:ext cx="2352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Khomeini </a:t>
            </a:r>
            <a:r>
              <a:rPr lang="hu-HU" dirty="0" err="1"/>
              <a:t>ajatollah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40513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93357"/>
            <a:ext cx="9028090" cy="4351338"/>
          </a:xfrm>
        </p:spPr>
        <p:txBody>
          <a:bodyPr/>
          <a:lstStyle/>
          <a:p>
            <a:r>
              <a:rPr lang="hu-HU" b="1" dirty="0">
                <a:sym typeface="Wingdings" pitchFamily="2" charset="2"/>
              </a:rPr>
              <a:t>Irak háborút indít Irán ellen (1980), Irak katonai diktátora: Szaddam Husszein </a:t>
            </a:r>
          </a:p>
          <a:p>
            <a:r>
              <a:rPr lang="hu-HU" dirty="0">
                <a:sym typeface="Wingdings" pitchFamily="2" charset="2"/>
              </a:rPr>
              <a:t>Háborús ok: Irak meg akarta szerezni egy kőolajban gazdag iráni tartományt</a:t>
            </a:r>
          </a:p>
          <a:p>
            <a:r>
              <a:rPr lang="hu-HU" dirty="0">
                <a:sym typeface="Wingdings" pitchFamily="2" charset="2"/>
              </a:rPr>
              <a:t>Valódi okok: 1. </a:t>
            </a:r>
            <a:r>
              <a:rPr lang="hu-HU" b="1" dirty="0">
                <a:sym typeface="Wingdings" pitchFamily="2" charset="2"/>
              </a:rPr>
              <a:t>Szunnita</a:t>
            </a:r>
            <a:r>
              <a:rPr lang="hu-HU" dirty="0">
                <a:sym typeface="Wingdings" pitchFamily="2" charset="2"/>
              </a:rPr>
              <a:t> (főként iraki) – </a:t>
            </a:r>
            <a:r>
              <a:rPr lang="hu-HU" b="1" dirty="0" err="1">
                <a:sym typeface="Wingdings" pitchFamily="2" charset="2"/>
              </a:rPr>
              <a:t>Siíta</a:t>
            </a:r>
            <a:r>
              <a:rPr lang="hu-HU" dirty="0">
                <a:sym typeface="Wingdings" pitchFamily="2" charset="2"/>
              </a:rPr>
              <a:t> (iráni) 			       muzulmán </a:t>
            </a:r>
            <a:r>
              <a:rPr lang="hu-HU" b="1" u="sng" dirty="0">
                <a:sym typeface="Wingdings" pitchFamily="2" charset="2"/>
              </a:rPr>
              <a:t>vallási ellentét</a:t>
            </a:r>
          </a:p>
          <a:p>
            <a:pPr marL="0" indent="0">
              <a:buNone/>
            </a:pPr>
            <a:r>
              <a:rPr lang="hu-HU" dirty="0">
                <a:sym typeface="Wingdings" pitchFamily="2" charset="2"/>
              </a:rPr>
              <a:t>	 	   2. Etnikai ellentétek</a:t>
            </a:r>
            <a:endParaRPr lang="hu-HU" dirty="0"/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02892" y="0"/>
            <a:ext cx="7886700" cy="819730"/>
          </a:xfrm>
        </p:spPr>
        <p:txBody>
          <a:bodyPr/>
          <a:lstStyle/>
          <a:p>
            <a:pPr algn="ctr"/>
            <a:r>
              <a:rPr lang="hu-HU" dirty="0"/>
              <a:t>Az iraki-iráni háború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08" y="3884816"/>
            <a:ext cx="3940935" cy="2955701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951" y="3902296"/>
            <a:ext cx="4233358" cy="293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31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409865"/>
            <a:ext cx="8953500" cy="4351338"/>
          </a:xfrm>
        </p:spPr>
        <p:txBody>
          <a:bodyPr>
            <a:normAutofit/>
          </a:bodyPr>
          <a:lstStyle/>
          <a:p>
            <a:r>
              <a:rPr lang="hu-HU" sz="2600" dirty="0"/>
              <a:t>Állóháború</a:t>
            </a:r>
          </a:p>
          <a:p>
            <a:r>
              <a:rPr lang="hu-HU" sz="2600" dirty="0"/>
              <a:t>A háborút mindkét ország az olajbevételekből fedezte – ezért </a:t>
            </a:r>
            <a:r>
              <a:rPr lang="hu-HU" sz="2600" b="1" dirty="0"/>
              <a:t>elsődleges célpontok </a:t>
            </a:r>
            <a:r>
              <a:rPr lang="hu-HU" sz="2600" dirty="0"/>
              <a:t>az </a:t>
            </a:r>
            <a:r>
              <a:rPr lang="hu-HU" sz="2600" b="1" dirty="0"/>
              <a:t>olajlétesítmények</a:t>
            </a:r>
          </a:p>
          <a:p>
            <a:r>
              <a:rPr lang="hu-HU" sz="2600" b="1" dirty="0"/>
              <a:t>Elhúzódó, véres háború </a:t>
            </a:r>
            <a:r>
              <a:rPr lang="hu-HU" sz="2600" dirty="0"/>
              <a:t>– civil lakosság támadása, mustárgáz és ideggáz (szarin) bevetése</a:t>
            </a:r>
          </a:p>
          <a:p>
            <a:r>
              <a:rPr lang="hu-HU" sz="2600" b="1" dirty="0"/>
              <a:t>Másfél millió áldozat </a:t>
            </a:r>
            <a:r>
              <a:rPr lang="hu-HU" sz="2600" dirty="0"/>
              <a:t>(halott és sebesült)</a:t>
            </a:r>
          </a:p>
          <a:p>
            <a:r>
              <a:rPr lang="hu-HU" sz="2600" b="1" dirty="0"/>
              <a:t>1988-ban Irán katonai vereséget                                       szenvedett</a:t>
            </a: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02892" y="0"/>
            <a:ext cx="7886700" cy="819730"/>
          </a:xfrm>
        </p:spPr>
        <p:txBody>
          <a:bodyPr/>
          <a:lstStyle/>
          <a:p>
            <a:pPr algn="ctr"/>
            <a:r>
              <a:rPr lang="hu-HU" dirty="0"/>
              <a:t>Az iraki-iráni háború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217" y="2019300"/>
            <a:ext cx="2973784" cy="483870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059" y="3543300"/>
            <a:ext cx="4060657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186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63396" y="-7473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hu-HU" sz="5500" dirty="0"/>
              <a:t>Köszönöm a figyelmet!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948" y="1126194"/>
            <a:ext cx="6355596" cy="573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78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</TotalTime>
  <Words>947</Words>
  <Application>Microsoft Office PowerPoint</Application>
  <PresentationFormat>Diavetítés a képernyőre (4:3 oldalarány)</PresentationFormat>
  <Paragraphs>80</Paragraphs>
  <Slides>19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Office-téma</vt:lpstr>
      <vt:lpstr>A szuperhatalmak versengése és együttműködése</vt:lpstr>
      <vt:lpstr>A fegyverkezési verseny felgyorsulása</vt:lpstr>
      <vt:lpstr>A fegyverkezési verseny felgyorsulása</vt:lpstr>
      <vt:lpstr>Enyhülés (détente) és űrverseny</vt:lpstr>
      <vt:lpstr>Űrverseny</vt:lpstr>
      <vt:lpstr>PowerPoint-bemutató</vt:lpstr>
      <vt:lpstr>A kubai rakétaválság és az enyhülés</vt:lpstr>
      <vt:lpstr>A SZU – Kína közötti feszültség</vt:lpstr>
      <vt:lpstr>Az enyhülés (détente) okai Európában</vt:lpstr>
      <vt:lpstr>Az NSZK és az NDK „kiegyezése“</vt:lpstr>
      <vt:lpstr>Az egyházak szerepe a hidegháború idején</vt:lpstr>
      <vt:lpstr>Enyhülés az 1970-es években</vt:lpstr>
      <vt:lpstr>Enyhülés az 1970-es években</vt:lpstr>
      <vt:lpstr>Szovjet pozíciószerzés a harmadik világban</vt:lpstr>
      <vt:lpstr>Szovjet pozíciószerzés a harmadik világban</vt:lpstr>
      <vt:lpstr>Az iraki-iráni háború</vt:lpstr>
      <vt:lpstr>Az iraki-iráni háború</vt:lpstr>
      <vt:lpstr>Az iraki-iráni háború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tanari</dc:creator>
  <cp:lastModifiedBy>os</cp:lastModifiedBy>
  <cp:revision>44</cp:revision>
  <dcterms:created xsi:type="dcterms:W3CDTF">2018-12-12T07:14:18Z</dcterms:created>
  <dcterms:modified xsi:type="dcterms:W3CDTF">2023-11-05T21:20:42Z</dcterms:modified>
</cp:coreProperties>
</file>