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2" r:id="rId24"/>
    <p:sldId id="278" r:id="rId25"/>
    <p:sldId id="279" r:id="rId26"/>
    <p:sldId id="283" r:id="rId27"/>
    <p:sldId id="280" r:id="rId28"/>
    <p:sldId id="284" r:id="rId29"/>
    <p:sldId id="285" r:id="rId30"/>
    <p:sldId id="286" r:id="rId31"/>
    <p:sldId id="287" r:id="rId32"/>
    <p:sldId id="28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71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59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83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03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3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6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15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87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3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69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35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388AF-DB41-428E-B758-D4F4A1C31D4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9CDA3-0068-45A3-9FB5-82B62406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3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8789" y="116523"/>
            <a:ext cx="8822027" cy="978181"/>
          </a:xfrm>
        </p:spPr>
        <p:txBody>
          <a:bodyPr>
            <a:normAutofit/>
          </a:bodyPr>
          <a:lstStyle/>
          <a:p>
            <a:r>
              <a:rPr lang="en-US" sz="5300" b="1" dirty="0"/>
              <a:t>A </a:t>
            </a:r>
            <a:r>
              <a:rPr lang="en-US" sz="5300" b="1" dirty="0" err="1"/>
              <a:t>berendezkedő</a:t>
            </a:r>
            <a:r>
              <a:rPr lang="en-US" sz="5300" b="1" dirty="0"/>
              <a:t> </a:t>
            </a:r>
            <a:r>
              <a:rPr lang="en-US" sz="5300" b="1" dirty="0" err="1"/>
              <a:t>Kádár-rendszer</a:t>
            </a:r>
            <a:endParaRPr lang="en-US" sz="53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07608" y="1076757"/>
            <a:ext cx="8741664" cy="1655762"/>
          </a:xfrm>
        </p:spPr>
        <p:txBody>
          <a:bodyPr>
            <a:normAutofit/>
          </a:bodyPr>
          <a:lstStyle/>
          <a:p>
            <a:r>
              <a:rPr lang="sk-SK" sz="3500" dirty="0"/>
              <a:t>A Kádár-rendszer kialakulása és mindennapjai</a:t>
            </a:r>
            <a:endParaRPr lang="en-US" sz="35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" y="1738648"/>
            <a:ext cx="8973766" cy="503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7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4934" y="72519"/>
            <a:ext cx="7886700" cy="869314"/>
          </a:xfrm>
        </p:spPr>
        <p:txBody>
          <a:bodyPr/>
          <a:lstStyle/>
          <a:p>
            <a:pPr algn="ctr"/>
            <a:r>
              <a:rPr lang="hu-HU" dirty="0"/>
              <a:t>A Kádár-rendszer fogalma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7160" y="874649"/>
            <a:ext cx="8842248" cy="4351338"/>
          </a:xfrm>
        </p:spPr>
        <p:txBody>
          <a:bodyPr/>
          <a:lstStyle/>
          <a:p>
            <a:r>
              <a:rPr lang="hu-HU" dirty="0"/>
              <a:t>A Kádár-rendszer az </a:t>
            </a:r>
            <a:r>
              <a:rPr lang="hu-HU" b="1" dirty="0"/>
              <a:t>1956 és 1989 közötti évek </a:t>
            </a:r>
            <a:r>
              <a:rPr lang="hu-HU" dirty="0"/>
              <a:t>elnevezése.</a:t>
            </a:r>
          </a:p>
          <a:p>
            <a:r>
              <a:rPr lang="hu-HU" dirty="0"/>
              <a:t>Nevét </a:t>
            </a:r>
            <a:r>
              <a:rPr lang="hu-HU" b="1" dirty="0"/>
              <a:t>Kádár Jánosról </a:t>
            </a:r>
            <a:r>
              <a:rPr lang="hu-HU" dirty="0"/>
              <a:t>(eredetileg Csermanek János, született Fiumében) kapta.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34" y="2776025"/>
            <a:ext cx="7959850" cy="408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31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805" y="4944120"/>
            <a:ext cx="3189763" cy="1792647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53776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Kádár-rendszer korszakolása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5010" y="653776"/>
            <a:ext cx="8978990" cy="4351338"/>
          </a:xfrm>
        </p:spPr>
        <p:txBody>
          <a:bodyPr/>
          <a:lstStyle/>
          <a:p>
            <a:pPr marL="571500" indent="-571500">
              <a:buAutoNum type="romanUcPeriod"/>
            </a:pPr>
            <a:r>
              <a:rPr lang="hu-HU" b="1" dirty="0"/>
              <a:t>Kemény diktatúra: a </a:t>
            </a:r>
            <a:r>
              <a:rPr lang="hu-HU" dirty="0"/>
              <a:t>konszolidáció </a:t>
            </a:r>
            <a:r>
              <a:rPr lang="hu-HU" b="1" dirty="0"/>
              <a:t>1956 után (1957-63)</a:t>
            </a:r>
          </a:p>
          <a:p>
            <a:pPr marL="571500" indent="-571500">
              <a:buAutoNum type="romanUcPeriod"/>
            </a:pPr>
            <a:r>
              <a:rPr lang="hu-HU" b="1" dirty="0"/>
              <a:t>A puha diktatúra: (1963-1989)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22" y="2077758"/>
            <a:ext cx="3732325" cy="470114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114" y="1620281"/>
            <a:ext cx="4498886" cy="299695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27" y="4194307"/>
            <a:ext cx="1894408" cy="162161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968" y="5127551"/>
            <a:ext cx="2744032" cy="1651349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419" y="3225673"/>
            <a:ext cx="1290156" cy="211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8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22761"/>
          </a:xfrm>
        </p:spPr>
        <p:txBody>
          <a:bodyPr/>
          <a:lstStyle/>
          <a:p>
            <a:pPr algn="ctr"/>
            <a:r>
              <a:rPr lang="hu-HU" b="1" dirty="0"/>
              <a:t>Kemény diktatúra (1957-63)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374" y="718040"/>
            <a:ext cx="90176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/>
              <a:t>1. </a:t>
            </a:r>
            <a:r>
              <a:rPr lang="hu-HU" sz="2400" b="1" u="sng" dirty="0"/>
              <a:t>Kádár elsőnek a megtépázott tekintélyű pártot állította helyre</a:t>
            </a:r>
          </a:p>
          <a:p>
            <a:r>
              <a:rPr lang="hu-HU" sz="2400" dirty="0"/>
              <a:t>A </a:t>
            </a:r>
            <a:r>
              <a:rPr lang="hu-HU" sz="2400" b="1" dirty="0"/>
              <a:t>többpártrendszer </a:t>
            </a:r>
            <a:r>
              <a:rPr lang="hu-HU" sz="2400" dirty="0"/>
              <a:t>már szóba sem jöhetett.</a:t>
            </a:r>
          </a:p>
          <a:p>
            <a:r>
              <a:rPr lang="hu-HU" sz="2400" dirty="0"/>
              <a:t>A </a:t>
            </a:r>
            <a:r>
              <a:rPr lang="hu-HU" sz="2400" b="1" dirty="0"/>
              <a:t>politikai véleménykülönbségek nyílt formában nem jelenhettek meg </a:t>
            </a:r>
            <a:r>
              <a:rPr lang="hu-HU" sz="2400" dirty="0"/>
              <a:t>a szűk pártvezetésen kívül, </a:t>
            </a:r>
            <a:r>
              <a:rPr lang="hu-HU" sz="2400" b="1" u="sng" dirty="0"/>
              <a:t>mint ahogyan az 1953-1956 között történt.</a:t>
            </a:r>
          </a:p>
          <a:p>
            <a:r>
              <a:rPr lang="hu-HU" sz="2400" b="1" dirty="0"/>
              <a:t>1956 megbélyegzése </a:t>
            </a:r>
            <a:r>
              <a:rPr lang="hu-HU" sz="2400" dirty="0"/>
              <a:t>(ellenforradalom, OSE: októberi sajnálatos események)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394" y="3379690"/>
            <a:ext cx="4417454" cy="347831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6" y="3494407"/>
            <a:ext cx="4489763" cy="336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2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093" y="3084881"/>
            <a:ext cx="2764047" cy="3709965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9252" y="743799"/>
            <a:ext cx="9004748" cy="4351338"/>
          </a:xfrm>
        </p:spPr>
        <p:txBody>
          <a:bodyPr>
            <a:normAutofit/>
          </a:bodyPr>
          <a:lstStyle/>
          <a:p>
            <a:r>
              <a:rPr lang="hu-HU" sz="2400" dirty="0"/>
              <a:t>a forradalmárokkal való véres </a:t>
            </a:r>
            <a:r>
              <a:rPr lang="hu-HU" sz="2400" b="1" dirty="0"/>
              <a:t>leszámolás </a:t>
            </a:r>
            <a:r>
              <a:rPr lang="hu-HU" sz="2400" dirty="0"/>
              <a:t>(Nagy Imre és társai kivégzése)</a:t>
            </a:r>
          </a:p>
          <a:p>
            <a:r>
              <a:rPr lang="hu-HU" sz="2400" dirty="0"/>
              <a:t>a </a:t>
            </a:r>
            <a:r>
              <a:rPr lang="hu-HU" sz="2400" b="1" dirty="0"/>
              <a:t>passzív ellenállás elfojtása </a:t>
            </a:r>
            <a:r>
              <a:rPr lang="hu-HU" sz="2400" dirty="0"/>
              <a:t>(MÚK: márciusban újra kezdjük)</a:t>
            </a:r>
          </a:p>
          <a:p>
            <a:r>
              <a:rPr lang="hu-HU" sz="2400" dirty="0"/>
              <a:t>A </a:t>
            </a:r>
            <a:r>
              <a:rPr lang="hu-HU" sz="2400" b="1" dirty="0"/>
              <a:t>párt ellenőrzése alá került a teljes társadalom</a:t>
            </a:r>
            <a:r>
              <a:rPr lang="hu-HU" sz="2400" dirty="0"/>
              <a:t>: a központi bizottságok osztályai irányították a minisztériumokat, a tanácsokat. A </a:t>
            </a:r>
            <a:r>
              <a:rPr lang="hu-HU" sz="2400" b="1" dirty="0"/>
              <a:t>pártvezetés döntött a gazdasági tervekről, az életszínvonalról, a kulturális életről</a:t>
            </a:r>
            <a:r>
              <a:rPr lang="hu-HU" sz="2400" dirty="0"/>
              <a:t>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22761"/>
          </a:xfrm>
        </p:spPr>
        <p:txBody>
          <a:bodyPr/>
          <a:lstStyle/>
          <a:p>
            <a:pPr algn="ctr"/>
            <a:r>
              <a:rPr lang="hu-HU" b="1" dirty="0"/>
              <a:t>Kemény diktatúra (1957-63)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71" y="3456544"/>
            <a:ext cx="2495927" cy="3338302"/>
          </a:xfrm>
          <a:prstGeom prst="rect">
            <a:avLst/>
          </a:prstGeom>
        </p:spPr>
      </p:pic>
      <p:pic>
        <p:nvPicPr>
          <p:cNvPr id="7" name="Atanu-Hangulatjelente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25655" y="3980488"/>
            <a:ext cx="3818345" cy="164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1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374" y="2167128"/>
            <a:ext cx="3585625" cy="4690872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" y="528465"/>
            <a:ext cx="6144768" cy="4351338"/>
          </a:xfrm>
        </p:spPr>
        <p:txBody>
          <a:bodyPr>
            <a:normAutofit/>
          </a:bodyPr>
          <a:lstStyle/>
          <a:p>
            <a:r>
              <a:rPr lang="hu-HU" sz="2500" dirty="0"/>
              <a:t>A pártvezetésben szigorú fegyelem uralkodott. Az egyszemélyi vezető feltétlen tekintélye nem külsődleges jegyekből (</a:t>
            </a:r>
            <a:r>
              <a:rPr lang="hu-HU" sz="2500" b="1" dirty="0"/>
              <a:t>személyi kultusz</a:t>
            </a:r>
            <a:r>
              <a:rPr lang="hu-HU" sz="2500" dirty="0"/>
              <a:t>), hanem a vezetésen belül elfoglalt állandó centrumhelyzetéből ("kétfrontos harc"- a </a:t>
            </a:r>
            <a:r>
              <a:rPr lang="hu-HU" sz="2500" b="1" dirty="0"/>
              <a:t>baloldali </a:t>
            </a:r>
            <a:r>
              <a:rPr lang="hu-HU" sz="2500" dirty="0"/>
              <a:t>és a </a:t>
            </a:r>
            <a:r>
              <a:rPr lang="hu-HU" sz="2500" b="1" dirty="0"/>
              <a:t>jobboldali </a:t>
            </a:r>
            <a:r>
              <a:rPr lang="hu-HU" sz="2500" dirty="0"/>
              <a:t>elhajlásokkal szemben), kiegyensúlyozó taktikai képességeiből és a szovjet vezetéshez való alkalmazkodásból eredt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67665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Kemény diktatúra (1957-63)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172" y="3834220"/>
            <a:ext cx="4381202" cy="292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95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008" y="612650"/>
            <a:ext cx="9015984" cy="4351338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b="1" dirty="0"/>
              <a:t>diktatúra intézményrendszerének </a:t>
            </a:r>
            <a:r>
              <a:rPr lang="hu-HU" dirty="0"/>
              <a:t>visszaállítása</a:t>
            </a:r>
          </a:p>
          <a:p>
            <a:r>
              <a:rPr lang="hu-HU" dirty="0"/>
              <a:t>az MDP helyett megalakítja a </a:t>
            </a:r>
            <a:r>
              <a:rPr lang="hu-HU" b="1" dirty="0"/>
              <a:t>Magyar Szocialista Munkáspártot (MSZMP); visszaáll az egypártrendszer</a:t>
            </a:r>
          </a:p>
          <a:p>
            <a:r>
              <a:rPr lang="hu-HU" dirty="0"/>
              <a:t>az ÁVH helyett létrejön az </a:t>
            </a:r>
            <a:r>
              <a:rPr lang="hu-HU" b="1" dirty="0"/>
              <a:t>új rendfenntartó karhatalom: a munkásőrség </a:t>
            </a:r>
            <a:r>
              <a:rPr lang="hu-HU" dirty="0"/>
              <a:t>(pufajkások)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67665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Kemény diktatúra (1957-63)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" y="2999231"/>
            <a:ext cx="5424107" cy="361607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733" y="2529618"/>
            <a:ext cx="2964942" cy="432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34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4874" y="764921"/>
            <a:ext cx="8890254" cy="4351338"/>
          </a:xfrm>
        </p:spPr>
        <p:txBody>
          <a:bodyPr/>
          <a:lstStyle/>
          <a:p>
            <a:r>
              <a:rPr lang="hu-HU" dirty="0"/>
              <a:t>rendet az országban maradó </a:t>
            </a:r>
            <a:r>
              <a:rPr lang="hu-HU" b="1" dirty="0"/>
              <a:t>szovjet hadsereg </a:t>
            </a:r>
            <a:r>
              <a:rPr lang="hu-HU" dirty="0"/>
              <a:t>is biztosítja</a:t>
            </a:r>
          </a:p>
          <a:p>
            <a:r>
              <a:rPr lang="hu-HU" b="1" dirty="0"/>
              <a:t>új címer </a:t>
            </a:r>
            <a:r>
              <a:rPr lang="hu-HU" dirty="0"/>
              <a:t>a gyűlölt Rákosi-címer helyett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67665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Kemény diktatúra (1957-63)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602" y="2106971"/>
            <a:ext cx="3563526" cy="4207260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74" y="2209665"/>
            <a:ext cx="3645889" cy="4104566"/>
          </a:xfrm>
          <a:prstGeom prst="rect">
            <a:avLst/>
          </a:prstGeom>
        </p:spPr>
      </p:pic>
      <p:sp>
        <p:nvSpPr>
          <p:cNvPr id="6" name="Jobbra nyíl 5"/>
          <p:cNvSpPr/>
          <p:nvPr/>
        </p:nvSpPr>
        <p:spPr>
          <a:xfrm>
            <a:off x="3947781" y="3668492"/>
            <a:ext cx="1346802" cy="108421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6442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67665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Kemény diktatúra (1957-63)</a:t>
            </a:r>
            <a:endParaRPr lang="hu-HU" dirty="0"/>
          </a:p>
        </p:txBody>
      </p:sp>
      <p:sp>
        <p:nvSpPr>
          <p:cNvPr id="5" name="Cím 1"/>
          <p:cNvSpPr>
            <a:spLocks noGrp="1"/>
          </p:cNvSpPr>
          <p:nvPr>
            <p:ph idx="1"/>
          </p:nvPr>
        </p:nvSpPr>
        <p:spPr>
          <a:xfrm>
            <a:off x="150223" y="676657"/>
            <a:ext cx="8843554" cy="4351338"/>
          </a:xfrm>
        </p:spPr>
        <p:txBody>
          <a:bodyPr>
            <a:normAutofit fontScale="97500"/>
          </a:bodyPr>
          <a:lstStyle/>
          <a:p>
            <a:r>
              <a:rPr lang="hu-HU" b="1" dirty="0"/>
              <a:t>Kádár személyi hatalmának </a:t>
            </a:r>
            <a:r>
              <a:rPr lang="hu-HU" dirty="0"/>
              <a:t>megszilárdulása: az egész korszakban ő volt az </a:t>
            </a:r>
            <a:r>
              <a:rPr lang="hu-HU" b="1" dirty="0"/>
              <a:t>MSZMP főtitkára </a:t>
            </a:r>
            <a:r>
              <a:rPr lang="hu-HU" dirty="0"/>
              <a:t>(Rákosi és társai többé nem térhettek vissza)</a:t>
            </a:r>
          </a:p>
          <a:p>
            <a:r>
              <a:rPr lang="hu-HU" dirty="0"/>
              <a:t>a rendszer nemzetközi elismertetése: </a:t>
            </a:r>
            <a:r>
              <a:rPr lang="hu-HU" b="1" dirty="0"/>
              <a:t>1963-ban az ENSZ is elismeri </a:t>
            </a:r>
            <a:r>
              <a:rPr lang="hu-HU" dirty="0"/>
              <a:t>a kádári Magyarországot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23" y="2798535"/>
            <a:ext cx="3154680" cy="404640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212" y="3160902"/>
            <a:ext cx="5632752" cy="332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25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251" y="0"/>
            <a:ext cx="9039497" cy="980348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/>
              <a:t>A rendszerhívek tömegbázisának kialakítása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2250" y="819784"/>
            <a:ext cx="9039497" cy="4351338"/>
          </a:xfrm>
        </p:spPr>
        <p:txBody>
          <a:bodyPr/>
          <a:lstStyle/>
          <a:p>
            <a:r>
              <a:rPr lang="hu-HU" dirty="0"/>
              <a:t>Kádár-rendszer nem törekedett az egyes társadalmi csoportok megtörésére, ellenkezőleg, a (volt) középparasztságot, a régi </a:t>
            </a:r>
            <a:r>
              <a:rPr lang="hu-HU" b="1" dirty="0"/>
              <a:t>értelmiséget </a:t>
            </a:r>
            <a:r>
              <a:rPr lang="hu-HU" dirty="0"/>
              <a:t>és  </a:t>
            </a:r>
            <a:r>
              <a:rPr lang="hu-HU" b="1" dirty="0"/>
              <a:t>középosztályt </a:t>
            </a:r>
            <a:r>
              <a:rPr lang="hu-HU" dirty="0"/>
              <a:t>különféle gesztusokkal </a:t>
            </a:r>
            <a:r>
              <a:rPr lang="hu-HU" b="1" dirty="0"/>
              <a:t>igyekezett "integrálni„</a:t>
            </a:r>
          </a:p>
          <a:p>
            <a:r>
              <a:rPr lang="hu-HU" b="1" dirty="0"/>
              <a:t>Megszűnt a továbbtanulás közvetlen és durva korlátozása</a:t>
            </a:r>
            <a:r>
              <a:rPr lang="hu-HU" dirty="0"/>
              <a:t>, a </a:t>
            </a:r>
            <a:r>
              <a:rPr lang="hu-HU" b="1" dirty="0"/>
              <a:t>nyugatra történő kiutazás tilalma</a:t>
            </a:r>
            <a:r>
              <a:rPr lang="hu-HU" dirty="0"/>
              <a:t>, szabadabb lett a kulturális élet.</a:t>
            </a:r>
            <a:endParaRPr lang="hu-HU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30" y="3369755"/>
            <a:ext cx="5487170" cy="329230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4" y="3718574"/>
            <a:ext cx="3291842" cy="303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2250" y="823592"/>
            <a:ext cx="9039497" cy="4351338"/>
          </a:xfrm>
        </p:spPr>
        <p:txBody>
          <a:bodyPr>
            <a:normAutofit/>
          </a:bodyPr>
          <a:lstStyle/>
          <a:p>
            <a:r>
              <a:rPr lang="hu-HU" b="1" dirty="0"/>
              <a:t>Nem volt szükség a rendszerrel való egyetértés állandó demonstrálására. </a:t>
            </a:r>
            <a:r>
              <a:rPr lang="hu-HU" dirty="0"/>
              <a:t>(Rákosi: „Aki nincs velünk, az ellenünk van!” Kádár: „Aki nincs ellenünk, az velünk van!”)</a:t>
            </a:r>
          </a:p>
          <a:p>
            <a:r>
              <a:rPr lang="hu-HU" dirty="0"/>
              <a:t>Az emberek többsége </a:t>
            </a:r>
            <a:r>
              <a:rPr lang="hu-HU" b="1" dirty="0"/>
              <a:t>relatív anyagi biztonságban élhetett, </a:t>
            </a:r>
            <a:r>
              <a:rPr lang="hu-HU" dirty="0"/>
              <a:t>az életszínvonal szerény </a:t>
            </a:r>
            <a:r>
              <a:rPr lang="hu-HU" dirty="0" err="1"/>
              <a:t>egyenletességgel</a:t>
            </a:r>
            <a:r>
              <a:rPr lang="hu-HU" dirty="0"/>
              <a:t> növekedett. Megjelenhettek a korábbi években elképzelhetetlen fogyasztási szokások a gazdaság és a kultúra területén.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52251" y="0"/>
            <a:ext cx="9039497" cy="980348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/>
              <a:t>A rendszerhívek tömegbázisának kialakítása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7" y="3801291"/>
            <a:ext cx="4024125" cy="305670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817" y="3801291"/>
            <a:ext cx="2137559" cy="305670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774" y="3801291"/>
            <a:ext cx="2228284" cy="306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75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" y="858974"/>
            <a:ext cx="9144000" cy="4351338"/>
          </a:xfrm>
        </p:spPr>
        <p:txBody>
          <a:bodyPr>
            <a:normAutofit/>
          </a:bodyPr>
          <a:lstStyle/>
          <a:p>
            <a:r>
              <a:rPr lang="hu-HU" sz="2400" dirty="0"/>
              <a:t>A </a:t>
            </a:r>
            <a:r>
              <a:rPr lang="hu-HU" sz="2400" b="1" dirty="0"/>
              <a:t>fiatalság politikai nevelését a Kommunista Ifjúsági Szövetségtől, az úttörő- és a kisdobos mozgalomtól </a:t>
            </a:r>
            <a:r>
              <a:rPr lang="hu-HU" sz="2400" dirty="0"/>
              <a:t>várták el. A hitélet ellenőrzését ismét az Állami Egyházügyi Hivatal vette a kezébe (1959), de a nyílt beavatkozás helyett inkább az együttműködés kialakítására törekedtek.</a:t>
            </a:r>
          </a:p>
          <a:p>
            <a:r>
              <a:rPr lang="hu-HU" sz="2400" dirty="0"/>
              <a:t>Megegyezés történt a </a:t>
            </a:r>
            <a:r>
              <a:rPr lang="hu-HU" sz="2400" b="1" dirty="0"/>
              <a:t>pápával </a:t>
            </a:r>
            <a:r>
              <a:rPr lang="hu-HU" sz="2400" dirty="0"/>
              <a:t>is, ennek értelmében az Elnöki Tanács lemondott a </a:t>
            </a:r>
            <a:r>
              <a:rPr lang="hu-HU" sz="2400" b="1" dirty="0" err="1"/>
              <a:t>főkegyúri</a:t>
            </a:r>
            <a:r>
              <a:rPr lang="hu-HU" sz="2400" b="1" dirty="0"/>
              <a:t> jog </a:t>
            </a:r>
            <a:r>
              <a:rPr lang="hu-HU" sz="2400" dirty="0"/>
              <a:t>gyakorlásáról, a </a:t>
            </a:r>
            <a:r>
              <a:rPr lang="hu-HU" sz="2400" b="1" dirty="0"/>
              <a:t>pápa (VI. Pál) </a:t>
            </a:r>
            <a:r>
              <a:rPr lang="hu-HU" sz="2400" dirty="0"/>
              <a:t>cserébe hozzájárult, hogy a papok letegyék az esküt az </a:t>
            </a:r>
            <a:r>
              <a:rPr lang="hu-HU" sz="2400" b="1" dirty="0"/>
              <a:t>államra </a:t>
            </a:r>
            <a:r>
              <a:rPr lang="hu-HU" sz="2400" dirty="0"/>
              <a:t>és az alkotmányra. Ezzel a Vatikán is elismerte a Kádár-rendszert (1964).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52251" y="0"/>
            <a:ext cx="9039497" cy="980348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/>
              <a:t>A rendszerhívek tömegbázisának kialakítása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77" y="4093261"/>
            <a:ext cx="3822342" cy="277574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696" y="4082252"/>
            <a:ext cx="4507990" cy="278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79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94994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Az állam irányítása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03554"/>
            <a:ext cx="8924544" cy="4351338"/>
          </a:xfrm>
        </p:spPr>
        <p:txBody>
          <a:bodyPr>
            <a:normAutofit/>
          </a:bodyPr>
          <a:lstStyle/>
          <a:p>
            <a:r>
              <a:rPr lang="hu-HU" sz="2400" dirty="0"/>
              <a:t>Az állami életet a pártszervek szinte közvetlenül irányították ("</a:t>
            </a:r>
            <a:r>
              <a:rPr lang="hu-HU" sz="2400" b="1" dirty="0"/>
              <a:t>kézi vezérlés</a:t>
            </a:r>
            <a:r>
              <a:rPr lang="hu-HU" sz="2400" dirty="0"/>
              <a:t>"), az </a:t>
            </a:r>
            <a:r>
              <a:rPr lang="hu-HU" sz="2400" b="1" u="sng" dirty="0"/>
              <a:t>országgyűlés működése formális volt</a:t>
            </a:r>
            <a:r>
              <a:rPr lang="hu-HU" sz="2400" dirty="0"/>
              <a:t>, kb. </a:t>
            </a:r>
            <a:r>
              <a:rPr lang="hu-HU" sz="2400" b="1" dirty="0"/>
              <a:t>8-10 napot </a:t>
            </a:r>
            <a:r>
              <a:rPr lang="hu-HU" sz="2400" dirty="0"/>
              <a:t>ülésezett és </a:t>
            </a:r>
            <a:r>
              <a:rPr lang="hu-HU" sz="2400" b="1" dirty="0"/>
              <a:t>3-4</a:t>
            </a:r>
            <a:r>
              <a:rPr lang="hu-HU" sz="2400" dirty="0"/>
              <a:t> </a:t>
            </a:r>
            <a:r>
              <a:rPr lang="hu-HU" sz="2400" b="1" dirty="0"/>
              <a:t>törvényt </a:t>
            </a:r>
            <a:r>
              <a:rPr lang="hu-HU" sz="2400" dirty="0"/>
              <a:t>hozott egy évben. A </a:t>
            </a:r>
            <a:r>
              <a:rPr lang="hu-HU" sz="2400" b="1" dirty="0"/>
              <a:t>rendszert rendeletekkel működtették.</a:t>
            </a:r>
          </a:p>
          <a:p>
            <a:r>
              <a:rPr lang="hu-HU" sz="2400" dirty="0"/>
              <a:t>1966-tól a listás szavazás helyett </a:t>
            </a:r>
            <a:r>
              <a:rPr lang="hu-HU" sz="2400" b="1" dirty="0"/>
              <a:t>egyéni jelöltekre szavazhattak a választópolgáro</a:t>
            </a:r>
            <a:r>
              <a:rPr lang="hu-HU" sz="2400" dirty="0"/>
              <a:t>k, 1970-től már az állampolgárok jelölőgyűlése szavazott arról, hogy ki lehetett képviselőjelölt, de </a:t>
            </a:r>
            <a:r>
              <a:rPr lang="hu-HU" sz="2400" b="1" u="sng" dirty="0"/>
              <a:t>ezek az intézkedések </a:t>
            </a:r>
            <a:r>
              <a:rPr lang="hu-HU" sz="2400" dirty="0"/>
              <a:t>lényegében </a:t>
            </a:r>
            <a:r>
              <a:rPr lang="hu-HU" sz="2400" b="1" u="sng" dirty="0"/>
              <a:t>nem jelentettek változást </a:t>
            </a:r>
            <a:r>
              <a:rPr lang="hu-HU" sz="2400" dirty="0"/>
              <a:t>a monolit hatalmi struktúrában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499" y="3520440"/>
            <a:ext cx="5006340" cy="333756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8" y="3692755"/>
            <a:ext cx="3658743" cy="333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84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154" y="594994"/>
            <a:ext cx="8926830" cy="4351338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b="1" dirty="0"/>
              <a:t>helyi döntéseket a "vállalati négyszög" hozta: az intézmény vezetője, a párttitkár, </a:t>
            </a:r>
            <a:r>
              <a:rPr lang="hu-HU" dirty="0"/>
              <a:t>a </a:t>
            </a:r>
            <a:r>
              <a:rPr lang="hu-HU" b="1" dirty="0"/>
              <a:t>KISZ-titkár és a szakszervezeti bizalmi részvételével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41" y="2266631"/>
            <a:ext cx="4814848" cy="3274695"/>
          </a:xfrm>
          <a:prstGeom prst="rect">
            <a:avLst/>
          </a:prstGeom>
        </p:spPr>
      </p:pic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94994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Az állam irányítása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176" y="1813006"/>
            <a:ext cx="3631655" cy="477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99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0223" y="0"/>
            <a:ext cx="8843554" cy="732154"/>
          </a:xfrm>
        </p:spPr>
        <p:txBody>
          <a:bodyPr/>
          <a:lstStyle/>
          <a:p>
            <a:pPr algn="ctr"/>
            <a:r>
              <a:rPr lang="hu-HU" b="1" dirty="0"/>
              <a:t>Közkegyelem: a kemény diktatúra vége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0224" y="614588"/>
            <a:ext cx="8843553" cy="4351338"/>
          </a:xfrm>
        </p:spPr>
        <p:txBody>
          <a:bodyPr>
            <a:normAutofit/>
          </a:bodyPr>
          <a:lstStyle/>
          <a:p>
            <a:r>
              <a:rPr lang="hu-HU" sz="2400" dirty="0"/>
              <a:t>A politikai élet és a gazdaság nyugodt állapotát a hatalom a </a:t>
            </a:r>
            <a:r>
              <a:rPr lang="hu-HU" sz="2400" b="1" dirty="0"/>
              <a:t>sorozatos amnesztiával jutalmazta</a:t>
            </a:r>
            <a:r>
              <a:rPr lang="hu-HU" sz="2400" dirty="0"/>
              <a:t>, a hatvanas évek elejére </a:t>
            </a:r>
            <a:r>
              <a:rPr lang="hu-HU" sz="2400" b="1" u="sng" dirty="0"/>
              <a:t>a legtöbb politikai fogoly elhagyhatta a börtönét</a:t>
            </a:r>
          </a:p>
          <a:p>
            <a:r>
              <a:rPr lang="hu-HU" sz="2400" dirty="0"/>
              <a:t>A rendszer elismerését jelentette, hogy 1962-ben - miután korábban </a:t>
            </a:r>
            <a:r>
              <a:rPr lang="hu-HU" sz="2400" b="1" dirty="0"/>
              <a:t>Kádár nyilatkozott arról, hogy tiszteletbe fogja tartani az emberi jogokat </a:t>
            </a:r>
            <a:r>
              <a:rPr lang="hu-HU" sz="2400" dirty="0"/>
              <a:t>- az </a:t>
            </a:r>
            <a:r>
              <a:rPr lang="hu-HU" sz="2400" b="1" dirty="0"/>
              <a:t>ENSZ levette napirendjéről a magyar kérdést</a:t>
            </a:r>
            <a:r>
              <a:rPr lang="hu-HU" sz="2400" dirty="0"/>
              <a:t> </a:t>
            </a:r>
          </a:p>
          <a:p>
            <a:r>
              <a:rPr lang="hu-HU" sz="2400" dirty="0"/>
              <a:t>A nyugati országok sorban helyreállították a diplomáciai kapcsolataikat Magyarországgal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7" y="3613329"/>
            <a:ext cx="4069994" cy="319173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166" y="3306677"/>
            <a:ext cx="3196252" cy="349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36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6576" y="732154"/>
            <a:ext cx="9070848" cy="4351338"/>
          </a:xfrm>
        </p:spPr>
        <p:txBody>
          <a:bodyPr>
            <a:normAutofit/>
          </a:bodyPr>
          <a:lstStyle/>
          <a:p>
            <a:r>
              <a:rPr lang="hu-HU" sz="2400" dirty="0"/>
              <a:t>A belső konszolidáció végső állomásai az </a:t>
            </a:r>
            <a:r>
              <a:rPr lang="hu-HU" sz="2400" b="1" dirty="0"/>
              <a:t>1963-as közkegyelem </a:t>
            </a:r>
            <a:r>
              <a:rPr lang="hu-HU" sz="2400" dirty="0"/>
              <a:t>(nem terjedt ki a fegyveres harcosok egy részére), MSZMP VIII. kongresszusán meghirdetett "aki nincs ellenünk, az velünk van" elv meghirdetése voltak. </a:t>
            </a:r>
          </a:p>
          <a:p>
            <a:r>
              <a:rPr lang="hu-HU" sz="2400" dirty="0"/>
              <a:t>Egyre több </a:t>
            </a:r>
            <a:r>
              <a:rPr lang="hu-HU" sz="2400" b="1" dirty="0"/>
              <a:t>pártonkívüli</a:t>
            </a:r>
            <a:r>
              <a:rPr lang="hu-HU" sz="2400" dirty="0"/>
              <a:t> tölthetett be fontos gazdasági, társadalmi, kulturális szerepet. </a:t>
            </a:r>
            <a:r>
              <a:rPr lang="hu-HU" b="1" dirty="0">
                <a:solidFill>
                  <a:srgbClr val="C00000"/>
                </a:solidFill>
              </a:rPr>
              <a:t>DE !!! </a:t>
            </a:r>
            <a:r>
              <a:rPr lang="hu-HU" sz="2400" dirty="0"/>
              <a:t>- az ő kinevezésükhöz is </a:t>
            </a:r>
            <a:r>
              <a:rPr lang="hu-HU" sz="2400" b="1" dirty="0"/>
              <a:t>alapfeltétel volt a pártszervezetek támogatása</a:t>
            </a:r>
            <a:r>
              <a:rPr lang="hu-HU" sz="2400" dirty="0"/>
              <a:t>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50223" y="0"/>
            <a:ext cx="8843554" cy="732154"/>
          </a:xfrm>
        </p:spPr>
        <p:txBody>
          <a:bodyPr/>
          <a:lstStyle/>
          <a:p>
            <a:pPr algn="ctr"/>
            <a:r>
              <a:rPr lang="hu-HU" b="1" dirty="0"/>
              <a:t>Közkegyelem: a kemény diktatúra vége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128" y="2986939"/>
            <a:ext cx="4412633" cy="387106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23" y="3312223"/>
            <a:ext cx="4045578" cy="354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65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3594"/>
          </a:xfrm>
        </p:spPr>
        <p:txBody>
          <a:bodyPr/>
          <a:lstStyle/>
          <a:p>
            <a:pPr algn="ctr"/>
            <a:r>
              <a:rPr lang="hu-HU" b="1" dirty="0"/>
              <a:t>A puha diktatúra: (1963-1989)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7719" y="677290"/>
            <a:ext cx="8954262" cy="4351338"/>
          </a:xfrm>
        </p:spPr>
        <p:txBody>
          <a:bodyPr>
            <a:normAutofit/>
          </a:bodyPr>
          <a:lstStyle/>
          <a:p>
            <a:r>
              <a:rPr lang="hu-HU" sz="2600" b="1" dirty="0"/>
              <a:t>konszolidáció </a:t>
            </a:r>
            <a:r>
              <a:rPr lang="hu-HU" sz="2600" dirty="0"/>
              <a:t>évei - elviselhetőbb élet alakult ki Magyarországon</a:t>
            </a:r>
          </a:p>
          <a:p>
            <a:r>
              <a:rPr lang="hu-HU" sz="2600" dirty="0"/>
              <a:t>Ha valaki nyíltan nem sértette a tabukat (56’, egypárt rendszer, a Szovjet megszállás) - </a:t>
            </a:r>
            <a:r>
              <a:rPr lang="hu-HU" sz="2600" b="1" dirty="0"/>
              <a:t>viszonylag háborítatlan magánéletet </a:t>
            </a:r>
            <a:r>
              <a:rPr lang="hu-HU" sz="2600" dirty="0"/>
              <a:t>alakíthatott ki</a:t>
            </a:r>
          </a:p>
          <a:p>
            <a:r>
              <a:rPr lang="hu-HU" sz="2600" b="1" dirty="0"/>
              <a:t>Helyi kisközösségek </a:t>
            </a:r>
            <a:r>
              <a:rPr lang="hu-HU" sz="2600" b="1" dirty="0" err="1"/>
              <a:t>újraszerveződésének</a:t>
            </a:r>
            <a:r>
              <a:rPr lang="hu-HU" sz="2600" b="1" dirty="0"/>
              <a:t> alig voltak akadályai, növekedtek a személyi autonómia határai</a:t>
            </a:r>
            <a:endParaRPr lang="hu-HU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9896"/>
            <a:ext cx="4646907" cy="309600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538" y="3541582"/>
            <a:ext cx="4307462" cy="329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80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55777"/>
            <a:ext cx="9144000" cy="4351338"/>
          </a:xfrm>
        </p:spPr>
        <p:txBody>
          <a:bodyPr/>
          <a:lstStyle/>
          <a:p>
            <a:r>
              <a:rPr lang="hu-HU" dirty="0"/>
              <a:t>Nem üldözték azokat, akik a Szabad Európa rádiót hallgatták, a nyugati divatnak megfelelő hajviselettel, öltözködéssel elütöttek a rendszer által elvárt normáktól</a:t>
            </a:r>
          </a:p>
          <a:p>
            <a:r>
              <a:rPr lang="pt-BR" dirty="0"/>
              <a:t>A </a:t>
            </a:r>
            <a:r>
              <a:rPr lang="pt-BR" b="1" dirty="0"/>
              <a:t>templomba járás </a:t>
            </a:r>
            <a:r>
              <a:rPr lang="pt-BR" dirty="0"/>
              <a:t>csak a</a:t>
            </a:r>
            <a:r>
              <a:rPr lang="hu-HU" dirty="0"/>
              <a:t> párttagok és a pedagógusok számára </a:t>
            </a:r>
            <a:r>
              <a:rPr lang="hu-HU"/>
              <a:t>volt tilalmazott </a:t>
            </a:r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3594"/>
          </a:xfrm>
        </p:spPr>
        <p:txBody>
          <a:bodyPr/>
          <a:lstStyle/>
          <a:p>
            <a:pPr algn="ctr"/>
            <a:r>
              <a:rPr lang="hu-HU" b="1" dirty="0"/>
              <a:t>A puha diktatúra: (1963-1989)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227" y="3136392"/>
            <a:ext cx="5071773" cy="37216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4" y="2931446"/>
            <a:ext cx="4524934" cy="302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52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400" y="3199644"/>
            <a:ext cx="5161205" cy="3523127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3496" y="730922"/>
            <a:ext cx="8875958" cy="4351338"/>
          </a:xfrm>
        </p:spPr>
        <p:txBody>
          <a:bodyPr/>
          <a:lstStyle/>
          <a:p>
            <a:r>
              <a:rPr lang="hu-HU" dirty="0"/>
              <a:t>A szocialista országokban szokatlanul </a:t>
            </a:r>
            <a:r>
              <a:rPr lang="hu-HU" b="1" dirty="0"/>
              <a:t>nagy utazási szabadság </a:t>
            </a:r>
            <a:r>
              <a:rPr lang="hu-HU" dirty="0"/>
              <a:t>is hozzájárult ahhoz, hogy a polgárok örüljenek a rendszer kínálta előnyöknek</a:t>
            </a:r>
          </a:p>
          <a:p>
            <a:r>
              <a:rPr lang="hu-HU" dirty="0"/>
              <a:t>A nyugati országokba </a:t>
            </a:r>
            <a:r>
              <a:rPr lang="hu-HU" b="1" dirty="0"/>
              <a:t>háromévenként</a:t>
            </a:r>
            <a:r>
              <a:rPr lang="hu-HU" dirty="0"/>
              <a:t> - minimális valutakeret felhasználásával - kék útlevéllel </a:t>
            </a:r>
            <a:r>
              <a:rPr lang="hu-HU" b="1" dirty="0"/>
              <a:t>mehettek</a:t>
            </a:r>
            <a:r>
              <a:rPr lang="hu-HU" dirty="0"/>
              <a:t> azok, </a:t>
            </a:r>
            <a:r>
              <a:rPr lang="hu-HU" b="1" dirty="0"/>
              <a:t>akiket a rendszer arra alkalmasnak tartott</a:t>
            </a:r>
            <a:r>
              <a:rPr lang="hu-HU" dirty="0"/>
              <a:t>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3594"/>
          </a:xfrm>
        </p:spPr>
        <p:txBody>
          <a:bodyPr/>
          <a:lstStyle/>
          <a:p>
            <a:pPr algn="ctr"/>
            <a:r>
              <a:rPr lang="hu-HU" b="1" dirty="0"/>
              <a:t>A puha diktatúra: (1963-1989)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4014"/>
            <a:ext cx="4203640" cy="313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59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132" y="718042"/>
            <a:ext cx="8875958" cy="4351338"/>
          </a:xfrm>
        </p:spPr>
        <p:txBody>
          <a:bodyPr/>
          <a:lstStyle/>
          <a:p>
            <a:r>
              <a:rPr lang="hu-HU" dirty="0"/>
              <a:t>A magánszféra további erősödését jelentette a </a:t>
            </a:r>
            <a:r>
              <a:rPr lang="hu-HU" b="1" dirty="0"/>
              <a:t>hétvégi telkek megszerzésének lehetősége</a:t>
            </a:r>
          </a:p>
          <a:p>
            <a:r>
              <a:rPr lang="hu-HU" dirty="0"/>
              <a:t>A nyugati fogyasztói szokásokhoz való közeledés eredményei: </a:t>
            </a:r>
          </a:p>
          <a:p>
            <a:r>
              <a:rPr lang="hu-HU" b="1" dirty="0"/>
              <a:t>feszített élettempó</a:t>
            </a:r>
          </a:p>
          <a:p>
            <a:r>
              <a:rPr lang="hu-HU" b="1" dirty="0"/>
              <a:t>népegészség romlása</a:t>
            </a:r>
          </a:p>
          <a:p>
            <a:r>
              <a:rPr lang="hu-HU" b="1" dirty="0"/>
              <a:t>Megnő az öngyilkosságok és                                                                            a válások száma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3594"/>
          </a:xfrm>
        </p:spPr>
        <p:txBody>
          <a:bodyPr/>
          <a:lstStyle/>
          <a:p>
            <a:pPr algn="ctr"/>
            <a:r>
              <a:rPr lang="hu-HU" b="1" dirty="0"/>
              <a:t>A puha diktatúra: (1963-1989)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697" y="2638697"/>
            <a:ext cx="4219303" cy="421930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95" y="4375547"/>
            <a:ext cx="4289239" cy="282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153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3072" y="728345"/>
            <a:ext cx="8959487" cy="2289175"/>
          </a:xfrm>
        </p:spPr>
        <p:txBody>
          <a:bodyPr/>
          <a:lstStyle/>
          <a:p>
            <a:pPr marL="0" indent="0">
              <a:buNone/>
            </a:pPr>
            <a:r>
              <a:rPr lang="hu-HU" b="1" dirty="0"/>
              <a:t>mezőgazdaság fellendülése</a:t>
            </a:r>
            <a:r>
              <a:rPr lang="hu-HU" dirty="0"/>
              <a:t>:</a:t>
            </a:r>
          </a:p>
          <a:p>
            <a:r>
              <a:rPr lang="hu-HU" dirty="0"/>
              <a:t>a TSZ mellett engedélyezett a </a:t>
            </a:r>
            <a:r>
              <a:rPr lang="hu-HU" b="1" u="sng" dirty="0">
                <a:solidFill>
                  <a:srgbClr val="FF0000"/>
                </a:solidFill>
              </a:rPr>
              <a:t>háztáji gazdálkodás</a:t>
            </a:r>
          </a:p>
          <a:p>
            <a:r>
              <a:rPr lang="hu-HU" dirty="0"/>
              <a:t>nagyarányú </a:t>
            </a:r>
            <a:r>
              <a:rPr lang="hu-HU" b="1" dirty="0"/>
              <a:t>gépesítés </a:t>
            </a:r>
            <a:r>
              <a:rPr lang="hu-HU" dirty="0"/>
              <a:t>a TSZ-</a:t>
            </a:r>
            <a:r>
              <a:rPr lang="hu-HU" dirty="0" err="1"/>
              <a:t>ekben</a:t>
            </a:r>
            <a:endParaRPr lang="hu-HU" dirty="0"/>
          </a:p>
          <a:p>
            <a:r>
              <a:rPr lang="hu-HU" dirty="0"/>
              <a:t>a mezőgazdaság lesz a Kádár-korszak sikerágazata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3594"/>
          </a:xfrm>
        </p:spPr>
        <p:txBody>
          <a:bodyPr/>
          <a:lstStyle/>
          <a:p>
            <a:pPr algn="ctr"/>
            <a:r>
              <a:rPr lang="hu-HU" b="1" dirty="0"/>
              <a:t>A puha diktatúra: (1963-1989)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80" y="2994713"/>
            <a:ext cx="5316220" cy="354142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893" y="2846136"/>
            <a:ext cx="542925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78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4556" y="823594"/>
            <a:ext cx="8851526" cy="4351338"/>
          </a:xfrm>
        </p:spPr>
        <p:txBody>
          <a:bodyPr/>
          <a:lstStyle/>
          <a:p>
            <a:r>
              <a:rPr lang="hu-HU" b="1" dirty="0"/>
              <a:t>viszonylagos jólét, emelkedő életszínvonal</a:t>
            </a:r>
            <a:r>
              <a:rPr lang="hu-HU" dirty="0"/>
              <a:t>: TV, mosógép, autó (Trabant)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3594"/>
          </a:xfrm>
        </p:spPr>
        <p:txBody>
          <a:bodyPr/>
          <a:lstStyle/>
          <a:p>
            <a:pPr algn="ctr"/>
            <a:r>
              <a:rPr lang="hu-HU" b="1" dirty="0"/>
              <a:t>A puha diktatúra: (1963-1989)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844" y="1349383"/>
            <a:ext cx="5326156" cy="353974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2070"/>
            <a:ext cx="4087906" cy="306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362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4"/>
            <a:ext cx="9144000" cy="657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88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087" y="3747657"/>
            <a:ext cx="5517886" cy="3103811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9198" y="588460"/>
            <a:ext cx="8907235" cy="4351338"/>
          </a:xfrm>
        </p:spPr>
        <p:txBody>
          <a:bodyPr>
            <a:normAutofit/>
          </a:bodyPr>
          <a:lstStyle/>
          <a:p>
            <a:r>
              <a:rPr lang="hu-HU" sz="2600" dirty="0"/>
              <a:t>A magyar </a:t>
            </a:r>
            <a:r>
              <a:rPr lang="hu-HU" sz="2600" b="1" dirty="0"/>
              <a:t>polgár úgy érezte, hogy van miért gürcölnie</a:t>
            </a:r>
            <a:r>
              <a:rPr lang="hu-HU" sz="2600" dirty="0"/>
              <a:t>, mert - bár nagy áldozatok árán - de a "</a:t>
            </a:r>
            <a:r>
              <a:rPr lang="hu-HU" sz="2600" b="1" dirty="0"/>
              <a:t>gulyáskommunizmusban</a:t>
            </a:r>
            <a:r>
              <a:rPr lang="hu-HU" sz="2600" dirty="0"/>
              <a:t>" (</a:t>
            </a:r>
            <a:r>
              <a:rPr lang="hu-HU" sz="2600" b="1" dirty="0"/>
              <a:t>Hruscsov </a:t>
            </a:r>
            <a:r>
              <a:rPr lang="hu-HU" sz="2600" dirty="0"/>
              <a:t>szóalkotása) előrébb juthat: </a:t>
            </a:r>
          </a:p>
          <a:p>
            <a:r>
              <a:rPr lang="hu-HU" sz="2600" dirty="0"/>
              <a:t>A többi szocialista országhoz képest egy élhetőbb országot látott maga körül (</a:t>
            </a:r>
            <a:r>
              <a:rPr lang="hu-HU" sz="2600" b="1" dirty="0"/>
              <a:t>a legvidámabb barakk</a:t>
            </a:r>
            <a:r>
              <a:rPr lang="hu-HU" sz="2600" dirty="0"/>
              <a:t>) </a:t>
            </a:r>
          </a:p>
          <a:p>
            <a:r>
              <a:rPr lang="hu-HU" sz="2600" dirty="0"/>
              <a:t>Ezek a lehetőségek és az adományozott </a:t>
            </a:r>
            <a:r>
              <a:rPr lang="hu-HU" sz="2600" b="1" dirty="0">
                <a:solidFill>
                  <a:srgbClr val="FF0000"/>
                </a:solidFill>
              </a:rPr>
              <a:t>"kis szabadságok" </a:t>
            </a:r>
            <a:r>
              <a:rPr lang="hu-HU" sz="2600" dirty="0"/>
              <a:t>a politikától </a:t>
            </a:r>
            <a:r>
              <a:rPr lang="hu-HU" sz="2600" b="1" u="sng" dirty="0"/>
              <a:t>a magánszféra felé fordították az embereket</a:t>
            </a:r>
            <a:r>
              <a:rPr lang="hu-HU" sz="2600" dirty="0"/>
              <a:t>. A "kádári" állampolgár </a:t>
            </a:r>
            <a:r>
              <a:rPr lang="hu-HU" sz="2600" b="1" u="sng" dirty="0"/>
              <a:t>a személyes túlélésre </a:t>
            </a:r>
            <a:r>
              <a:rPr lang="hu-HU" sz="2600" dirty="0"/>
              <a:t>rendezkedett be.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3594"/>
          </a:xfrm>
        </p:spPr>
        <p:txBody>
          <a:bodyPr/>
          <a:lstStyle/>
          <a:p>
            <a:pPr algn="ctr"/>
            <a:r>
              <a:rPr lang="hu-HU" b="1" dirty="0"/>
              <a:t>A puha diktatúra: (1963-1989)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514" y="3754189"/>
            <a:ext cx="3931919" cy="316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35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6764" y="823594"/>
            <a:ext cx="8750482" cy="1370966"/>
          </a:xfrm>
        </p:spPr>
        <p:txBody>
          <a:bodyPr/>
          <a:lstStyle/>
          <a:p>
            <a:r>
              <a:rPr lang="hu-HU" dirty="0"/>
              <a:t>Gond: a viszonylagos jólétet </a:t>
            </a:r>
            <a:r>
              <a:rPr lang="hu-HU" b="1" dirty="0"/>
              <a:t>hitelek felvételével </a:t>
            </a:r>
            <a:r>
              <a:rPr lang="hu-HU" dirty="0"/>
              <a:t>érték el: az ország </a:t>
            </a:r>
            <a:r>
              <a:rPr lang="hu-HU" b="1" dirty="0"/>
              <a:t>államadóssága óriásira </a:t>
            </a:r>
            <a:r>
              <a:rPr lang="hu-HU" dirty="0"/>
              <a:t>növekedett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3594"/>
          </a:xfrm>
        </p:spPr>
        <p:txBody>
          <a:bodyPr/>
          <a:lstStyle/>
          <a:p>
            <a:pPr algn="ctr"/>
            <a:r>
              <a:rPr lang="hu-HU" b="1" dirty="0"/>
              <a:t>A puha diktatúra: (1963-1989)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7113"/>
            <a:ext cx="4741648" cy="446143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12" y="1887113"/>
            <a:ext cx="4006461" cy="290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120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0"/>
            <a:ext cx="8312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50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23594"/>
            <a:ext cx="8974183" cy="4351338"/>
          </a:xfrm>
        </p:spPr>
        <p:txBody>
          <a:bodyPr/>
          <a:lstStyle/>
          <a:p>
            <a:r>
              <a:rPr lang="hu-HU" b="1" dirty="0"/>
              <a:t>Összegzés</a:t>
            </a:r>
            <a:r>
              <a:rPr lang="hu-HU" dirty="0"/>
              <a:t>: a Kádár-rendszer </a:t>
            </a:r>
            <a:r>
              <a:rPr lang="hu-HU" b="1" dirty="0"/>
              <a:t>gyakorlatilag elérte azt a maximumot, amit a szovjet elnyomás ellenében ki lehetett hozni    </a:t>
            </a:r>
            <a:r>
              <a:rPr lang="hu-HU" dirty="0"/>
              <a:t>   </a:t>
            </a:r>
            <a:r>
              <a:rPr lang="hu-HU" b="1" dirty="0"/>
              <a:t>a társadalom nagy része emiatt elfogadta a diktatúrát</a:t>
            </a:r>
            <a:r>
              <a:rPr lang="hu-HU" dirty="0"/>
              <a:t>, nem ismétlődött meg 1956.</a:t>
            </a:r>
          </a:p>
        </p:txBody>
      </p:sp>
      <p:sp>
        <p:nvSpPr>
          <p:cNvPr id="4" name="Jobbra nyíl 3"/>
          <p:cNvSpPr/>
          <p:nvPr/>
        </p:nvSpPr>
        <p:spPr>
          <a:xfrm>
            <a:off x="2468882" y="1662792"/>
            <a:ext cx="404948" cy="30044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3594"/>
          </a:xfrm>
        </p:spPr>
        <p:txBody>
          <a:bodyPr/>
          <a:lstStyle/>
          <a:p>
            <a:pPr algn="ctr"/>
            <a:r>
              <a:rPr lang="hu-HU" b="1" dirty="0"/>
              <a:t>A puha diktatúra: (1963-1989)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05" y="2769766"/>
            <a:ext cx="4357595" cy="363977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5177"/>
            <a:ext cx="4748255" cy="284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00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602" y="0"/>
            <a:ext cx="64867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95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155" y="0"/>
            <a:ext cx="3845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66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4" y="177124"/>
            <a:ext cx="7848801" cy="6594611"/>
          </a:xfrm>
        </p:spPr>
      </p:pic>
    </p:spTree>
    <p:extLst>
      <p:ext uri="{BB962C8B-B14F-4D97-AF65-F5344CB8AC3E}">
        <p14:creationId xmlns:p14="http://schemas.microsoft.com/office/powerpoint/2010/main" val="39806825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AE3FF9-A4EF-4E20-AD94-1BF1D9FF8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BC172C0-08AD-4FA3-993A-522B9372B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47F97CF-3807-4723-9F80-E302D0331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725"/>
            <a:ext cx="9143999" cy="623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485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2661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hu-HU" sz="5000" dirty="0"/>
              <a:t>KÖSZÖNÖM A FIGYELMET !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C32C582-0622-47DF-8835-FB29DC7D6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4" y="991677"/>
            <a:ext cx="5810251" cy="5810251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CD8F540E-10EA-4040-A4BD-6794E7826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6181"/>
            <a:ext cx="91440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9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</TotalTime>
  <Words>1141</Words>
  <Application>Microsoft Office PowerPoint</Application>
  <PresentationFormat>Diavetítés a képernyőre (4:3 oldalarány)</PresentationFormat>
  <Paragraphs>82</Paragraphs>
  <Slides>32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Office-téma</vt:lpstr>
      <vt:lpstr>A berendezkedő Kádár-rendszer</vt:lpstr>
      <vt:lpstr>A Kádár-rendszer fogalma</vt:lpstr>
      <vt:lpstr>A Kádár-rendszer korszakolása</vt:lpstr>
      <vt:lpstr>Kemény diktatúra (1957-63)</vt:lpstr>
      <vt:lpstr>Kemény diktatúra (1957-63)</vt:lpstr>
      <vt:lpstr>Kemény diktatúra (1957-63)</vt:lpstr>
      <vt:lpstr>Kemény diktatúra (1957-63)</vt:lpstr>
      <vt:lpstr>Kemény diktatúra (1957-63)</vt:lpstr>
      <vt:lpstr>Kemény diktatúra (1957-63)</vt:lpstr>
      <vt:lpstr>A rendszerhívek tömegbázisának kialakítása</vt:lpstr>
      <vt:lpstr>A rendszerhívek tömegbázisának kialakítása</vt:lpstr>
      <vt:lpstr>A rendszerhívek tömegbázisának kialakítása</vt:lpstr>
      <vt:lpstr>Az állam irányítása</vt:lpstr>
      <vt:lpstr>Az állam irányítása</vt:lpstr>
      <vt:lpstr>Közkegyelem: a kemény diktatúra vége</vt:lpstr>
      <vt:lpstr>Közkegyelem: a kemény diktatúra vége</vt:lpstr>
      <vt:lpstr>A puha diktatúra: (1963-1989)</vt:lpstr>
      <vt:lpstr>A puha diktatúra: (1963-1989)</vt:lpstr>
      <vt:lpstr>A puha diktatúra: (1963-1989)</vt:lpstr>
      <vt:lpstr>A puha diktatúra: (1963-1989)</vt:lpstr>
      <vt:lpstr>A puha diktatúra: (1963-1989)</vt:lpstr>
      <vt:lpstr>A puha diktatúra: (1963-1989)</vt:lpstr>
      <vt:lpstr>PowerPoint-bemutató</vt:lpstr>
      <vt:lpstr>A puha diktatúra: (1963-1989)</vt:lpstr>
      <vt:lpstr>A puha diktatúra: (1963-1989)</vt:lpstr>
      <vt:lpstr>PowerPoint-bemutató</vt:lpstr>
      <vt:lpstr>A puha diktatúra: (1963-1989)</vt:lpstr>
      <vt:lpstr>PowerPoint-bemutató</vt:lpstr>
      <vt:lpstr>PowerPoint-bemutató</vt:lpstr>
      <vt:lpstr>PowerPoint-bemutató</vt:lpstr>
      <vt:lpstr>PowerPoint-bemutató</vt:lpstr>
      <vt:lpstr>KÖSZÖNÖM A FIGYELMET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berendezkedő Kádár-rendszer</dc:title>
  <dc:creator>OS</dc:creator>
  <cp:lastModifiedBy>os</cp:lastModifiedBy>
  <cp:revision>54</cp:revision>
  <dcterms:created xsi:type="dcterms:W3CDTF">2019-01-23T00:13:05Z</dcterms:created>
  <dcterms:modified xsi:type="dcterms:W3CDTF">2022-11-30T04:20:02Z</dcterms:modified>
</cp:coreProperties>
</file>