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8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13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9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3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4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7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5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2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62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C54DA-587C-4909-BE59-607EC45AD142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696A6-1DEF-422E-A344-DF96EA19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9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581912"/>
          </a:xfrm>
        </p:spPr>
        <p:txBody>
          <a:bodyPr>
            <a:normAutofit/>
          </a:bodyPr>
          <a:lstStyle/>
          <a:p>
            <a:r>
              <a:rPr lang="en-US" sz="5000" b="1" dirty="0"/>
              <a:t>A </a:t>
            </a:r>
            <a:r>
              <a:rPr lang="en-US" sz="5000" b="1" dirty="0" err="1"/>
              <a:t>harmadik</a:t>
            </a:r>
            <a:r>
              <a:rPr lang="en-US" sz="5000" b="1" dirty="0"/>
              <a:t> </a:t>
            </a:r>
            <a:r>
              <a:rPr lang="en-US" sz="5000" b="1" dirty="0" err="1"/>
              <a:t>világ</a:t>
            </a:r>
            <a:r>
              <a:rPr lang="en-US" sz="5000" b="1" dirty="0"/>
              <a:t> </a:t>
            </a:r>
            <a:r>
              <a:rPr lang="en-US" sz="5000" b="1" dirty="0" err="1"/>
              <a:t>és</a:t>
            </a:r>
            <a:r>
              <a:rPr lang="en-US" sz="5000" b="1" dirty="0"/>
              <a:t> a </a:t>
            </a:r>
            <a:r>
              <a:rPr lang="en-US" sz="5000" b="1" dirty="0" err="1"/>
              <a:t>helyi</a:t>
            </a:r>
            <a:r>
              <a:rPr lang="en-US" sz="5000" b="1" dirty="0"/>
              <a:t> </a:t>
            </a:r>
            <a:r>
              <a:rPr lang="en-US" sz="5000" b="1" dirty="0" err="1"/>
              <a:t>háborúk</a:t>
            </a:r>
            <a:r>
              <a:rPr lang="en-US" sz="5000" b="1" dirty="0"/>
              <a:t/>
            </a:r>
            <a:br>
              <a:rPr lang="en-US" sz="5000" b="1" dirty="0"/>
            </a:br>
            <a:r>
              <a:rPr lang="en-US" sz="5000" b="1" dirty="0" err="1"/>
              <a:t>az</a:t>
            </a:r>
            <a:r>
              <a:rPr lang="en-US" sz="5000" b="1" dirty="0"/>
              <a:t> 1960–70-es </a:t>
            </a:r>
            <a:r>
              <a:rPr lang="en-US" sz="5000" b="1" dirty="0" err="1"/>
              <a:t>években</a:t>
            </a:r>
            <a:endParaRPr lang="en-US" sz="5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0088"/>
            <a:ext cx="5046483" cy="283673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20" y="3209545"/>
            <a:ext cx="5098280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66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688" y="0"/>
            <a:ext cx="6760123" cy="687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5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123" y="-27432"/>
            <a:ext cx="8891753" cy="714703"/>
          </a:xfrm>
        </p:spPr>
        <p:txBody>
          <a:bodyPr>
            <a:normAutofit/>
          </a:bodyPr>
          <a:lstStyle/>
          <a:p>
            <a:r>
              <a:rPr lang="sk-SK" sz="4000" dirty="0" smtClean="0"/>
              <a:t>A szabaddá váló gyarmatok és nehézségeik</a:t>
            </a:r>
            <a:endParaRPr lang="en-US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122" y="581620"/>
            <a:ext cx="9017877" cy="340852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Az</a:t>
            </a:r>
            <a:r>
              <a:rPr lang="en-US" dirty="0"/>
              <a:t> 1960-as </a:t>
            </a:r>
            <a:r>
              <a:rPr lang="sk-SK" dirty="0" smtClean="0"/>
              <a:t>é</a:t>
            </a:r>
            <a:r>
              <a:rPr lang="en-US" dirty="0" err="1" smtClean="0"/>
              <a:t>vek</a:t>
            </a:r>
            <a:r>
              <a:rPr lang="en-US" dirty="0" smtClean="0"/>
              <a:t> </a:t>
            </a:r>
            <a:r>
              <a:rPr lang="en-US" dirty="0" err="1" smtClean="0"/>
              <a:t>elej</a:t>
            </a:r>
            <a:r>
              <a:rPr lang="sk-SK" dirty="0" smtClean="0"/>
              <a:t>é</a:t>
            </a:r>
            <a:r>
              <a:rPr lang="en-US" dirty="0" smtClean="0"/>
              <a:t>re </a:t>
            </a:r>
            <a:r>
              <a:rPr lang="en-US" dirty="0" err="1"/>
              <a:t>teljesen</a:t>
            </a:r>
            <a:r>
              <a:rPr lang="en-US" dirty="0"/>
              <a:t> </a:t>
            </a:r>
            <a:r>
              <a:rPr lang="en-US" b="1" dirty="0" err="1"/>
              <a:t>felbomlott</a:t>
            </a:r>
            <a:r>
              <a:rPr lang="en-US" b="1" dirty="0"/>
              <a:t> Nagy-Britannia </a:t>
            </a:r>
            <a:r>
              <a:rPr lang="en-US" b="1" dirty="0" err="1" smtClean="0"/>
              <a:t>és</a:t>
            </a:r>
            <a:r>
              <a:rPr lang="sk-SK" b="1" dirty="0" smtClean="0"/>
              <a:t> </a:t>
            </a:r>
            <a:r>
              <a:rPr lang="en-US" b="1" dirty="0" err="1" smtClean="0"/>
              <a:t>Franciaország</a:t>
            </a:r>
            <a:r>
              <a:rPr lang="en-US" b="1" dirty="0" smtClean="0"/>
              <a:t> </a:t>
            </a:r>
            <a:r>
              <a:rPr lang="en-US" b="1" dirty="0" err="1"/>
              <a:t>gyarmatbirodalma</a:t>
            </a:r>
            <a:r>
              <a:rPr lang="en-US" b="1" dirty="0"/>
              <a:t>. </a:t>
            </a:r>
            <a:endParaRPr lang="sk-SK" b="1" dirty="0" smtClean="0"/>
          </a:p>
          <a:p>
            <a:r>
              <a:rPr lang="sk-SK" dirty="0" smtClean="0"/>
              <a:t>S</a:t>
            </a:r>
            <a:r>
              <a:rPr lang="en-US" dirty="0" err="1" smtClean="0"/>
              <a:t>zuezi</a:t>
            </a:r>
            <a:r>
              <a:rPr lang="en-US" dirty="0" smtClean="0"/>
              <a:t> v</a:t>
            </a:r>
            <a:r>
              <a:rPr lang="sk-SK" dirty="0" smtClean="0"/>
              <a:t>á</a:t>
            </a:r>
            <a:r>
              <a:rPr lang="en-US" dirty="0" smtClean="0"/>
              <a:t>ls</a:t>
            </a:r>
            <a:r>
              <a:rPr lang="sk-SK" dirty="0" smtClean="0"/>
              <a:t>á</a:t>
            </a:r>
            <a:r>
              <a:rPr lang="en-US" dirty="0" smtClean="0"/>
              <a:t>g </a:t>
            </a:r>
            <a:r>
              <a:rPr lang="sk-SK" dirty="0" smtClean="0"/>
              <a:t>(1956) ---</a:t>
            </a:r>
            <a:r>
              <a:rPr lang="en-US" dirty="0" smtClean="0"/>
              <a:t>&gt; </a:t>
            </a:r>
            <a:r>
              <a:rPr lang="en-US" dirty="0" err="1" smtClean="0"/>
              <a:t>preszt</a:t>
            </a:r>
            <a:r>
              <a:rPr lang="sk-SK" dirty="0" smtClean="0"/>
              <a:t>í</a:t>
            </a:r>
            <a:r>
              <a:rPr lang="en-US" dirty="0" err="1" smtClean="0"/>
              <a:t>zsvesztes</a:t>
            </a:r>
            <a:r>
              <a:rPr lang="sk-SK" dirty="0" smtClean="0"/>
              <a:t>é</a:t>
            </a:r>
            <a:r>
              <a:rPr lang="en-US" dirty="0" smtClean="0"/>
              <a:t>g</a:t>
            </a:r>
            <a:endParaRPr lang="sk-SK" dirty="0" smtClean="0"/>
          </a:p>
          <a:p>
            <a:r>
              <a:rPr lang="en-US" dirty="0"/>
              <a:t>A </a:t>
            </a:r>
            <a:r>
              <a:rPr lang="en-US" b="1" dirty="0" err="1"/>
              <a:t>fekete-afrikai</a:t>
            </a:r>
            <a:r>
              <a:rPr lang="en-US" b="1" dirty="0"/>
              <a:t> </a:t>
            </a:r>
            <a:r>
              <a:rPr lang="en-US" b="1" dirty="0" err="1"/>
              <a:t>gyarmatok</a:t>
            </a:r>
            <a:r>
              <a:rPr lang="en-US" b="1" dirty="0"/>
              <a:t> </a:t>
            </a:r>
            <a:r>
              <a:rPr lang="en-US" dirty="0" smtClean="0"/>
              <a:t>f</a:t>
            </a:r>
            <a:r>
              <a:rPr lang="sk-SK" dirty="0" smtClean="0"/>
              <a:t>ü</a:t>
            </a:r>
            <a:r>
              <a:rPr lang="en-US" dirty="0" err="1" smtClean="0"/>
              <a:t>ggetlened</a:t>
            </a:r>
            <a:r>
              <a:rPr lang="sk-SK" dirty="0"/>
              <a:t>é</a:t>
            </a:r>
            <a:r>
              <a:rPr lang="en-US" dirty="0" err="1" smtClean="0"/>
              <a:t>si</a:t>
            </a:r>
            <a:r>
              <a:rPr lang="sk-SK" dirty="0" smtClean="0"/>
              <a:t> </a:t>
            </a:r>
            <a:r>
              <a:rPr lang="pt-BR" dirty="0" smtClean="0"/>
              <a:t>t</a:t>
            </a:r>
            <a:r>
              <a:rPr lang="sk-SK" dirty="0" smtClean="0"/>
              <a:t>ö</a:t>
            </a:r>
            <a:r>
              <a:rPr lang="pt-BR" dirty="0" smtClean="0"/>
              <a:t>rekv</a:t>
            </a:r>
            <a:r>
              <a:rPr lang="sk-SK" dirty="0" smtClean="0"/>
              <a:t>é</a:t>
            </a:r>
            <a:r>
              <a:rPr lang="pt-BR" dirty="0" smtClean="0"/>
              <a:t>seivel </a:t>
            </a:r>
            <a:r>
              <a:rPr lang="pt-BR" dirty="0"/>
              <a:t>szemben sem London, sem Parizs nem </a:t>
            </a:r>
            <a:r>
              <a:rPr lang="pt-BR" dirty="0" smtClean="0"/>
              <a:t>kivant</a:t>
            </a:r>
            <a:r>
              <a:rPr lang="sk-SK" dirty="0" smtClean="0"/>
              <a:t> </a:t>
            </a:r>
            <a:r>
              <a:rPr lang="en-US" dirty="0" err="1" smtClean="0"/>
              <a:t>katonai</a:t>
            </a:r>
            <a:r>
              <a:rPr lang="en-US" dirty="0" smtClean="0"/>
              <a:t> </a:t>
            </a:r>
            <a:r>
              <a:rPr lang="en-US" dirty="0" err="1"/>
              <a:t>erőt</a:t>
            </a:r>
            <a:r>
              <a:rPr lang="en-US" dirty="0"/>
              <a:t> </a:t>
            </a:r>
            <a:r>
              <a:rPr lang="en-US" dirty="0" err="1" smtClean="0"/>
              <a:t>alkalmazni</a:t>
            </a:r>
            <a:endParaRPr lang="sk-SK" dirty="0" smtClean="0"/>
          </a:p>
          <a:p>
            <a:r>
              <a:rPr lang="en-US" b="1" dirty="0" err="1"/>
              <a:t>bandungi</a:t>
            </a:r>
            <a:r>
              <a:rPr lang="en-US" b="1" dirty="0"/>
              <a:t> </a:t>
            </a:r>
            <a:r>
              <a:rPr lang="en-US" b="1" dirty="0" err="1"/>
              <a:t>konferencia</a:t>
            </a:r>
            <a:r>
              <a:rPr lang="en-US" b="1" dirty="0"/>
              <a:t> </a:t>
            </a:r>
            <a:r>
              <a:rPr lang="sk-SK" b="1" dirty="0"/>
              <a:t>(</a:t>
            </a:r>
            <a:r>
              <a:rPr lang="sk-SK" b="1" dirty="0" smtClean="0"/>
              <a:t>1955) </a:t>
            </a:r>
            <a:r>
              <a:rPr lang="en-US" dirty="0" smtClean="0"/>
              <a:t>z</a:t>
            </a:r>
            <a:r>
              <a:rPr lang="sk-SK" dirty="0" smtClean="0"/>
              <a:t>á</a:t>
            </a:r>
            <a:r>
              <a:rPr lang="en-US" dirty="0" smtClean="0"/>
              <a:t>r</a:t>
            </a:r>
            <a:r>
              <a:rPr lang="sk-SK" dirty="0" smtClean="0"/>
              <a:t>ó</a:t>
            </a:r>
            <a:r>
              <a:rPr lang="en-US" dirty="0" err="1" smtClean="0"/>
              <a:t>nyilatkozata</a:t>
            </a:r>
            <a:r>
              <a:rPr lang="sk-SK" dirty="0" smtClean="0"/>
              <a:t> </a:t>
            </a:r>
            <a:r>
              <a:rPr lang="en-US" dirty="0" smtClean="0"/>
              <a:t>el</a:t>
            </a:r>
            <a:r>
              <a:rPr lang="sk-SK" dirty="0" smtClean="0"/>
              <a:t>í</a:t>
            </a:r>
            <a:r>
              <a:rPr lang="en-US" dirty="0" smtClean="0"/>
              <a:t>t</a:t>
            </a:r>
            <a:r>
              <a:rPr lang="sk-SK" dirty="0" smtClean="0"/>
              <a:t>él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 smtClean="0"/>
              <a:t>gyarmatos</a:t>
            </a:r>
            <a:r>
              <a:rPr lang="sk-SK" dirty="0" smtClean="0"/>
              <a:t>í</a:t>
            </a:r>
            <a:r>
              <a:rPr lang="en-US" dirty="0" smtClean="0"/>
              <a:t>t</a:t>
            </a:r>
            <a:r>
              <a:rPr lang="sk-SK" dirty="0" smtClean="0"/>
              <a:t>á</a:t>
            </a:r>
            <a:r>
              <a:rPr lang="en-US" dirty="0" smtClean="0"/>
              <a:t>s </a:t>
            </a:r>
            <a:r>
              <a:rPr lang="sk-SK" dirty="0"/>
              <a:t>é</a:t>
            </a:r>
            <a:r>
              <a:rPr lang="en-US" dirty="0" smtClean="0"/>
              <a:t>s </a:t>
            </a:r>
            <a:r>
              <a:rPr lang="en-US" dirty="0"/>
              <a:t>a </a:t>
            </a:r>
            <a:r>
              <a:rPr lang="en-US" dirty="0" err="1"/>
              <a:t>faji</a:t>
            </a:r>
            <a:r>
              <a:rPr lang="en-US" dirty="0"/>
              <a:t> </a:t>
            </a:r>
            <a:r>
              <a:rPr lang="en-US" dirty="0" err="1" smtClean="0"/>
              <a:t>diszkrimin</a:t>
            </a:r>
            <a:r>
              <a:rPr lang="sk-SK" dirty="0" smtClean="0"/>
              <a:t>á</a:t>
            </a:r>
            <a:r>
              <a:rPr lang="en-US" dirty="0" smtClean="0"/>
              <a:t>ci</a:t>
            </a:r>
            <a:r>
              <a:rPr lang="sk-SK" dirty="0" smtClean="0"/>
              <a:t>ó</a:t>
            </a:r>
            <a:r>
              <a:rPr lang="en-US" dirty="0" smtClean="0"/>
              <a:t> </a:t>
            </a:r>
            <a:r>
              <a:rPr lang="en-US" dirty="0" err="1"/>
              <a:t>minden</a:t>
            </a:r>
            <a:r>
              <a:rPr lang="en-US" dirty="0"/>
              <a:t> </a:t>
            </a:r>
            <a:r>
              <a:rPr lang="en-US" dirty="0" smtClean="0"/>
              <a:t>form</a:t>
            </a:r>
            <a:r>
              <a:rPr lang="sk-SK" dirty="0" smtClean="0"/>
              <a:t>á</a:t>
            </a:r>
            <a:r>
              <a:rPr lang="en-US" dirty="0" smtClean="0"/>
              <a:t>j</a:t>
            </a:r>
            <a:r>
              <a:rPr lang="sk-SK" dirty="0" smtClean="0"/>
              <a:t>á</a:t>
            </a:r>
            <a:r>
              <a:rPr lang="en-US" dirty="0" smtClean="0"/>
              <a:t>t,</a:t>
            </a:r>
            <a:r>
              <a:rPr lang="sk-SK" dirty="0" smtClean="0"/>
              <a:t> é</a:t>
            </a:r>
            <a:r>
              <a:rPr lang="en-US" dirty="0" smtClean="0"/>
              <a:t>s </a:t>
            </a:r>
            <a:r>
              <a:rPr lang="en-US" b="1" dirty="0" err="1"/>
              <a:t>bátorítást</a:t>
            </a:r>
            <a:r>
              <a:rPr lang="en-US" b="1" dirty="0"/>
              <a:t> </a:t>
            </a:r>
            <a:r>
              <a:rPr lang="en-US" b="1" dirty="0" err="1"/>
              <a:t>adott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dirty="0" smtClean="0"/>
              <a:t>tov</a:t>
            </a:r>
            <a:r>
              <a:rPr lang="sk-SK" dirty="0" smtClean="0"/>
              <a:t>á</a:t>
            </a:r>
            <a:r>
              <a:rPr lang="en-US" dirty="0" err="1" smtClean="0"/>
              <a:t>bbi</a:t>
            </a:r>
            <a:r>
              <a:rPr lang="en-US" dirty="0" smtClean="0"/>
              <a:t> </a:t>
            </a:r>
            <a:r>
              <a:rPr lang="en-US" b="1" dirty="0" err="1"/>
              <a:t>függetlenedési</a:t>
            </a:r>
            <a:r>
              <a:rPr lang="en-US" b="1" dirty="0"/>
              <a:t> </a:t>
            </a:r>
            <a:r>
              <a:rPr lang="en-US" b="1" dirty="0" err="1"/>
              <a:t>törekvéseknek</a:t>
            </a:r>
            <a:r>
              <a:rPr lang="en-US" b="1" dirty="0"/>
              <a:t>.</a:t>
            </a:r>
            <a:endParaRPr lang="sk-SK" dirty="0" smtClean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45" y="3901819"/>
            <a:ext cx="5465379" cy="29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7629" y="0"/>
            <a:ext cx="7886700" cy="62284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A harmadik világ problémái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2" y="753569"/>
            <a:ext cx="8954814" cy="4351338"/>
          </a:xfrm>
        </p:spPr>
        <p:txBody>
          <a:bodyPr>
            <a:normAutofit/>
          </a:bodyPr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hu-HU" dirty="0" smtClean="0"/>
              <a:t>ú</a:t>
            </a:r>
            <a:r>
              <a:rPr lang="en-US" dirty="0" err="1" smtClean="0"/>
              <a:t>gynevezett</a:t>
            </a:r>
            <a:r>
              <a:rPr lang="en-US" dirty="0" smtClean="0"/>
              <a:t> </a:t>
            </a:r>
            <a:r>
              <a:rPr lang="en-US" b="1" dirty="0" smtClean="0"/>
              <a:t>el </a:t>
            </a:r>
            <a:r>
              <a:rPr lang="en-US" b="1" dirty="0" err="1"/>
              <a:t>nem</a:t>
            </a:r>
            <a:r>
              <a:rPr lang="en-US" b="1" dirty="0"/>
              <a:t> </a:t>
            </a:r>
            <a:r>
              <a:rPr lang="en-US" b="1" dirty="0" err="1"/>
              <a:t>kötelezett</a:t>
            </a:r>
            <a:r>
              <a:rPr lang="en-US" b="1" dirty="0"/>
              <a:t> </a:t>
            </a:r>
            <a:r>
              <a:rPr lang="en-US" b="1" dirty="0" err="1"/>
              <a:t>országok</a:t>
            </a:r>
            <a:r>
              <a:rPr lang="en-US" b="1" dirty="0"/>
              <a:t> </a:t>
            </a:r>
            <a:r>
              <a:rPr lang="en-US" dirty="0" err="1"/>
              <a:t>csoportja</a:t>
            </a:r>
            <a:r>
              <a:rPr lang="en-US" dirty="0"/>
              <a:t> </a:t>
            </a:r>
            <a:r>
              <a:rPr lang="en-US" b="1" dirty="0" err="1"/>
              <a:t>látszólag</a:t>
            </a:r>
            <a:r>
              <a:rPr lang="en-US" b="1" dirty="0"/>
              <a:t> </a:t>
            </a:r>
            <a:r>
              <a:rPr lang="en-US" b="1" dirty="0" err="1" smtClean="0"/>
              <a:t>távolságot</a:t>
            </a:r>
            <a:r>
              <a:rPr lang="en-US" b="1" dirty="0" smtClean="0"/>
              <a:t> </a:t>
            </a:r>
            <a:r>
              <a:rPr lang="en-US" b="1" dirty="0" err="1" smtClean="0"/>
              <a:t>akart</a:t>
            </a:r>
            <a:r>
              <a:rPr lang="en-US" b="1" dirty="0" smtClean="0"/>
              <a:t> </a:t>
            </a:r>
            <a:r>
              <a:rPr lang="en-US" b="1" dirty="0" err="1"/>
              <a:t>tartani</a:t>
            </a:r>
            <a:r>
              <a:rPr lang="en-US" b="1" dirty="0"/>
              <a:t> a </a:t>
            </a:r>
            <a:r>
              <a:rPr lang="en-US" b="1" dirty="0" err="1"/>
              <a:t>két</a:t>
            </a:r>
            <a:r>
              <a:rPr lang="en-US" b="1" dirty="0"/>
              <a:t> </a:t>
            </a:r>
            <a:r>
              <a:rPr lang="en-US" b="1" dirty="0" err="1" smtClean="0"/>
              <a:t>világrendtől</a:t>
            </a:r>
            <a:r>
              <a:rPr lang="sk-SK" b="1" dirty="0" smtClean="0"/>
              <a:t> – ezért a megnevezésük: </a:t>
            </a:r>
            <a:r>
              <a:rPr lang="sk-SK" b="1" u="sng" dirty="0" smtClean="0"/>
              <a:t>„HARMADIK VILÁG“</a:t>
            </a:r>
          </a:p>
          <a:p>
            <a:r>
              <a:rPr lang="sk-SK" b="1" dirty="0" smtClean="0"/>
              <a:t>A legnagnagyobb problémák: gazdasági elmaradottság, demográfiai robbanás</a:t>
            </a:r>
          </a:p>
          <a:p>
            <a:r>
              <a:rPr lang="en-US" dirty="0"/>
              <a:t>A </a:t>
            </a:r>
            <a:r>
              <a:rPr lang="en-US" b="1" dirty="0" err="1"/>
              <a:t>legtöbb</a:t>
            </a:r>
            <a:r>
              <a:rPr lang="en-US" b="1" dirty="0"/>
              <a:t> </a:t>
            </a:r>
            <a:r>
              <a:rPr lang="en-US" b="1" dirty="0" err="1"/>
              <a:t>ország</a:t>
            </a:r>
            <a:r>
              <a:rPr lang="en-US" b="1" dirty="0"/>
              <a:t> </a:t>
            </a:r>
            <a:r>
              <a:rPr lang="en-US" dirty="0" err="1" smtClean="0"/>
              <a:t>Fekete-Afrik</a:t>
            </a:r>
            <a:r>
              <a:rPr lang="sk-SK" dirty="0" smtClean="0"/>
              <a:t>á</a:t>
            </a:r>
            <a:r>
              <a:rPr lang="en-US" dirty="0" smtClean="0"/>
              <a:t>ban </a:t>
            </a:r>
            <a:r>
              <a:rPr lang="en-US" dirty="0" err="1" smtClean="0"/>
              <a:t>elősz</a:t>
            </a:r>
            <a:r>
              <a:rPr lang="sk-SK" dirty="0" smtClean="0"/>
              <a:t>ö</a:t>
            </a:r>
            <a:r>
              <a:rPr lang="en-US" dirty="0" smtClean="0"/>
              <a:t>r </a:t>
            </a:r>
            <a:r>
              <a:rPr lang="en-US" b="1" dirty="0" err="1"/>
              <a:t>hiteleket</a:t>
            </a:r>
            <a:r>
              <a:rPr lang="en-US" b="1" dirty="0"/>
              <a:t> </a:t>
            </a:r>
            <a:r>
              <a:rPr lang="en-US" b="1" dirty="0" err="1"/>
              <a:t>vett</a:t>
            </a:r>
            <a:r>
              <a:rPr lang="en-US" b="1" dirty="0"/>
              <a:t> </a:t>
            </a:r>
            <a:r>
              <a:rPr lang="en-US" b="1" dirty="0" err="1"/>
              <a:t>fel</a:t>
            </a:r>
            <a:r>
              <a:rPr lang="en-US" b="1" dirty="0" smtClean="0"/>
              <a:t>,</a:t>
            </a:r>
            <a:r>
              <a:rPr lang="sk-SK" b="1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abb</a:t>
            </a:r>
            <a:r>
              <a:rPr lang="sk-SK" dirty="0"/>
              <a:t>ó</a:t>
            </a:r>
            <a:r>
              <a:rPr lang="en-US" dirty="0" smtClean="0"/>
              <a:t>l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tudtak</a:t>
            </a:r>
            <a:r>
              <a:rPr lang="en-US" dirty="0"/>
              <a:t> </a:t>
            </a:r>
            <a:r>
              <a:rPr lang="en-US" dirty="0" err="1" smtClean="0"/>
              <a:t>gazdas</a:t>
            </a:r>
            <a:r>
              <a:rPr lang="sk-SK" dirty="0" smtClean="0"/>
              <a:t>á</a:t>
            </a:r>
            <a:r>
              <a:rPr lang="en-US" dirty="0" err="1" smtClean="0"/>
              <a:t>gi</a:t>
            </a:r>
            <a:r>
              <a:rPr lang="en-US" dirty="0" smtClean="0"/>
              <a:t> </a:t>
            </a:r>
            <a:r>
              <a:rPr lang="sk-SK" dirty="0" smtClean="0"/>
              <a:t>  </a:t>
            </a:r>
            <a:r>
              <a:rPr lang="en-US" dirty="0" err="1" smtClean="0"/>
              <a:t>neh</a:t>
            </a:r>
            <a:r>
              <a:rPr lang="sk-SK" dirty="0" smtClean="0"/>
              <a:t>é</a:t>
            </a:r>
            <a:r>
              <a:rPr lang="en-US" dirty="0" err="1" smtClean="0"/>
              <a:t>zs</a:t>
            </a:r>
            <a:r>
              <a:rPr lang="sk-SK" dirty="0" smtClean="0"/>
              <a:t>é</a:t>
            </a:r>
            <a:r>
              <a:rPr lang="en-US" dirty="0" err="1" smtClean="0"/>
              <a:t>geiket</a:t>
            </a:r>
            <a:r>
              <a:rPr lang="en-US" dirty="0" smtClean="0"/>
              <a:t> </a:t>
            </a:r>
            <a:r>
              <a:rPr lang="en-US" dirty="0" err="1"/>
              <a:t>megoldani</a:t>
            </a:r>
            <a:r>
              <a:rPr lang="en-US" dirty="0"/>
              <a:t>, </a:t>
            </a:r>
            <a:r>
              <a:rPr lang="en-US" dirty="0" err="1"/>
              <a:t>sőt</a:t>
            </a:r>
            <a:r>
              <a:rPr lang="en-US" dirty="0"/>
              <a:t> </a:t>
            </a:r>
            <a:r>
              <a:rPr lang="sk-SK" dirty="0" smtClean="0"/>
              <a:t>né</a:t>
            </a:r>
            <a:r>
              <a:rPr lang="en-US" dirty="0" smtClean="0"/>
              <a:t>h</a:t>
            </a:r>
            <a:r>
              <a:rPr lang="sk-SK" dirty="0" smtClean="0"/>
              <a:t>á</a:t>
            </a:r>
            <a:r>
              <a:rPr lang="en-US" dirty="0" err="1" smtClean="0"/>
              <a:t>ny</a:t>
            </a:r>
            <a:r>
              <a:rPr lang="sk-SK" dirty="0" smtClean="0"/>
              <a:t> é</a:t>
            </a:r>
            <a:r>
              <a:rPr lang="en-US" dirty="0" smtClean="0"/>
              <a:t>v </a:t>
            </a:r>
            <a:r>
              <a:rPr lang="en-US" dirty="0" err="1"/>
              <a:t>alatt</a:t>
            </a:r>
            <a:r>
              <a:rPr lang="en-US" dirty="0"/>
              <a:t> </a:t>
            </a:r>
            <a:r>
              <a:rPr lang="en-US" b="1" dirty="0" err="1"/>
              <a:t>teljesen</a:t>
            </a:r>
            <a:r>
              <a:rPr lang="en-US" b="1" dirty="0"/>
              <a:t> </a:t>
            </a:r>
            <a:r>
              <a:rPr lang="en-US" b="1" dirty="0" err="1"/>
              <a:t>eladósodtak</a:t>
            </a:r>
            <a:r>
              <a:rPr lang="en-US" b="1" dirty="0"/>
              <a:t>.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2" y="4238954"/>
            <a:ext cx="4656082" cy="261904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775" y="4238954"/>
            <a:ext cx="4171611" cy="261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4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56679"/>
            <a:ext cx="8494329" cy="4351338"/>
          </a:xfrm>
        </p:spPr>
        <p:txBody>
          <a:bodyPr/>
          <a:lstStyle/>
          <a:p>
            <a:r>
              <a:rPr lang="hu-HU" b="1" dirty="0"/>
              <a:t>jelentős különbségek </a:t>
            </a:r>
            <a:r>
              <a:rPr lang="hu-HU" dirty="0"/>
              <a:t>is voltak egyes </a:t>
            </a:r>
            <a:r>
              <a:rPr lang="hu-HU" dirty="0" smtClean="0"/>
              <a:t>országok lehetőségei között</a:t>
            </a:r>
            <a:r>
              <a:rPr lang="hu-HU" dirty="0"/>
              <a:t>, hiszen ahol </a:t>
            </a:r>
            <a:r>
              <a:rPr lang="hu-HU" dirty="0" smtClean="0"/>
              <a:t>rendelkezésre álltak </a:t>
            </a:r>
            <a:r>
              <a:rPr lang="hu-HU" b="1" u="sng" dirty="0"/>
              <a:t>természeti erőforrások</a:t>
            </a:r>
            <a:r>
              <a:rPr lang="hu-HU" b="1" dirty="0" smtClean="0"/>
              <a:t>, </a:t>
            </a:r>
            <a:r>
              <a:rPr lang="hu-HU" dirty="0" smtClean="0"/>
              <a:t>ott látványosan </a:t>
            </a:r>
            <a:r>
              <a:rPr lang="hu-HU" dirty="0"/>
              <a:t>beindulhatott a </a:t>
            </a:r>
            <a:r>
              <a:rPr lang="hu-HU" dirty="0" smtClean="0"/>
              <a:t>gazdasági növekedés (pl. arab világ, kőolaj-exportáló országok kontra természeti kincsek nélküli… pl. Jemen vs. Szudán)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07629" y="0"/>
            <a:ext cx="7886700" cy="62284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A harmadik világ problémái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52" y="3988640"/>
            <a:ext cx="5293216" cy="26466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57" y="2756079"/>
            <a:ext cx="4215432" cy="27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57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9094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Háborúk a Közel-Keleten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0942"/>
            <a:ext cx="8515350" cy="435133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szuezi</a:t>
            </a:r>
            <a:r>
              <a:rPr lang="en-US" dirty="0"/>
              <a:t> </a:t>
            </a:r>
            <a:r>
              <a:rPr lang="en-US" dirty="0" smtClean="0"/>
              <a:t>v</a:t>
            </a:r>
            <a:r>
              <a:rPr lang="hu-HU" dirty="0" smtClean="0"/>
              <a:t>á</a:t>
            </a:r>
            <a:r>
              <a:rPr lang="en-US" dirty="0" smtClean="0"/>
              <a:t>ls</a:t>
            </a:r>
            <a:r>
              <a:rPr lang="hu-HU" dirty="0" smtClean="0"/>
              <a:t>á</a:t>
            </a:r>
            <a:r>
              <a:rPr lang="en-US" dirty="0" smtClean="0"/>
              <a:t>got k</a:t>
            </a:r>
            <a:r>
              <a:rPr lang="hu-HU" dirty="0" smtClean="0"/>
              <a:t>ö</a:t>
            </a:r>
            <a:r>
              <a:rPr lang="en-US" dirty="0" err="1" smtClean="0"/>
              <a:t>vetően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b="1" dirty="0" err="1"/>
              <a:t>Közel-Keleten</a:t>
            </a:r>
            <a:r>
              <a:rPr lang="en-US" b="1" dirty="0"/>
              <a:t> </a:t>
            </a:r>
            <a:r>
              <a:rPr lang="en-US" dirty="0"/>
              <a:t>is </a:t>
            </a:r>
            <a:r>
              <a:rPr lang="hu-HU" dirty="0" smtClean="0"/>
              <a:t>„</a:t>
            </a:r>
            <a:r>
              <a:rPr lang="en-US" dirty="0" err="1" smtClean="0"/>
              <a:t>lek</a:t>
            </a:r>
            <a:r>
              <a:rPr lang="hu-HU" dirty="0"/>
              <a:t>é</a:t>
            </a:r>
            <a:r>
              <a:rPr lang="en-US" dirty="0" err="1" smtClean="0"/>
              <a:t>peződ</a:t>
            </a:r>
            <a:r>
              <a:rPr lang="hu-HU" dirty="0" smtClean="0"/>
              <a:t>ö</a:t>
            </a:r>
            <a:r>
              <a:rPr lang="en-US" dirty="0" err="1" smtClean="0"/>
              <a:t>tt</a:t>
            </a:r>
            <a:r>
              <a:rPr lang="en-US" dirty="0"/>
              <a:t>” a </a:t>
            </a:r>
            <a:r>
              <a:rPr lang="en-US" dirty="0" err="1" smtClean="0"/>
              <a:t>hidegh</a:t>
            </a:r>
            <a:r>
              <a:rPr lang="hu-HU" dirty="0" smtClean="0"/>
              <a:t>á</a:t>
            </a:r>
            <a:r>
              <a:rPr lang="en-US" dirty="0" err="1" smtClean="0"/>
              <a:t>bor</a:t>
            </a:r>
            <a:r>
              <a:rPr lang="hu-HU" dirty="0" smtClean="0"/>
              <a:t>ú</a:t>
            </a:r>
            <a:r>
              <a:rPr lang="en-US" dirty="0" smtClean="0"/>
              <a:t>s</a:t>
            </a:r>
            <a:r>
              <a:rPr lang="hu-HU" dirty="0" smtClean="0"/>
              <a:t> szembenállás</a:t>
            </a:r>
            <a:r>
              <a:rPr lang="hu-HU" dirty="0"/>
              <a:t>, az </a:t>
            </a:r>
            <a:r>
              <a:rPr lang="hu-HU" b="1" dirty="0"/>
              <a:t>arab országokat a Szovjetunió, </a:t>
            </a:r>
            <a:r>
              <a:rPr lang="hu-HU" dirty="0" smtClean="0"/>
              <a:t>míg </a:t>
            </a:r>
            <a:r>
              <a:rPr lang="hu-HU" b="1" dirty="0" smtClean="0"/>
              <a:t>Izraelt </a:t>
            </a:r>
            <a:r>
              <a:rPr lang="hu-HU" b="1" dirty="0"/>
              <a:t>az Amerikai Egyesült Államok támogatta.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52" y="2340858"/>
            <a:ext cx="5396248" cy="303269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7949"/>
            <a:ext cx="3940935" cy="28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8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" y="0"/>
            <a:ext cx="8979408" cy="117106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Közel-Keleti konfliktusforrás - Izrael terjeszkedése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" y="1088770"/>
            <a:ext cx="9052560" cy="3254630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/>
              <a:t>1967-ben, </a:t>
            </a:r>
            <a:r>
              <a:rPr lang="hu-HU" dirty="0"/>
              <a:t>amikor a Nasszer vezette Egyiptom fenyegető </a:t>
            </a:r>
            <a:r>
              <a:rPr lang="hu-HU" dirty="0" smtClean="0"/>
              <a:t>katonai lépéseket </a:t>
            </a:r>
            <a:r>
              <a:rPr lang="hu-HU" dirty="0"/>
              <a:t>tett (csapatok </a:t>
            </a:r>
            <a:r>
              <a:rPr lang="hu-HU" dirty="0" smtClean="0"/>
              <a:t>bevonultatása </a:t>
            </a:r>
            <a:r>
              <a:rPr lang="hu-HU" dirty="0"/>
              <a:t>az ENSZ-erők á</a:t>
            </a:r>
            <a:r>
              <a:rPr lang="hu-HU" dirty="0" smtClean="0"/>
              <a:t>ltal kiürített Sínai-félszigetre</a:t>
            </a:r>
            <a:r>
              <a:rPr lang="hu-HU" dirty="0"/>
              <a:t>), </a:t>
            </a:r>
            <a:r>
              <a:rPr lang="hu-HU" b="1" dirty="0"/>
              <a:t>Izrael </a:t>
            </a:r>
            <a:r>
              <a:rPr lang="hu-HU" b="1" dirty="0" smtClean="0"/>
              <a:t>„megelőző” </a:t>
            </a:r>
            <a:r>
              <a:rPr lang="hu-HU" b="1" dirty="0"/>
              <a:t>(preventív) háborút indított</a:t>
            </a:r>
            <a:r>
              <a:rPr lang="hu-HU" b="1" dirty="0" smtClean="0"/>
              <a:t>.</a:t>
            </a:r>
          </a:p>
          <a:p>
            <a:r>
              <a:rPr lang="hu-HU" b="1" u="sng" dirty="0" smtClean="0"/>
              <a:t>„Hatnapos háború” </a:t>
            </a:r>
            <a:r>
              <a:rPr lang="hu-HU" dirty="0" smtClean="0"/>
              <a:t>- </a:t>
            </a:r>
            <a:r>
              <a:rPr lang="hu-HU" b="1" dirty="0" smtClean="0"/>
              <a:t>az </a:t>
            </a:r>
            <a:r>
              <a:rPr lang="hu-HU" b="1" dirty="0"/>
              <a:t>izraeli hadsereg </a:t>
            </a:r>
            <a:r>
              <a:rPr lang="hu-HU" dirty="0" smtClean="0"/>
              <a:t>győzelme - </a:t>
            </a:r>
            <a:r>
              <a:rPr lang="hu-HU" b="1" dirty="0"/>
              <a:t>legyőzte a szomszédos </a:t>
            </a:r>
            <a:r>
              <a:rPr lang="hu-HU" b="1" dirty="0" smtClean="0"/>
              <a:t>országokat </a:t>
            </a:r>
            <a:r>
              <a:rPr lang="hu-HU" dirty="0" smtClean="0"/>
              <a:t>(</a:t>
            </a:r>
            <a:r>
              <a:rPr lang="hu-HU" dirty="0"/>
              <a:t>Egyiptom, </a:t>
            </a:r>
            <a:r>
              <a:rPr lang="hu-HU" dirty="0" smtClean="0"/>
              <a:t>Szíria</a:t>
            </a:r>
            <a:r>
              <a:rPr lang="hu-HU" dirty="0"/>
              <a:t>, </a:t>
            </a:r>
            <a:r>
              <a:rPr lang="hu-HU" dirty="0" smtClean="0"/>
              <a:t>Jordánia</a:t>
            </a:r>
            <a:r>
              <a:rPr lang="hu-HU" dirty="0"/>
              <a:t>). </a:t>
            </a:r>
            <a:r>
              <a:rPr lang="hu-HU" dirty="0" smtClean="0"/>
              <a:t>Izrael területe három és félszeresére </a:t>
            </a:r>
            <a:r>
              <a:rPr lang="hu-HU" dirty="0"/>
              <a:t>nőtt (</a:t>
            </a:r>
            <a:r>
              <a:rPr lang="hu-HU" dirty="0" smtClean="0"/>
              <a:t>például Kelet-Jeruzsálem</a:t>
            </a:r>
            <a:r>
              <a:rPr lang="hu-HU" dirty="0"/>
              <a:t>, </a:t>
            </a:r>
            <a:r>
              <a:rPr lang="hu-HU" dirty="0" smtClean="0"/>
              <a:t>Ciszjordánia, Sínai-félsziget elfoglalása</a:t>
            </a:r>
            <a:r>
              <a:rPr lang="hu-HU" dirty="0"/>
              <a:t>), ugyanakkor a </a:t>
            </a:r>
            <a:r>
              <a:rPr lang="hu-HU" dirty="0" smtClean="0"/>
              <a:t>területszerzéssel jelentős arab népesség - </a:t>
            </a:r>
            <a:r>
              <a:rPr lang="hu-HU" b="1" u="sng" dirty="0" smtClean="0"/>
              <a:t>mintegy egymillió fő - </a:t>
            </a:r>
            <a:r>
              <a:rPr lang="hu-HU" b="1" u="sng" dirty="0"/>
              <a:t>is a </a:t>
            </a:r>
            <a:r>
              <a:rPr lang="hu-HU" b="1" u="sng" dirty="0" smtClean="0"/>
              <a:t>fennhatósága alá került</a:t>
            </a:r>
            <a:r>
              <a:rPr lang="hu-HU" b="1" u="sng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4114800"/>
            <a:ext cx="3929895" cy="27432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823" y="3986784"/>
            <a:ext cx="4877689" cy="287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52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05306"/>
          </a:xfrm>
        </p:spPr>
        <p:txBody>
          <a:bodyPr/>
          <a:lstStyle/>
          <a:p>
            <a:pPr algn="ctr"/>
            <a:r>
              <a:rPr lang="hu-HU" dirty="0" smtClean="0"/>
              <a:t>Az Arab liga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872" y="696780"/>
            <a:ext cx="8951976" cy="4351338"/>
          </a:xfrm>
        </p:spPr>
        <p:txBody>
          <a:bodyPr/>
          <a:lstStyle/>
          <a:p>
            <a:r>
              <a:rPr lang="hu-HU" dirty="0"/>
              <a:t>Széles körű szervezeti lehetőségei ellenére </a:t>
            </a:r>
            <a:r>
              <a:rPr lang="hu-HU" b="1" dirty="0"/>
              <a:t>nem tartozik a hatékony szervezetekhez.</a:t>
            </a:r>
            <a:r>
              <a:rPr lang="hu-HU" dirty="0"/>
              <a:t> Ennek legfőbb oka a tagállamok nagyfokú különbözősége. A megosztottság leginkább a </a:t>
            </a:r>
            <a:r>
              <a:rPr lang="hu-HU" b="1" dirty="0"/>
              <a:t>vallásosság </a:t>
            </a:r>
            <a:r>
              <a:rPr lang="hu-HU" dirty="0"/>
              <a:t>(mérsékelt és konzervatív szárny), a </a:t>
            </a:r>
            <a:r>
              <a:rPr lang="hu-HU" b="1" dirty="0"/>
              <a:t>politikai rendszer</a:t>
            </a:r>
            <a:r>
              <a:rPr lang="hu-HU" dirty="0"/>
              <a:t> (köztársaság-monarchia) </a:t>
            </a:r>
            <a:r>
              <a:rPr lang="hu-HU" b="1" u="sng" dirty="0"/>
              <a:t>és Izraelhez való viszonyulás</a:t>
            </a:r>
            <a:r>
              <a:rPr lang="hu-HU" dirty="0"/>
              <a:t> (elismerni vagy sem) tekintetében nyilvánul meg.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31" y="3155913"/>
            <a:ext cx="6528817" cy="351661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3647371"/>
            <a:ext cx="2614727" cy="28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15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663"/>
            <a:ext cx="7886700" cy="787018"/>
          </a:xfrm>
        </p:spPr>
        <p:txBody>
          <a:bodyPr/>
          <a:lstStyle/>
          <a:p>
            <a:pPr algn="ctr"/>
            <a:r>
              <a:rPr lang="hu-HU" dirty="0" smtClean="0"/>
              <a:t>Az arab-izraeli konfliktus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19201"/>
            <a:ext cx="9144000" cy="3340735"/>
          </a:xfrm>
        </p:spPr>
        <p:txBody>
          <a:bodyPr>
            <a:normAutofit fontScale="92500"/>
          </a:bodyPr>
          <a:lstStyle/>
          <a:p>
            <a:r>
              <a:rPr lang="hu-HU" dirty="0"/>
              <a:t>Izrael </a:t>
            </a:r>
            <a:r>
              <a:rPr lang="hu-HU" dirty="0" smtClean="0"/>
              <a:t>hajlandónak </a:t>
            </a:r>
            <a:r>
              <a:rPr lang="hu-HU" dirty="0"/>
              <a:t>mutatkozott volna egyes </a:t>
            </a:r>
            <a:r>
              <a:rPr lang="hu-HU" dirty="0" smtClean="0"/>
              <a:t>területek kiürítésére </a:t>
            </a:r>
            <a:r>
              <a:rPr lang="hu-HU" dirty="0"/>
              <a:t>az </a:t>
            </a:r>
            <a:r>
              <a:rPr lang="hu-HU" dirty="0" smtClean="0"/>
              <a:t>államiságának elismeréséért cserébe</a:t>
            </a:r>
            <a:r>
              <a:rPr lang="hu-HU" dirty="0"/>
              <a:t>, </a:t>
            </a:r>
            <a:r>
              <a:rPr lang="hu-HU" b="1" dirty="0"/>
              <a:t>az </a:t>
            </a:r>
            <a:r>
              <a:rPr lang="hu-HU" b="1" dirty="0" smtClean="0"/>
              <a:t>arab országok </a:t>
            </a:r>
            <a:r>
              <a:rPr lang="hu-HU" b="1" dirty="0"/>
              <a:t>elutasították a „területet békéért” </a:t>
            </a:r>
            <a:r>
              <a:rPr lang="hu-HU" b="1" dirty="0" smtClean="0"/>
              <a:t>elvet</a:t>
            </a:r>
          </a:p>
          <a:p>
            <a:r>
              <a:rPr lang="hu-HU" dirty="0"/>
              <a:t>A </a:t>
            </a:r>
            <a:r>
              <a:rPr lang="hu-HU" dirty="0" smtClean="0"/>
              <a:t>Szovjetunió fegyverekkel látta </a:t>
            </a:r>
            <a:r>
              <a:rPr lang="hu-HU" dirty="0"/>
              <a:t>el Egyiptomot </a:t>
            </a:r>
            <a:r>
              <a:rPr lang="hu-HU" dirty="0" smtClean="0"/>
              <a:t>és Szíriát</a:t>
            </a:r>
            <a:r>
              <a:rPr lang="hu-HU" dirty="0"/>
              <a:t>, </a:t>
            </a:r>
            <a:r>
              <a:rPr lang="hu-HU" dirty="0" smtClean="0"/>
              <a:t>míg Izraelnek Washington nyújtott pénzügyi-haditechnikai segítséget</a:t>
            </a:r>
          </a:p>
          <a:p>
            <a:r>
              <a:rPr lang="hu-HU" dirty="0"/>
              <a:t>A </a:t>
            </a:r>
            <a:r>
              <a:rPr lang="hu-HU" b="1" dirty="0"/>
              <a:t>katonai visszavágás 1973 októberében </a:t>
            </a:r>
            <a:r>
              <a:rPr lang="hu-HU" dirty="0" smtClean="0"/>
              <a:t>következett </a:t>
            </a:r>
            <a:r>
              <a:rPr lang="hu-HU" dirty="0"/>
              <a:t>be. </a:t>
            </a:r>
            <a:r>
              <a:rPr lang="hu-HU" dirty="0" smtClean="0"/>
              <a:t>Ekkor összehangolt </a:t>
            </a:r>
            <a:r>
              <a:rPr lang="hu-HU" b="1" dirty="0"/>
              <a:t>arab támadás indult Izrael </a:t>
            </a:r>
            <a:r>
              <a:rPr lang="hu-HU" b="1" dirty="0" smtClean="0"/>
              <a:t>ellen, Izrael megnyerte ezt a háborút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7312"/>
            <a:ext cx="3739896" cy="25992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47" y="3637860"/>
            <a:ext cx="5277653" cy="29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21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874" y="868681"/>
            <a:ext cx="9009126" cy="4351338"/>
          </a:xfrm>
        </p:spPr>
        <p:txBody>
          <a:bodyPr/>
          <a:lstStyle/>
          <a:p>
            <a:r>
              <a:rPr lang="hu-HU" dirty="0"/>
              <a:t>Egyiptom </a:t>
            </a:r>
            <a:r>
              <a:rPr lang="hu-HU" dirty="0" smtClean="0"/>
              <a:t>hivatalosan elismerte Izraelt (1979), cserébe </a:t>
            </a:r>
            <a:r>
              <a:rPr lang="hu-HU" dirty="0"/>
              <a:t>a </a:t>
            </a:r>
            <a:r>
              <a:rPr lang="hu-HU" dirty="0" smtClean="0"/>
              <a:t>zsidó állam </a:t>
            </a:r>
            <a:r>
              <a:rPr lang="hu-HU" dirty="0"/>
              <a:t>kivonta csapatait a </a:t>
            </a:r>
            <a:r>
              <a:rPr lang="hu-HU" dirty="0" smtClean="0"/>
              <a:t>Sinai félszigetről</a:t>
            </a:r>
            <a:endParaRPr lang="hu-HU" dirty="0"/>
          </a:p>
          <a:p>
            <a:r>
              <a:rPr lang="hu-HU" dirty="0"/>
              <a:t>A </a:t>
            </a:r>
            <a:r>
              <a:rPr lang="hu-HU" dirty="0" smtClean="0"/>
              <a:t>békeszerződés csak részben </a:t>
            </a:r>
            <a:r>
              <a:rPr lang="hu-HU" dirty="0"/>
              <a:t>oldotta </a:t>
            </a:r>
            <a:r>
              <a:rPr lang="hu-HU" dirty="0" smtClean="0"/>
              <a:t>meg a térség sorsát</a:t>
            </a:r>
            <a:r>
              <a:rPr lang="hu-HU" dirty="0"/>
              <a:t>, a </a:t>
            </a:r>
            <a:r>
              <a:rPr lang="hu-HU" dirty="0" smtClean="0"/>
              <a:t>többi </a:t>
            </a:r>
            <a:r>
              <a:rPr lang="hu-HU" dirty="0"/>
              <a:t>arab </a:t>
            </a:r>
            <a:r>
              <a:rPr lang="hu-HU" dirty="0" smtClean="0"/>
              <a:t>ország elítélte </a:t>
            </a:r>
            <a:r>
              <a:rPr lang="hu-HU" dirty="0"/>
              <a:t>Egyiptom </a:t>
            </a:r>
            <a:r>
              <a:rPr lang="hu-HU" dirty="0" smtClean="0"/>
              <a:t>egyoldalú lépését</a:t>
            </a:r>
            <a:r>
              <a:rPr lang="hu-HU" dirty="0"/>
              <a:t>, </a:t>
            </a:r>
            <a:r>
              <a:rPr lang="hu-HU" dirty="0" smtClean="0"/>
              <a:t>és </a:t>
            </a:r>
            <a:r>
              <a:rPr lang="hu-HU" dirty="0"/>
              <a:t>a </a:t>
            </a:r>
            <a:r>
              <a:rPr lang="hu-HU" b="1" dirty="0"/>
              <a:t>palesztin kérdés </a:t>
            </a:r>
            <a:r>
              <a:rPr lang="hu-HU" b="1" dirty="0" smtClean="0"/>
              <a:t>(a mai napig) sem </a:t>
            </a:r>
            <a:r>
              <a:rPr lang="hu-HU" b="1" dirty="0"/>
              <a:t>rendeződött.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81663"/>
            <a:ext cx="7886700" cy="787018"/>
          </a:xfrm>
        </p:spPr>
        <p:txBody>
          <a:bodyPr/>
          <a:lstStyle/>
          <a:p>
            <a:pPr algn="ctr"/>
            <a:r>
              <a:rPr lang="hu-HU" dirty="0" smtClean="0"/>
              <a:t>Az arab-izraeli konfliktus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368"/>
            <a:ext cx="4159302" cy="277063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60" y="2998089"/>
            <a:ext cx="5349240" cy="30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5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5900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vietnami háború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296" y="659002"/>
            <a:ext cx="8979408" cy="4351338"/>
          </a:xfrm>
        </p:spPr>
        <p:txBody>
          <a:bodyPr/>
          <a:lstStyle/>
          <a:p>
            <a:r>
              <a:rPr lang="hu-HU" dirty="0" smtClean="0"/>
              <a:t>A két </a:t>
            </a:r>
            <a:r>
              <a:rPr lang="hu-HU" dirty="0"/>
              <a:t>szuperhatalom </a:t>
            </a:r>
            <a:r>
              <a:rPr lang="hu-HU" dirty="0" smtClean="0"/>
              <a:t>egymás befolyásának visszaszorítása érdekében számos </a:t>
            </a:r>
            <a:r>
              <a:rPr lang="hu-HU" b="1" dirty="0"/>
              <a:t>helyi </a:t>
            </a:r>
            <a:r>
              <a:rPr lang="hu-HU" b="1" dirty="0" smtClean="0"/>
              <a:t>konfliktusban </a:t>
            </a:r>
            <a:r>
              <a:rPr lang="hu-HU" dirty="0"/>
              <a:t>vett </a:t>
            </a:r>
            <a:r>
              <a:rPr lang="hu-HU" dirty="0" smtClean="0"/>
              <a:t>részt</a:t>
            </a:r>
          </a:p>
          <a:p>
            <a:r>
              <a:rPr lang="hu-HU" dirty="0"/>
              <a:t>Moszkva a </a:t>
            </a:r>
            <a:r>
              <a:rPr lang="hu-HU" b="1" dirty="0"/>
              <a:t>gyarmattartó hatalmak elleni mozgalmak </a:t>
            </a:r>
            <a:r>
              <a:rPr lang="hu-HU" dirty="0" smtClean="0"/>
              <a:t>támogatása révén </a:t>
            </a:r>
            <a:r>
              <a:rPr lang="hu-HU" dirty="0"/>
              <a:t>igyekezett </a:t>
            </a:r>
            <a:r>
              <a:rPr lang="hu-HU" dirty="0" smtClean="0"/>
              <a:t>pozíciókat </a:t>
            </a:r>
            <a:r>
              <a:rPr lang="hu-HU" dirty="0"/>
              <a:t>szerezni</a:t>
            </a:r>
            <a:r>
              <a:rPr lang="hu-HU" dirty="0" smtClean="0"/>
              <a:t>.</a:t>
            </a:r>
          </a:p>
          <a:p>
            <a:r>
              <a:rPr lang="hu-HU" dirty="0" smtClean="0"/>
              <a:t>Vietnam 1954-ben legyőzi a gyarmati francia hadsereget, majd ketté szakad – </a:t>
            </a:r>
            <a:r>
              <a:rPr lang="hu-HU" b="1" dirty="0" smtClean="0"/>
              <a:t>kommunista Észak-Vietnam </a:t>
            </a:r>
            <a:r>
              <a:rPr lang="hu-HU" dirty="0" smtClean="0"/>
              <a:t>és </a:t>
            </a:r>
            <a:r>
              <a:rPr lang="hu-HU" b="1" dirty="0" smtClean="0"/>
              <a:t>Dél-Vietnam-</a:t>
            </a:r>
            <a:r>
              <a:rPr lang="hu-HU" b="1" dirty="0" err="1" smtClean="0"/>
              <a:t>ra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2" y="3696716"/>
            <a:ext cx="8129016" cy="316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7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7177"/>
            <a:ext cx="9144000" cy="357847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</a:t>
            </a:r>
            <a:r>
              <a:rPr lang="en-US" b="1" dirty="0" err="1"/>
              <a:t>kommunista</a:t>
            </a:r>
            <a:r>
              <a:rPr lang="en-US" b="1" dirty="0"/>
              <a:t> </a:t>
            </a:r>
            <a:r>
              <a:rPr lang="en-US" b="1" dirty="0" err="1"/>
              <a:t>Észak</a:t>
            </a:r>
            <a:r>
              <a:rPr lang="en-US" b="1" dirty="0"/>
              <a:t>-Vietnam </a:t>
            </a:r>
            <a:r>
              <a:rPr lang="hu-HU" b="1" dirty="0" smtClean="0"/>
              <a:t>és</a:t>
            </a:r>
            <a:r>
              <a:rPr lang="en-US" dirty="0" smtClean="0"/>
              <a:t> </a:t>
            </a:r>
            <a:r>
              <a:rPr lang="en-US" b="1" dirty="0" err="1" smtClean="0"/>
              <a:t>Dél</a:t>
            </a:r>
            <a:r>
              <a:rPr lang="en-US" b="1" dirty="0" smtClean="0"/>
              <a:t>-Vietnam</a:t>
            </a:r>
            <a:r>
              <a:rPr lang="hu-HU" b="1" dirty="0" smtClean="0"/>
              <a:t> </a:t>
            </a:r>
            <a:r>
              <a:rPr lang="hu-HU" dirty="0" smtClean="0"/>
              <a:t>szembefordult egymással</a:t>
            </a:r>
            <a:r>
              <a:rPr lang="hu-HU" dirty="0"/>
              <a:t>, előbbit a </a:t>
            </a:r>
            <a:r>
              <a:rPr lang="hu-HU" dirty="0" smtClean="0"/>
              <a:t>Szovjetunió, utóbbit </a:t>
            </a:r>
            <a:r>
              <a:rPr lang="hu-HU" dirty="0"/>
              <a:t>az </a:t>
            </a:r>
            <a:r>
              <a:rPr lang="hu-HU" dirty="0" smtClean="0"/>
              <a:t>Amerikai Egyesült Államok támogatta</a:t>
            </a:r>
          </a:p>
          <a:p>
            <a:r>
              <a:rPr lang="hu-HU" b="1" dirty="0"/>
              <a:t>1964-től az amerikai csapatok </a:t>
            </a:r>
            <a:r>
              <a:rPr lang="hu-HU" dirty="0" smtClean="0"/>
              <a:t>már közvetlenül </a:t>
            </a:r>
            <a:r>
              <a:rPr lang="hu-HU" dirty="0"/>
              <a:t>is </a:t>
            </a:r>
            <a:r>
              <a:rPr lang="hu-HU" b="1" dirty="0" smtClean="0"/>
              <a:t>bekapcsolódtak a harcokba</a:t>
            </a:r>
          </a:p>
          <a:p>
            <a:r>
              <a:rPr lang="hu-HU" dirty="0"/>
              <a:t>Az itt </a:t>
            </a:r>
            <a:r>
              <a:rPr lang="hu-HU" dirty="0" smtClean="0"/>
              <a:t>harcoló </a:t>
            </a:r>
            <a:r>
              <a:rPr lang="hu-HU" dirty="0"/>
              <a:t>amerikaiak </a:t>
            </a:r>
            <a:r>
              <a:rPr lang="hu-HU" dirty="0" smtClean="0"/>
              <a:t>létszáma folyamatosan </a:t>
            </a:r>
            <a:r>
              <a:rPr lang="nn-NO" dirty="0" smtClean="0"/>
              <a:t>nőtt </a:t>
            </a:r>
            <a:r>
              <a:rPr lang="nn-NO" dirty="0"/>
              <a:t>(1969-re 25 ezerről 543 ezerre</a:t>
            </a:r>
            <a:r>
              <a:rPr lang="nn-NO" dirty="0" smtClean="0"/>
              <a:t>)</a:t>
            </a:r>
            <a:endParaRPr lang="hu-HU" dirty="0" smtClean="0"/>
          </a:p>
          <a:p>
            <a:r>
              <a:rPr lang="hu-HU" dirty="0" smtClean="0"/>
              <a:t>Vietnamiak – gerillataktika</a:t>
            </a:r>
          </a:p>
          <a:p>
            <a:r>
              <a:rPr lang="hu-HU" b="1" dirty="0" smtClean="0"/>
              <a:t>Az USA-ban a közvélemény </a:t>
            </a:r>
            <a:r>
              <a:rPr lang="hu-HU" dirty="0" smtClean="0"/>
              <a:t>a „megnyerhetetlen”-</a:t>
            </a:r>
            <a:r>
              <a:rPr lang="hu-HU" dirty="0" err="1" smtClean="0"/>
              <a:t>nek</a:t>
            </a:r>
            <a:r>
              <a:rPr lang="hu-HU" dirty="0" smtClean="0"/>
              <a:t> látszó </a:t>
            </a:r>
            <a:r>
              <a:rPr lang="hu-HU" b="1" u="sng" dirty="0" smtClean="0"/>
              <a:t>háború befejezését követelte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5841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vietnami háború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12" y="3676308"/>
            <a:ext cx="2506788" cy="318169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622" y="4041139"/>
            <a:ext cx="4335590" cy="281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90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58418"/>
            <a:ext cx="9144000" cy="4351338"/>
          </a:xfrm>
        </p:spPr>
        <p:txBody>
          <a:bodyPr>
            <a:normAutofit/>
          </a:bodyPr>
          <a:lstStyle/>
          <a:p>
            <a:r>
              <a:rPr lang="hu-HU" dirty="0"/>
              <a:t>Az 1970-es </a:t>
            </a:r>
            <a:r>
              <a:rPr lang="hu-HU" dirty="0" smtClean="0"/>
              <a:t>évek elejére </a:t>
            </a:r>
            <a:r>
              <a:rPr lang="hu-HU" dirty="0"/>
              <a:t>az </a:t>
            </a:r>
            <a:r>
              <a:rPr lang="hu-HU" dirty="0" smtClean="0"/>
              <a:t>Egyesült Államok </a:t>
            </a:r>
            <a:r>
              <a:rPr lang="hu-HU" dirty="0"/>
              <a:t>vezetői </a:t>
            </a:r>
            <a:r>
              <a:rPr lang="hu-HU" dirty="0" smtClean="0"/>
              <a:t>belátták, </a:t>
            </a:r>
            <a:r>
              <a:rPr lang="en-US" dirty="0" err="1" smtClean="0"/>
              <a:t>hogy</a:t>
            </a:r>
            <a:r>
              <a:rPr lang="en-US" dirty="0" smtClean="0"/>
              <a:t> </a:t>
            </a:r>
            <a:r>
              <a:rPr lang="en-US" b="1" dirty="0"/>
              <a:t>a </a:t>
            </a:r>
            <a:r>
              <a:rPr lang="en-US" b="1" dirty="0" err="1"/>
              <a:t>háborút</a:t>
            </a:r>
            <a:r>
              <a:rPr lang="en-US" b="1" dirty="0"/>
              <a:t> be </a:t>
            </a:r>
            <a:r>
              <a:rPr lang="en-US" b="1" dirty="0" err="1"/>
              <a:t>kell</a:t>
            </a:r>
            <a:r>
              <a:rPr lang="en-US" b="1" dirty="0"/>
              <a:t> </a:t>
            </a:r>
            <a:r>
              <a:rPr lang="en-US" b="1" dirty="0" err="1" smtClean="0"/>
              <a:t>fejezniük</a:t>
            </a:r>
            <a:endParaRPr lang="hu-HU" b="1" dirty="0" smtClean="0"/>
          </a:p>
          <a:p>
            <a:r>
              <a:rPr lang="hu-HU" dirty="0"/>
              <a:t>A titkos </a:t>
            </a:r>
            <a:r>
              <a:rPr lang="hu-HU" dirty="0" smtClean="0"/>
              <a:t>tárgyalásokat követően </a:t>
            </a:r>
            <a:r>
              <a:rPr lang="hu-HU" b="1" dirty="0" smtClean="0"/>
              <a:t>1973-ban </a:t>
            </a:r>
            <a:r>
              <a:rPr lang="hu-HU" dirty="0" smtClean="0"/>
              <a:t>megszületett </a:t>
            </a:r>
            <a:r>
              <a:rPr lang="hu-HU" b="1" dirty="0" smtClean="0"/>
              <a:t>békemegállapodás</a:t>
            </a:r>
          </a:p>
          <a:p>
            <a:r>
              <a:rPr lang="hu-HU" dirty="0"/>
              <a:t>A </a:t>
            </a:r>
            <a:r>
              <a:rPr lang="hu-HU" dirty="0" smtClean="0"/>
              <a:t>békeszerződés garantálta Dél-Vietnam önrendelkezését</a:t>
            </a:r>
          </a:p>
          <a:p>
            <a:r>
              <a:rPr lang="hu-HU" dirty="0" smtClean="0"/>
              <a:t>É</a:t>
            </a:r>
            <a:r>
              <a:rPr lang="en-US" dirty="0" err="1" smtClean="0"/>
              <a:t>szak</a:t>
            </a:r>
            <a:r>
              <a:rPr lang="en-US" dirty="0" smtClean="0"/>
              <a:t>-Vietnam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/>
              <a:t>tartotta</a:t>
            </a:r>
            <a:r>
              <a:rPr lang="en-US" dirty="0"/>
              <a:t> be a </a:t>
            </a:r>
            <a:r>
              <a:rPr lang="en-US" dirty="0" smtClean="0"/>
              <a:t>b</a:t>
            </a:r>
            <a:r>
              <a:rPr lang="hu-HU" dirty="0" smtClean="0"/>
              <a:t>é</a:t>
            </a:r>
            <a:r>
              <a:rPr lang="en-US" dirty="0" err="1" smtClean="0"/>
              <a:t>keszerződ</a:t>
            </a:r>
            <a:r>
              <a:rPr lang="hu-HU" dirty="0" smtClean="0"/>
              <a:t>é</a:t>
            </a:r>
            <a:r>
              <a:rPr lang="en-US" dirty="0" err="1" smtClean="0"/>
              <a:t>st</a:t>
            </a:r>
            <a:r>
              <a:rPr lang="hu-HU" dirty="0" smtClean="0"/>
              <a:t> és </a:t>
            </a:r>
            <a:r>
              <a:rPr lang="hu-HU" dirty="0"/>
              <a:t>az amerikai </a:t>
            </a:r>
            <a:r>
              <a:rPr lang="hu-HU" dirty="0" smtClean="0"/>
              <a:t>támogatást </a:t>
            </a:r>
            <a:r>
              <a:rPr lang="hu-HU" dirty="0"/>
              <a:t>elvesztő </a:t>
            </a:r>
            <a:r>
              <a:rPr lang="hu-HU" b="1" dirty="0"/>
              <a:t>Dél-Vietnamot </a:t>
            </a:r>
            <a:r>
              <a:rPr lang="hu-HU" b="1" dirty="0" smtClean="0"/>
              <a:t>1975-ben elfoglalta </a:t>
            </a:r>
            <a:r>
              <a:rPr lang="hu-HU" b="1" dirty="0"/>
              <a:t>és magába olvasztotta.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5841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vietnami háború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1166"/>
            <a:ext cx="4041648" cy="265401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088" y="4141166"/>
            <a:ext cx="5010912" cy="263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36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634" y="26694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5500" dirty="0" smtClean="0"/>
              <a:t>Köszönöm a figyelmet!</a:t>
            </a:r>
            <a:endParaRPr lang="hu-HU" sz="5500" dirty="0"/>
          </a:p>
        </p:txBody>
      </p:sp>
    </p:spTree>
    <p:extLst>
      <p:ext uri="{BB962C8B-B14F-4D97-AF65-F5344CB8AC3E}">
        <p14:creationId xmlns:p14="http://schemas.microsoft.com/office/powerpoint/2010/main" val="195858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685</Words>
  <Application>Microsoft Office PowerPoint</Application>
  <PresentationFormat>Diavetítés a képernyőre (4:3 oldalarány)</PresentationFormat>
  <Paragraphs>43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Office-téma</vt:lpstr>
      <vt:lpstr>A harmadik világ és a helyi háborúk az 1960–70-es években</vt:lpstr>
      <vt:lpstr>PowerPoint bemutató</vt:lpstr>
      <vt:lpstr>A szabaddá váló gyarmatok és nehézségeik</vt:lpstr>
      <vt:lpstr>A harmadik világ problémái</vt:lpstr>
      <vt:lpstr>A harmadik világ problémái</vt:lpstr>
      <vt:lpstr>Háborúk a Közel-Keleten</vt:lpstr>
      <vt:lpstr>Közel-Keleti konfliktusforrás - Izrael terjeszkedése</vt:lpstr>
      <vt:lpstr>Az Arab liga </vt:lpstr>
      <vt:lpstr>Az arab-izraeli konfliktus</vt:lpstr>
      <vt:lpstr>Az arab-izraeli konfliktus</vt:lpstr>
      <vt:lpstr>A vietnami háború</vt:lpstr>
      <vt:lpstr>A vietnami háború</vt:lpstr>
      <vt:lpstr>A vietnami háború</vt:lpstr>
      <vt:lpstr>Köszönöm a figyelmet!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harmadik világ és a helyi háborúk az 1960–70-es években</dc:title>
  <dc:creator>OS</dc:creator>
  <cp:lastModifiedBy>tanari</cp:lastModifiedBy>
  <cp:revision>24</cp:revision>
  <dcterms:created xsi:type="dcterms:W3CDTF">2018-12-09T19:18:28Z</dcterms:created>
  <dcterms:modified xsi:type="dcterms:W3CDTF">2018-12-12T07:12:26Z</dcterms:modified>
</cp:coreProperties>
</file>