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8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6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1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2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12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9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2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40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74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94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76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6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A2224-0763-46A6-BA17-E9F838AD3B7E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3E58F-A738-42F9-8ACC-1C2C2682E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9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58368" y="153099"/>
            <a:ext cx="7772400" cy="1776285"/>
          </a:xfrm>
        </p:spPr>
        <p:txBody>
          <a:bodyPr/>
          <a:lstStyle/>
          <a:p>
            <a:r>
              <a:rPr lang="hu-HU" b="1" dirty="0"/>
              <a:t>A kétpólusú világrend megszűnése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62" y="2176272"/>
            <a:ext cx="859536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327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54074"/>
          </a:xfrm>
        </p:spPr>
        <p:txBody>
          <a:bodyPr/>
          <a:lstStyle/>
          <a:p>
            <a:pPr algn="ctr"/>
            <a:r>
              <a:rPr lang="en-US" dirty="0" err="1"/>
              <a:t>Németország</a:t>
            </a:r>
            <a:r>
              <a:rPr lang="en-US" dirty="0"/>
              <a:t> </a:t>
            </a:r>
            <a:r>
              <a:rPr lang="en-US" dirty="0" err="1"/>
              <a:t>egyesülése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097" y="634618"/>
            <a:ext cx="8977805" cy="4351338"/>
          </a:xfrm>
        </p:spPr>
        <p:txBody>
          <a:bodyPr/>
          <a:lstStyle/>
          <a:p>
            <a:r>
              <a:rPr lang="sk-SK" dirty="0" smtClean="0"/>
              <a:t>Az NDK-ban 1990 márciusa után a</a:t>
            </a:r>
            <a:r>
              <a:rPr lang="en-US" dirty="0" smtClean="0"/>
              <a:t>z </a:t>
            </a:r>
            <a:r>
              <a:rPr lang="sk-SK" dirty="0" smtClean="0"/>
              <a:t>ú</a:t>
            </a:r>
            <a:r>
              <a:rPr lang="en-US" dirty="0" smtClean="0"/>
              <a:t>j </a:t>
            </a:r>
            <a:r>
              <a:rPr lang="en-US" dirty="0" err="1" smtClean="0"/>
              <a:t>korm</a:t>
            </a:r>
            <a:r>
              <a:rPr lang="sk-SK" dirty="0" smtClean="0"/>
              <a:t>á</a:t>
            </a:r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err="1" smtClean="0"/>
              <a:t>gazdas</a:t>
            </a:r>
            <a:r>
              <a:rPr lang="sk-SK" dirty="0" smtClean="0"/>
              <a:t>á</a:t>
            </a:r>
            <a:r>
              <a:rPr lang="en-US" dirty="0" err="1" smtClean="0"/>
              <a:t>gi</a:t>
            </a:r>
            <a:r>
              <a:rPr lang="en-US" dirty="0" smtClean="0"/>
              <a:t> </a:t>
            </a:r>
            <a:r>
              <a:rPr lang="en-US" dirty="0" err="1" smtClean="0"/>
              <a:t>uni</a:t>
            </a:r>
            <a:r>
              <a:rPr lang="sk-SK" dirty="0" smtClean="0"/>
              <a:t>ó</a:t>
            </a:r>
            <a:r>
              <a:rPr lang="en-US" dirty="0" err="1" smtClean="0"/>
              <a:t>ra</a:t>
            </a:r>
            <a:r>
              <a:rPr lang="en-US" dirty="0" smtClean="0"/>
              <a:t> l</a:t>
            </a:r>
            <a:r>
              <a:rPr lang="sk-SK" dirty="0" smtClean="0"/>
              <a:t>é</a:t>
            </a:r>
            <a:r>
              <a:rPr lang="en-US" dirty="0" err="1" smtClean="0"/>
              <a:t>pett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sk-SK" dirty="0" smtClean="0"/>
              <a:t> </a:t>
            </a:r>
            <a:r>
              <a:rPr lang="en-US" dirty="0" smtClean="0"/>
              <a:t>NSZK-</a:t>
            </a:r>
            <a:r>
              <a:rPr lang="en-US" dirty="0" err="1" smtClean="0"/>
              <a:t>val</a:t>
            </a:r>
            <a:r>
              <a:rPr lang="en-US" dirty="0"/>
              <a:t>, </a:t>
            </a:r>
            <a:r>
              <a:rPr lang="sk-SK" dirty="0" smtClean="0"/>
              <a:t>é</a:t>
            </a:r>
            <a:r>
              <a:rPr lang="en-US" dirty="0" smtClean="0"/>
              <a:t>s </a:t>
            </a:r>
            <a:r>
              <a:rPr lang="en-US" dirty="0"/>
              <a:t>a </a:t>
            </a:r>
            <a:r>
              <a:rPr lang="en-US" dirty="0" err="1" smtClean="0"/>
              <a:t>nyugatn</a:t>
            </a:r>
            <a:r>
              <a:rPr lang="sk-SK" dirty="0"/>
              <a:t>é</a:t>
            </a:r>
            <a:r>
              <a:rPr lang="en-US" dirty="0" smtClean="0"/>
              <a:t>met m</a:t>
            </a:r>
            <a:r>
              <a:rPr lang="sk-SK" dirty="0" smtClean="0"/>
              <a:t>á</a:t>
            </a:r>
            <a:r>
              <a:rPr lang="en-US" dirty="0" err="1" smtClean="0"/>
              <a:t>rk</a:t>
            </a:r>
            <a:r>
              <a:rPr lang="sk-SK" dirty="0" smtClean="0"/>
              <a:t>á</a:t>
            </a:r>
            <a:r>
              <a:rPr lang="en-US" dirty="0" smtClean="0"/>
              <a:t>t </a:t>
            </a:r>
            <a:r>
              <a:rPr lang="en-US" dirty="0" err="1"/>
              <a:t>vezette</a:t>
            </a:r>
            <a:r>
              <a:rPr lang="en-US" dirty="0"/>
              <a:t> be </a:t>
            </a:r>
            <a:r>
              <a:rPr lang="en-US" dirty="0" err="1" smtClean="0"/>
              <a:t>fizetőeszk</a:t>
            </a:r>
            <a:r>
              <a:rPr lang="sk-SK" dirty="0" smtClean="0"/>
              <a:t>ö</a:t>
            </a:r>
            <a:r>
              <a:rPr lang="en-US" dirty="0" err="1" smtClean="0"/>
              <a:t>zk</a:t>
            </a:r>
            <a:r>
              <a:rPr lang="sk-SK" dirty="0" smtClean="0"/>
              <a:t>é</a:t>
            </a:r>
            <a:r>
              <a:rPr lang="en-US" dirty="0" err="1" smtClean="0"/>
              <a:t>nt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sk-SK" dirty="0" smtClean="0"/>
              <a:t> </a:t>
            </a:r>
            <a:r>
              <a:rPr lang="en-US" dirty="0" smtClean="0"/>
              <a:t>NDK-ban is</a:t>
            </a:r>
            <a:endParaRPr lang="sk-SK" dirty="0" smtClean="0"/>
          </a:p>
          <a:p>
            <a:r>
              <a:rPr lang="en-US" b="1" dirty="0"/>
              <a:t>1990. </a:t>
            </a:r>
            <a:r>
              <a:rPr lang="en-US" b="1" dirty="0" err="1"/>
              <a:t>október</a:t>
            </a:r>
            <a:r>
              <a:rPr lang="en-US" b="1" dirty="0"/>
              <a:t> 3-án </a:t>
            </a:r>
            <a:r>
              <a:rPr lang="en-US" dirty="0" err="1"/>
              <a:t>az</a:t>
            </a:r>
            <a:r>
              <a:rPr lang="en-US" dirty="0"/>
              <a:t> NSZK </a:t>
            </a:r>
            <a:r>
              <a:rPr lang="en-US" dirty="0" err="1"/>
              <a:t>hivatalosan</a:t>
            </a:r>
            <a:r>
              <a:rPr lang="en-US" dirty="0"/>
              <a:t> is </a:t>
            </a:r>
            <a:r>
              <a:rPr lang="en-US" dirty="0" smtClean="0"/>
              <a:t>mag</a:t>
            </a:r>
            <a:r>
              <a:rPr lang="sk-SK" dirty="0" smtClean="0"/>
              <a:t>á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/>
              <a:t>„</a:t>
            </a:r>
            <a:r>
              <a:rPr lang="en-US" dirty="0" err="1"/>
              <a:t>olvasztotta</a:t>
            </a:r>
            <a:r>
              <a:rPr lang="en-US" dirty="0" smtClean="0"/>
              <a:t>”</a:t>
            </a:r>
            <a:r>
              <a:rPr lang="sk-SK" dirty="0" smtClean="0"/>
              <a:t> </a:t>
            </a:r>
            <a:r>
              <a:rPr lang="en-US" dirty="0" smtClean="0"/>
              <a:t>a</a:t>
            </a:r>
            <a:r>
              <a:rPr lang="sk-SK" dirty="0" smtClean="0"/>
              <a:t> volt</a:t>
            </a:r>
            <a:r>
              <a:rPr lang="en-US" dirty="0" smtClean="0"/>
              <a:t> </a:t>
            </a:r>
            <a:r>
              <a:rPr lang="en-US" dirty="0"/>
              <a:t>NDK </a:t>
            </a:r>
            <a:r>
              <a:rPr lang="en-US" dirty="0" err="1" smtClean="0"/>
              <a:t>tartom</a:t>
            </a:r>
            <a:r>
              <a:rPr lang="sk-SK" dirty="0" smtClean="0"/>
              <a:t>á</a:t>
            </a:r>
            <a:r>
              <a:rPr lang="en-US" dirty="0" err="1" smtClean="0"/>
              <a:t>nyait</a:t>
            </a:r>
            <a:endParaRPr lang="sk-SK" dirty="0" smtClean="0"/>
          </a:p>
          <a:p>
            <a:r>
              <a:rPr lang="sk-SK" dirty="0" smtClean="0"/>
              <a:t>Az újraegyesült Németország első kancellárja </a:t>
            </a:r>
            <a:r>
              <a:rPr lang="sk-SK" b="1" dirty="0" smtClean="0"/>
              <a:t>Helmut Kohl </a:t>
            </a:r>
            <a:r>
              <a:rPr lang="sk-SK" dirty="0" smtClean="0"/>
              <a:t>lett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264" y="3355848"/>
            <a:ext cx="4732638" cy="350215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84" y="3355848"/>
            <a:ext cx="2447544" cy="349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184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38460"/>
          </a:xfrm>
        </p:spPr>
        <p:txBody>
          <a:bodyPr/>
          <a:lstStyle/>
          <a:p>
            <a:pPr algn="ctr"/>
            <a:r>
              <a:rPr lang="en-US" dirty="0"/>
              <a:t>A </a:t>
            </a:r>
            <a:r>
              <a:rPr lang="en-US" dirty="0" err="1"/>
              <a:t>Szovjetunió</a:t>
            </a:r>
            <a:r>
              <a:rPr lang="en-US" dirty="0"/>
              <a:t> </a:t>
            </a:r>
            <a:r>
              <a:rPr lang="en-US" dirty="0" err="1"/>
              <a:t>széthullása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4664" y="686304"/>
            <a:ext cx="8893722" cy="4351338"/>
          </a:xfrm>
        </p:spPr>
        <p:txBody>
          <a:bodyPr/>
          <a:lstStyle/>
          <a:p>
            <a:r>
              <a:rPr lang="sk-SK" dirty="0" smtClean="0"/>
              <a:t>A szovjet gazdasági válság következtében előtérbe kerültek </a:t>
            </a:r>
            <a:r>
              <a:rPr lang="en-US" b="1" dirty="0" err="1"/>
              <a:t>nemzetiségi</a:t>
            </a:r>
            <a:r>
              <a:rPr lang="en-US" b="1" dirty="0"/>
              <a:t> </a:t>
            </a:r>
            <a:r>
              <a:rPr lang="en-US" b="1" dirty="0" err="1" smtClean="0"/>
              <a:t>ellentétek</a:t>
            </a:r>
            <a:r>
              <a:rPr lang="en-US" b="1" dirty="0" smtClean="0"/>
              <a:t> </a:t>
            </a:r>
            <a:r>
              <a:rPr lang="en-US" b="1" dirty="0" err="1"/>
              <a:t>és</a:t>
            </a:r>
            <a:r>
              <a:rPr lang="en-US" b="1" dirty="0"/>
              <a:t> a </a:t>
            </a:r>
            <a:r>
              <a:rPr lang="en-US" b="1" dirty="0" err="1" smtClean="0"/>
              <a:t>függetlenségi</a:t>
            </a:r>
            <a:r>
              <a:rPr lang="sk-SK" b="1" dirty="0" smtClean="0"/>
              <a:t> </a:t>
            </a:r>
            <a:r>
              <a:rPr lang="en-US" b="1" dirty="0" err="1" smtClean="0"/>
              <a:t>törekvések</a:t>
            </a:r>
            <a:endParaRPr lang="sk-SK" b="1" dirty="0" smtClean="0"/>
          </a:p>
          <a:p>
            <a:r>
              <a:rPr lang="en-US" dirty="0"/>
              <a:t>1990 </a:t>
            </a:r>
            <a:r>
              <a:rPr lang="en-US" dirty="0" smtClean="0"/>
              <a:t>m</a:t>
            </a:r>
            <a:r>
              <a:rPr lang="sk-SK" dirty="0" smtClean="0"/>
              <a:t>á</a:t>
            </a:r>
            <a:r>
              <a:rPr lang="en-US" dirty="0" err="1" smtClean="0"/>
              <a:t>rcius</a:t>
            </a:r>
            <a:r>
              <a:rPr lang="sk-SK" dirty="0" smtClean="0"/>
              <a:t>á</a:t>
            </a:r>
            <a:r>
              <a:rPr lang="en-US" dirty="0" smtClean="0"/>
              <a:t>ban </a:t>
            </a:r>
            <a:r>
              <a:rPr lang="en-US" dirty="0" err="1" smtClean="0"/>
              <a:t>Litv</a:t>
            </a:r>
            <a:r>
              <a:rPr lang="sk-SK" dirty="0" smtClean="0"/>
              <a:t>á</a:t>
            </a:r>
            <a:r>
              <a:rPr lang="en-US" dirty="0" err="1" smtClean="0"/>
              <a:t>nia</a:t>
            </a:r>
            <a:r>
              <a:rPr lang="en-US" dirty="0" smtClean="0"/>
              <a:t> </a:t>
            </a:r>
            <a:r>
              <a:rPr lang="en-US" dirty="0" err="1" smtClean="0"/>
              <a:t>kiki</a:t>
            </a:r>
            <a:r>
              <a:rPr lang="sk-SK" dirty="0" smtClean="0"/>
              <a:t>á</a:t>
            </a:r>
            <a:r>
              <a:rPr lang="en-US" dirty="0" err="1" smtClean="0"/>
              <a:t>ltotta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smtClean="0"/>
              <a:t>f</a:t>
            </a:r>
            <a:r>
              <a:rPr lang="sk-SK" dirty="0" smtClean="0"/>
              <a:t>ü</a:t>
            </a:r>
            <a:r>
              <a:rPr lang="en-US" dirty="0" err="1" smtClean="0"/>
              <a:t>ggetlens</a:t>
            </a:r>
            <a:r>
              <a:rPr lang="sk-SK" dirty="0" smtClean="0"/>
              <a:t>é</a:t>
            </a:r>
            <a:r>
              <a:rPr lang="en-US" dirty="0" smtClean="0"/>
              <a:t>g</a:t>
            </a:r>
            <a:r>
              <a:rPr lang="sk-SK" dirty="0" smtClean="0"/>
              <a:t>é</a:t>
            </a:r>
            <a:r>
              <a:rPr lang="en-US" dirty="0" smtClean="0"/>
              <a:t>t</a:t>
            </a:r>
            <a:endParaRPr lang="sk-SK" dirty="0" smtClean="0"/>
          </a:p>
          <a:p>
            <a:r>
              <a:rPr lang="en-US" b="1" dirty="0" err="1"/>
              <a:t>Gorbacsov</a:t>
            </a:r>
            <a:r>
              <a:rPr lang="en-US" b="1" dirty="0"/>
              <a:t> </a:t>
            </a:r>
            <a:r>
              <a:rPr lang="en-US" b="1" dirty="0" err="1"/>
              <a:t>egyeztetést</a:t>
            </a:r>
            <a:r>
              <a:rPr lang="en-US" b="1" dirty="0"/>
              <a:t> </a:t>
            </a:r>
            <a:r>
              <a:rPr lang="en-US" b="1" dirty="0" err="1"/>
              <a:t>kezdeményezett</a:t>
            </a:r>
            <a:r>
              <a:rPr lang="en-US" b="1" dirty="0"/>
              <a:t> </a:t>
            </a:r>
            <a:r>
              <a:rPr lang="en-US" dirty="0" smtClean="0"/>
              <a:t>a</a:t>
            </a:r>
            <a:r>
              <a:rPr lang="sk-SK" dirty="0" smtClean="0"/>
              <a:t> </a:t>
            </a:r>
            <a:r>
              <a:rPr lang="en-US" dirty="0" smtClean="0"/>
              <a:t>15 </a:t>
            </a:r>
            <a:r>
              <a:rPr lang="en-US" dirty="0" err="1" smtClean="0"/>
              <a:t>tagk</a:t>
            </a:r>
            <a:r>
              <a:rPr lang="sk-SK" dirty="0" smtClean="0"/>
              <a:t>ö</a:t>
            </a:r>
            <a:r>
              <a:rPr lang="en-US" dirty="0" err="1" smtClean="0"/>
              <a:t>zt</a:t>
            </a:r>
            <a:r>
              <a:rPr lang="sk-SK" dirty="0" smtClean="0"/>
              <a:t>á</a:t>
            </a:r>
            <a:r>
              <a:rPr lang="en-US" dirty="0" err="1" smtClean="0"/>
              <a:t>rsas</a:t>
            </a:r>
            <a:r>
              <a:rPr lang="sk-SK" dirty="0" smtClean="0"/>
              <a:t>á</a:t>
            </a:r>
            <a:r>
              <a:rPr lang="en-US" dirty="0" smtClean="0"/>
              <a:t>g </a:t>
            </a:r>
            <a:r>
              <a:rPr lang="en-US" dirty="0" err="1"/>
              <a:t>vezetőivel</a:t>
            </a:r>
            <a:r>
              <a:rPr lang="en-US" dirty="0"/>
              <a:t> </a:t>
            </a:r>
            <a:r>
              <a:rPr lang="en-US" dirty="0" err="1" smtClean="0"/>
              <a:t>arr</a:t>
            </a:r>
            <a:r>
              <a:rPr lang="sk-SK" dirty="0"/>
              <a:t>ó</a:t>
            </a:r>
            <a:r>
              <a:rPr lang="en-US" dirty="0" smtClean="0"/>
              <a:t>l</a:t>
            </a:r>
            <a:r>
              <a:rPr lang="en-US" dirty="0"/>
              <a:t>, </a:t>
            </a:r>
            <a:r>
              <a:rPr lang="en-US" dirty="0" err="1"/>
              <a:t>hogyan</a:t>
            </a:r>
            <a:r>
              <a:rPr lang="en-US" dirty="0"/>
              <a:t> </a:t>
            </a:r>
            <a:r>
              <a:rPr lang="en-US" dirty="0" err="1"/>
              <a:t>kellene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smtClean="0"/>
              <a:t>1922-ben</a:t>
            </a:r>
            <a:r>
              <a:rPr lang="sk-SK" dirty="0" smtClean="0"/>
              <a:t> </a:t>
            </a:r>
            <a:r>
              <a:rPr lang="en-US" dirty="0" smtClean="0"/>
              <a:t>l</a:t>
            </a:r>
            <a:r>
              <a:rPr lang="sk-SK" dirty="0" smtClean="0"/>
              <a:t>é</a:t>
            </a:r>
            <a:r>
              <a:rPr lang="en-US" dirty="0" err="1" smtClean="0"/>
              <a:t>trehozott</a:t>
            </a:r>
            <a:r>
              <a:rPr lang="en-US" dirty="0" smtClean="0"/>
              <a:t> </a:t>
            </a:r>
            <a:r>
              <a:rPr lang="en-US" dirty="0" err="1"/>
              <a:t>szovjet</a:t>
            </a:r>
            <a:r>
              <a:rPr lang="en-US" dirty="0"/>
              <a:t> </a:t>
            </a:r>
            <a:r>
              <a:rPr lang="sk-SK" dirty="0" smtClean="0"/>
              <a:t>á</a:t>
            </a:r>
            <a:r>
              <a:rPr lang="en-US" dirty="0" err="1" smtClean="0"/>
              <a:t>llamsz</a:t>
            </a:r>
            <a:r>
              <a:rPr lang="sk-SK" dirty="0" smtClean="0"/>
              <a:t>ö</a:t>
            </a:r>
            <a:r>
              <a:rPr lang="en-US" dirty="0" smtClean="0"/>
              <a:t>vets</a:t>
            </a:r>
            <a:r>
              <a:rPr lang="sk-SK" dirty="0" smtClean="0"/>
              <a:t>é</a:t>
            </a:r>
            <a:r>
              <a:rPr lang="en-US" dirty="0" smtClean="0"/>
              <a:t>get </a:t>
            </a:r>
            <a:r>
              <a:rPr lang="sk-SK" dirty="0" smtClean="0"/>
              <a:t>ú</a:t>
            </a:r>
            <a:r>
              <a:rPr lang="en-US" dirty="0" smtClean="0"/>
              <a:t>j </a:t>
            </a:r>
            <a:r>
              <a:rPr lang="sk-SK" dirty="0" smtClean="0"/>
              <a:t>é</a:t>
            </a:r>
            <a:r>
              <a:rPr lang="en-US" dirty="0" smtClean="0"/>
              <a:t>s </a:t>
            </a:r>
            <a:r>
              <a:rPr lang="sk-SK" dirty="0" smtClean="0"/>
              <a:t>d</a:t>
            </a:r>
            <a:r>
              <a:rPr lang="en-US" dirty="0" err="1" smtClean="0"/>
              <a:t>emokratikus</a:t>
            </a:r>
            <a:r>
              <a:rPr lang="en-US" dirty="0" smtClean="0"/>
              <a:t> </a:t>
            </a:r>
            <a:r>
              <a:rPr lang="en-US" dirty="0" err="1" smtClean="0"/>
              <a:t>alapokra</a:t>
            </a:r>
            <a:r>
              <a:rPr lang="sk-SK" dirty="0" smtClean="0"/>
              <a:t> </a:t>
            </a:r>
            <a:r>
              <a:rPr lang="en-US" dirty="0" err="1" smtClean="0"/>
              <a:t>helyezni</a:t>
            </a:r>
            <a:r>
              <a:rPr lang="sk-SK" dirty="0" smtClean="0"/>
              <a:t>      ez kudarcba fulladt</a:t>
            </a:r>
          </a:p>
          <a:p>
            <a:endParaRPr lang="en-US" dirty="0"/>
          </a:p>
        </p:txBody>
      </p:sp>
      <p:sp>
        <p:nvSpPr>
          <p:cNvPr id="4" name="Jobbra nyíl 3"/>
          <p:cNvSpPr/>
          <p:nvPr/>
        </p:nvSpPr>
        <p:spPr>
          <a:xfrm>
            <a:off x="5097517" y="3338086"/>
            <a:ext cx="336331" cy="25224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130" y="3767328"/>
            <a:ext cx="5858256" cy="292912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7328"/>
            <a:ext cx="4006541" cy="225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4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3444" y="690536"/>
            <a:ext cx="8897112" cy="4351338"/>
          </a:xfrm>
        </p:spPr>
        <p:txBody>
          <a:bodyPr>
            <a:normAutofit/>
          </a:bodyPr>
          <a:lstStyle/>
          <a:p>
            <a:r>
              <a:rPr lang="hu-HU" sz="2400" b="1" dirty="0"/>
              <a:t>A legfelső politikai és katonai vezetők egy csoportja, </a:t>
            </a:r>
            <a:r>
              <a:rPr lang="hu-HU" sz="2400" dirty="0" smtClean="0"/>
              <a:t>közöttük Gorbacsov </a:t>
            </a:r>
            <a:r>
              <a:rPr lang="hu-HU" sz="2400" dirty="0"/>
              <a:t>helyettese, </a:t>
            </a:r>
            <a:r>
              <a:rPr lang="hu-HU" sz="2400" b="1" dirty="0"/>
              <a:t>puccsot kísérelt </a:t>
            </a:r>
            <a:r>
              <a:rPr lang="hu-HU" sz="2400" dirty="0" smtClean="0"/>
              <a:t>meg</a:t>
            </a:r>
          </a:p>
          <a:p>
            <a:r>
              <a:rPr lang="hu-HU" sz="2400" b="1" dirty="0" smtClean="0"/>
              <a:t>A közvélemény </a:t>
            </a:r>
            <a:r>
              <a:rPr lang="hu-HU" sz="2400" b="1" dirty="0"/>
              <a:t>a diktatúra visszatérését </a:t>
            </a:r>
            <a:r>
              <a:rPr lang="hu-HU" sz="2400" b="1" dirty="0" smtClean="0"/>
              <a:t>látta </a:t>
            </a:r>
            <a:r>
              <a:rPr lang="hu-HU" sz="2400" dirty="0" smtClean="0"/>
              <a:t>a hatalomátvételben</a:t>
            </a:r>
          </a:p>
          <a:p>
            <a:r>
              <a:rPr lang="hu-HU" sz="2400" dirty="0" smtClean="0"/>
              <a:t>Tiltakozó akciók </a:t>
            </a:r>
            <a:r>
              <a:rPr lang="hu-HU" sz="2400" dirty="0"/>
              <a:t>kezdődtek, melyeknek </a:t>
            </a:r>
            <a:r>
              <a:rPr lang="hu-HU" sz="2400" dirty="0" smtClean="0"/>
              <a:t>az élére </a:t>
            </a:r>
            <a:r>
              <a:rPr lang="hu-HU" sz="2400" b="1" dirty="0"/>
              <a:t>Borisz Jelcin </a:t>
            </a:r>
            <a:r>
              <a:rPr lang="hu-HU" sz="2400" dirty="0" smtClean="0"/>
              <a:t>állt</a:t>
            </a:r>
          </a:p>
          <a:p>
            <a:r>
              <a:rPr lang="hu-HU" sz="2400" b="1" dirty="0" smtClean="0"/>
              <a:t>A </a:t>
            </a:r>
            <a:r>
              <a:rPr lang="hu-HU" sz="2400" b="1" dirty="0"/>
              <a:t>kommunista pártot </a:t>
            </a:r>
            <a:r>
              <a:rPr lang="hu-HU" sz="2400" b="1" dirty="0" smtClean="0"/>
              <a:t>betiltották, </a:t>
            </a:r>
            <a:r>
              <a:rPr lang="hu-HU" sz="2400" dirty="0" smtClean="0"/>
              <a:t>Gorbacsov és Jelcin politikai küzdelme kiéleződött, </a:t>
            </a:r>
            <a:r>
              <a:rPr lang="hu-HU" sz="2400" b="1" dirty="0"/>
              <a:t>kettejük politikai vetélkedéséből egyértelműen Jelcin </a:t>
            </a:r>
            <a:r>
              <a:rPr lang="hu-HU" sz="2400" b="1" dirty="0" smtClean="0"/>
              <a:t>került ki </a:t>
            </a:r>
            <a:r>
              <a:rPr lang="hu-HU" sz="2400" b="1" dirty="0"/>
              <a:t>győztesként</a:t>
            </a:r>
            <a:endParaRPr lang="hu-HU" sz="24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38460"/>
          </a:xfrm>
        </p:spPr>
        <p:txBody>
          <a:bodyPr/>
          <a:lstStyle/>
          <a:p>
            <a:pPr algn="ctr"/>
            <a:r>
              <a:rPr lang="en-US" dirty="0"/>
              <a:t>A </a:t>
            </a:r>
            <a:r>
              <a:rPr lang="en-US" dirty="0" err="1"/>
              <a:t>Szovjetunió</a:t>
            </a:r>
            <a:r>
              <a:rPr lang="en-US" dirty="0"/>
              <a:t> </a:t>
            </a:r>
            <a:r>
              <a:rPr lang="en-US" dirty="0" err="1"/>
              <a:t>széthullása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08" y="3199802"/>
            <a:ext cx="2393442" cy="357819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516390"/>
            <a:ext cx="4809744" cy="3261608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6528816" y="6272784"/>
            <a:ext cx="177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Boris Jelcin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80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0876" y="738460"/>
            <a:ext cx="8842248" cy="4351338"/>
          </a:xfrm>
        </p:spPr>
        <p:txBody>
          <a:bodyPr/>
          <a:lstStyle/>
          <a:p>
            <a:r>
              <a:rPr lang="hu-HU" b="1" dirty="0"/>
              <a:t>1991. december 7-én </a:t>
            </a:r>
            <a:r>
              <a:rPr lang="hu-HU" dirty="0" smtClean="0"/>
              <a:t>az orosz</a:t>
            </a:r>
            <a:r>
              <a:rPr lang="hu-HU" dirty="0"/>
              <a:t>, az </a:t>
            </a:r>
            <a:r>
              <a:rPr lang="hu-HU" dirty="0" smtClean="0"/>
              <a:t>ukrán és </a:t>
            </a:r>
            <a:r>
              <a:rPr lang="hu-HU" dirty="0"/>
              <a:t>a belorusz </a:t>
            </a:r>
            <a:r>
              <a:rPr lang="hu-HU" dirty="0" smtClean="0"/>
              <a:t>elnök formálisan </a:t>
            </a:r>
            <a:r>
              <a:rPr lang="hu-HU" dirty="0"/>
              <a:t>is </a:t>
            </a:r>
            <a:r>
              <a:rPr lang="hu-HU" dirty="0" smtClean="0"/>
              <a:t>kinyilvánította a </a:t>
            </a:r>
            <a:r>
              <a:rPr lang="hu-HU" b="1" dirty="0"/>
              <a:t>Szovjetunió megszűnését. Létrehozták a Független </a:t>
            </a:r>
            <a:r>
              <a:rPr lang="hu-HU" b="1" dirty="0" smtClean="0"/>
              <a:t>Államok Közösségét</a:t>
            </a:r>
          </a:p>
          <a:p>
            <a:r>
              <a:rPr lang="hu-HU" b="1" dirty="0"/>
              <a:t>Gorbacsov </a:t>
            </a:r>
            <a:r>
              <a:rPr lang="hu-HU" b="1" dirty="0" smtClean="0"/>
              <a:t>1991 decemberében </a:t>
            </a:r>
            <a:r>
              <a:rPr lang="hu-HU" b="1" dirty="0"/>
              <a:t>lemondott az elnökségről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38460"/>
          </a:xfrm>
        </p:spPr>
        <p:txBody>
          <a:bodyPr/>
          <a:lstStyle/>
          <a:p>
            <a:pPr algn="ctr"/>
            <a:r>
              <a:rPr lang="en-US" dirty="0"/>
              <a:t>A </a:t>
            </a:r>
            <a:r>
              <a:rPr lang="en-US" dirty="0" err="1"/>
              <a:t>Szovjetunió</a:t>
            </a:r>
            <a:r>
              <a:rPr lang="en-US" dirty="0"/>
              <a:t> </a:t>
            </a:r>
            <a:r>
              <a:rPr lang="en-US" dirty="0" err="1"/>
              <a:t>széthullása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2" y="3363468"/>
            <a:ext cx="4990111" cy="332079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05" y="3482340"/>
            <a:ext cx="3872313" cy="308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-37209"/>
            <a:ext cx="7886700" cy="823594"/>
          </a:xfrm>
        </p:spPr>
        <p:txBody>
          <a:bodyPr/>
          <a:lstStyle/>
          <a:p>
            <a:pPr algn="ctr"/>
            <a:r>
              <a:rPr lang="hu-HU" dirty="0"/>
              <a:t>Az egypólusú világ kialakulása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8298" y="749809"/>
            <a:ext cx="8835390" cy="4351338"/>
          </a:xfrm>
        </p:spPr>
        <p:txBody>
          <a:bodyPr/>
          <a:lstStyle/>
          <a:p>
            <a:r>
              <a:rPr lang="hu-HU" dirty="0" smtClean="0"/>
              <a:t>A Szovjetunió felbomlása után </a:t>
            </a:r>
            <a:r>
              <a:rPr lang="hu-HU" b="1" dirty="0" smtClean="0"/>
              <a:t>az </a:t>
            </a:r>
            <a:r>
              <a:rPr lang="hu-HU" b="1" dirty="0"/>
              <a:t>Amerikai Egyesült Államok vált gyakorlatilag </a:t>
            </a:r>
            <a:r>
              <a:rPr lang="hu-HU" b="1" dirty="0" smtClean="0"/>
              <a:t>a világ </a:t>
            </a:r>
            <a:r>
              <a:rPr lang="hu-HU" b="1" dirty="0"/>
              <a:t>egyetlen </a:t>
            </a:r>
            <a:r>
              <a:rPr lang="hu-HU" b="1" dirty="0" smtClean="0"/>
              <a:t>szuperhatalmává</a:t>
            </a:r>
          </a:p>
          <a:p>
            <a:r>
              <a:rPr lang="hu-HU" dirty="0" smtClean="0"/>
              <a:t>Kínában </a:t>
            </a:r>
            <a:r>
              <a:rPr lang="pt-BR" dirty="0"/>
              <a:t>a kommunista párt nem adta fel a hatalmi </a:t>
            </a:r>
            <a:r>
              <a:rPr lang="pt-BR" dirty="0" smtClean="0"/>
              <a:t>hegemóniáját</a:t>
            </a:r>
            <a:r>
              <a:rPr lang="hu-HU" dirty="0" smtClean="0"/>
              <a:t>. A </a:t>
            </a:r>
            <a:r>
              <a:rPr lang="hu-HU" dirty="0"/>
              <a:t>demokratikus </a:t>
            </a:r>
            <a:r>
              <a:rPr lang="hu-HU" dirty="0" smtClean="0"/>
              <a:t>változásokat követelő </a:t>
            </a:r>
            <a:r>
              <a:rPr lang="hu-HU" b="1" dirty="0" smtClean="0"/>
              <a:t>diákmegmozdulásokkal szemben </a:t>
            </a:r>
            <a:r>
              <a:rPr lang="hu-HU" b="1" dirty="0"/>
              <a:t>1989 júniusában katonai erővel lépett </a:t>
            </a:r>
            <a:r>
              <a:rPr lang="hu-HU" b="1" dirty="0" smtClean="0"/>
              <a:t>fel.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370"/>
            <a:ext cx="4711446" cy="314363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132" y="3833242"/>
            <a:ext cx="5155412" cy="290588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664208" y="5324944"/>
            <a:ext cx="93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Jelcin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008376" y="5656408"/>
            <a:ext cx="93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Bill Clinton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1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A délszláv háború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9441" y="591185"/>
            <a:ext cx="8945118" cy="4351338"/>
          </a:xfrm>
        </p:spPr>
        <p:txBody>
          <a:bodyPr>
            <a:normAutofit/>
          </a:bodyPr>
          <a:lstStyle/>
          <a:p>
            <a:r>
              <a:rPr lang="hu-HU" sz="2600" dirty="0"/>
              <a:t>A </a:t>
            </a:r>
            <a:r>
              <a:rPr lang="hu-HU" sz="2600" dirty="0" smtClean="0"/>
              <a:t>kommunista berendezkedésű </a:t>
            </a:r>
            <a:r>
              <a:rPr lang="hu-HU" sz="2600" b="1" dirty="0"/>
              <a:t>Jugoszlávia </a:t>
            </a:r>
            <a:r>
              <a:rPr lang="hu-HU" sz="2600" dirty="0" smtClean="0"/>
              <a:t>élén </a:t>
            </a:r>
            <a:r>
              <a:rPr lang="hu-HU" sz="2600" b="1" dirty="0"/>
              <a:t>Josip </a:t>
            </a:r>
            <a:r>
              <a:rPr lang="hu-HU" sz="2600" b="1" dirty="0" err="1"/>
              <a:t>Broz</a:t>
            </a:r>
            <a:r>
              <a:rPr lang="hu-HU" sz="2600" b="1" dirty="0"/>
              <a:t> </a:t>
            </a:r>
            <a:r>
              <a:rPr lang="hu-HU" sz="2600" b="1" dirty="0" smtClean="0"/>
              <a:t>Tito </a:t>
            </a:r>
            <a:r>
              <a:rPr lang="hu-HU" sz="2600" dirty="0" smtClean="0"/>
              <a:t>35 évig </a:t>
            </a:r>
            <a:r>
              <a:rPr lang="hu-HU" sz="2600" dirty="0"/>
              <a:t>volt a </a:t>
            </a:r>
            <a:r>
              <a:rPr lang="hu-HU" sz="2600" b="1" dirty="0"/>
              <a:t>soknemzetiségű szövetségi </a:t>
            </a:r>
            <a:r>
              <a:rPr lang="hu-HU" sz="2600" b="1" dirty="0" smtClean="0"/>
              <a:t>állam </a:t>
            </a:r>
            <a:r>
              <a:rPr lang="hu-HU" sz="2600" dirty="0" smtClean="0"/>
              <a:t>vezetője</a:t>
            </a:r>
          </a:p>
          <a:p>
            <a:r>
              <a:rPr lang="hu-HU" sz="2600" dirty="0"/>
              <a:t>1980-ban </a:t>
            </a:r>
            <a:r>
              <a:rPr lang="hu-HU" sz="2600" dirty="0" smtClean="0"/>
              <a:t>bekövetkezett halála után </a:t>
            </a:r>
            <a:r>
              <a:rPr lang="hu-HU" sz="2600" b="1" u="sng" dirty="0" smtClean="0"/>
              <a:t>kiéleződtek Jugoszláviában a </a:t>
            </a:r>
            <a:r>
              <a:rPr lang="hu-HU" sz="2600" b="1" u="sng" dirty="0"/>
              <a:t>nemzeti </a:t>
            </a:r>
            <a:r>
              <a:rPr lang="hu-HU" sz="2600" b="1" u="sng" dirty="0" smtClean="0"/>
              <a:t>ellentétek</a:t>
            </a:r>
            <a:r>
              <a:rPr lang="hu-HU" sz="2600" dirty="0"/>
              <a:t>, amelyek </a:t>
            </a:r>
            <a:r>
              <a:rPr lang="hu-HU" sz="2600" dirty="0" smtClean="0"/>
              <a:t>aztán </a:t>
            </a:r>
            <a:r>
              <a:rPr lang="hu-HU" sz="2600" dirty="0"/>
              <a:t>az </a:t>
            </a:r>
            <a:r>
              <a:rPr lang="hu-HU" sz="2600" dirty="0" smtClean="0"/>
              <a:t> 1990-es években véres és kegyetlen háborúvá fajultak</a:t>
            </a:r>
          </a:p>
          <a:p>
            <a:r>
              <a:rPr lang="hu-HU" sz="2600" dirty="0"/>
              <a:t>A 1980-as </a:t>
            </a:r>
            <a:r>
              <a:rPr lang="hu-HU" sz="2600" dirty="0" err="1"/>
              <a:t>evekben</a:t>
            </a:r>
            <a:r>
              <a:rPr lang="hu-HU" sz="2600" dirty="0"/>
              <a:t> a </a:t>
            </a:r>
            <a:r>
              <a:rPr lang="hu-HU" sz="2600" b="1" dirty="0"/>
              <a:t>Szerb Kommunisták Szövetsége </a:t>
            </a:r>
            <a:r>
              <a:rPr lang="hu-HU" sz="2600" dirty="0"/>
              <a:t>a </a:t>
            </a:r>
            <a:r>
              <a:rPr lang="hu-HU" sz="2600" b="1" dirty="0" smtClean="0"/>
              <a:t>felerősödő szerb </a:t>
            </a:r>
            <a:r>
              <a:rPr lang="hu-HU" sz="2600" b="1" dirty="0"/>
              <a:t>nacionalizmus </a:t>
            </a:r>
            <a:r>
              <a:rPr lang="hu-HU" sz="2600" dirty="0" err="1"/>
              <a:t>elere</a:t>
            </a:r>
            <a:r>
              <a:rPr lang="hu-HU" sz="2600" dirty="0"/>
              <a:t> </a:t>
            </a:r>
            <a:r>
              <a:rPr lang="hu-HU" sz="2600" dirty="0" err="1" smtClean="0"/>
              <a:t>allt</a:t>
            </a:r>
            <a:r>
              <a:rPr lang="hu-HU" sz="2600" dirty="0" smtClean="0"/>
              <a:t>. Vezetőjük – </a:t>
            </a:r>
            <a:r>
              <a:rPr lang="hu-HU" sz="2600" b="1" u="sng" dirty="0" smtClean="0"/>
              <a:t>Slobodan </a:t>
            </a:r>
            <a:r>
              <a:rPr lang="hu-HU" sz="2400" b="1" u="sng" dirty="0" err="1" smtClean="0"/>
              <a:t>Milošević</a:t>
            </a:r>
            <a:endParaRPr lang="hu-HU" sz="2600" b="1" u="sng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" y="3867055"/>
            <a:ext cx="3987927" cy="299094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547" y="3438144"/>
            <a:ext cx="4931454" cy="341985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740664" y="3870007"/>
            <a:ext cx="2121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smtClean="0">
                <a:solidFill>
                  <a:schemeClr val="bg1"/>
                </a:solidFill>
              </a:rPr>
              <a:t>Josip </a:t>
            </a:r>
            <a:r>
              <a:rPr lang="hu-HU" sz="2200" dirty="0" err="1" smtClean="0">
                <a:solidFill>
                  <a:schemeClr val="bg1"/>
                </a:solidFill>
              </a:rPr>
              <a:t>Broz</a:t>
            </a:r>
            <a:r>
              <a:rPr lang="hu-HU" sz="2200" dirty="0" smtClean="0">
                <a:solidFill>
                  <a:schemeClr val="bg1"/>
                </a:solidFill>
              </a:rPr>
              <a:t> Tito</a:t>
            </a:r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7723251" y="3531453"/>
            <a:ext cx="1289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/>
              <a:t>Slobodan </a:t>
            </a:r>
            <a:r>
              <a:rPr lang="hu-HU" sz="2200" b="1" dirty="0" err="1"/>
              <a:t>Milošević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10730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301418"/>
            <a:ext cx="2610612" cy="349635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288" y="3849070"/>
            <a:ext cx="9180576" cy="4351338"/>
          </a:xfrm>
        </p:spPr>
        <p:txBody>
          <a:bodyPr>
            <a:normAutofit/>
          </a:bodyPr>
          <a:lstStyle/>
          <a:p>
            <a:r>
              <a:rPr lang="hu-HU" sz="2600" dirty="0" smtClean="0"/>
              <a:t>Milosevic a dél-szláv államot </a:t>
            </a:r>
            <a:r>
              <a:rPr lang="hu-HU" sz="2600" b="1" dirty="0" smtClean="0"/>
              <a:t>szerb uralom alá </a:t>
            </a:r>
            <a:r>
              <a:rPr lang="hu-HU" sz="2600" dirty="0" smtClean="0"/>
              <a:t>szerette volna vonni</a:t>
            </a:r>
          </a:p>
          <a:p>
            <a:r>
              <a:rPr lang="hu-HU" sz="2600" b="1" dirty="0"/>
              <a:t>1989-ben felszámolta a </a:t>
            </a:r>
            <a:r>
              <a:rPr lang="hu-HU" sz="2600" dirty="0" smtClean="0"/>
              <a:t>magyar kisebbség </a:t>
            </a:r>
            <a:r>
              <a:rPr lang="hu-HU" sz="2600" dirty="0"/>
              <a:t>által is lakott</a:t>
            </a:r>
            <a:r>
              <a:rPr lang="hu-HU" sz="2600" b="1" dirty="0"/>
              <a:t> Vajdaság és </a:t>
            </a:r>
            <a:r>
              <a:rPr lang="hu-HU" sz="2600" dirty="0"/>
              <a:t>az albán </a:t>
            </a:r>
            <a:r>
              <a:rPr lang="hu-HU" sz="2600" dirty="0" smtClean="0"/>
              <a:t>többségű </a:t>
            </a:r>
            <a:r>
              <a:rPr lang="hu-HU" sz="2600" b="1" dirty="0" smtClean="0"/>
              <a:t>Koszovó autonómiáját</a:t>
            </a:r>
          </a:p>
          <a:p>
            <a:r>
              <a:rPr lang="hu-HU" sz="2600" dirty="0" smtClean="0"/>
              <a:t>Jugoszlávia tagköztársaságaiban </a:t>
            </a:r>
            <a:r>
              <a:rPr lang="hu-HU" sz="2600" dirty="0"/>
              <a:t>is </a:t>
            </a:r>
            <a:r>
              <a:rPr lang="hu-HU" sz="2600" b="1" dirty="0" smtClean="0"/>
              <a:t>parlamenti választásokat </a:t>
            </a:r>
            <a:r>
              <a:rPr lang="hu-HU" sz="2600" b="1" dirty="0"/>
              <a:t>tartottak </a:t>
            </a:r>
            <a:r>
              <a:rPr lang="hu-HU" sz="2600" b="1" dirty="0" smtClean="0"/>
              <a:t>1990-ben – mindenhol a kommunisták győztek</a:t>
            </a:r>
          </a:p>
          <a:p>
            <a:r>
              <a:rPr lang="hu-HU" sz="2600" b="1" dirty="0" smtClean="0"/>
              <a:t>A Jugoszláv Néphadsereg a szerbek vezetése alatt maradt</a:t>
            </a:r>
            <a:endParaRPr lang="hu-HU" sz="26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A délszláv háború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564" y="737652"/>
            <a:ext cx="5137785" cy="306012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175504" y="674200"/>
            <a:ext cx="2926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 err="1" smtClean="0"/>
              <a:t>Ratko</a:t>
            </a:r>
            <a:r>
              <a:rPr lang="hu-HU" sz="2200" b="1" dirty="0" smtClean="0"/>
              <a:t> </a:t>
            </a:r>
            <a:r>
              <a:rPr lang="hu-HU" sz="2200" b="1" dirty="0" err="1" smtClean="0"/>
              <a:t>Mladi</a:t>
            </a:r>
            <a:r>
              <a:rPr lang="hu-HU" sz="2200" b="1" dirty="0" err="1"/>
              <a:t>ć</a:t>
            </a:r>
            <a:endParaRPr lang="hu-HU" sz="2200" b="1" dirty="0"/>
          </a:p>
        </p:txBody>
      </p:sp>
    </p:spTree>
    <p:extLst>
      <p:ext uri="{BB962C8B-B14F-4D97-AF65-F5344CB8AC3E}">
        <p14:creationId xmlns:p14="http://schemas.microsoft.com/office/powerpoint/2010/main" val="155965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24453"/>
            <a:ext cx="9061704" cy="4351338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smtClean="0"/>
              <a:t>háború </a:t>
            </a:r>
            <a:r>
              <a:rPr lang="hu-HU" dirty="0"/>
              <a:t>akkor robbant ki, amikor </a:t>
            </a:r>
            <a:r>
              <a:rPr lang="hu-HU" b="1" dirty="0"/>
              <a:t>1991 nyarán Szlovénia </a:t>
            </a:r>
            <a:r>
              <a:rPr lang="hu-HU" b="1" dirty="0" smtClean="0"/>
              <a:t>és Horvátország </a:t>
            </a:r>
            <a:r>
              <a:rPr lang="hu-HU" b="1" dirty="0"/>
              <a:t>kikiáltotta a függetlenségét. </a:t>
            </a:r>
            <a:endParaRPr lang="hu-HU" b="1" dirty="0" smtClean="0"/>
          </a:p>
          <a:p>
            <a:r>
              <a:rPr lang="hu-HU" b="1" dirty="0" smtClean="0"/>
              <a:t>A </a:t>
            </a:r>
            <a:r>
              <a:rPr lang="hu-HU" b="1" dirty="0"/>
              <a:t>Jugoszláv </a:t>
            </a:r>
            <a:r>
              <a:rPr lang="hu-HU" b="1" dirty="0" smtClean="0"/>
              <a:t>Néphadsereg és </a:t>
            </a:r>
            <a:r>
              <a:rPr lang="hu-HU" b="1" dirty="0"/>
              <a:t>a szerb szabadcsapatok </a:t>
            </a:r>
            <a:r>
              <a:rPr lang="hu-HU" dirty="0" smtClean="0"/>
              <a:t>válaszul véres küzdelmek közepette </a:t>
            </a:r>
            <a:r>
              <a:rPr lang="hu-HU" b="1" dirty="0"/>
              <a:t>elfoglalták Horvátország középső és keleti területeit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A délszláv háború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1222"/>
            <a:ext cx="3803904" cy="3920767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890" y="2651222"/>
            <a:ext cx="4924806" cy="359667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4136898" y="6187268"/>
            <a:ext cx="4924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smtClean="0"/>
              <a:t>   </a:t>
            </a:r>
            <a:r>
              <a:rPr lang="hu-HU" sz="2200" dirty="0" err="1" smtClean="0"/>
              <a:t>Ratko</a:t>
            </a:r>
            <a:r>
              <a:rPr lang="hu-HU" sz="2200" dirty="0" smtClean="0"/>
              <a:t> </a:t>
            </a:r>
            <a:r>
              <a:rPr lang="hu-HU" sz="2200" b="1" dirty="0" err="1"/>
              <a:t>Mladić</a:t>
            </a:r>
            <a:r>
              <a:rPr lang="hu-HU" sz="2200" dirty="0" smtClean="0"/>
              <a:t>           </a:t>
            </a:r>
            <a:r>
              <a:rPr lang="hu-HU" sz="2200" dirty="0" err="1" smtClean="0"/>
              <a:t>Radovan</a:t>
            </a:r>
            <a:r>
              <a:rPr lang="hu-HU" sz="2200" dirty="0" smtClean="0"/>
              <a:t> </a:t>
            </a:r>
            <a:r>
              <a:rPr lang="hu-HU" sz="2200" b="1" dirty="0" err="1" smtClean="0"/>
              <a:t>Karadžić</a:t>
            </a:r>
            <a:endParaRPr lang="hu-HU" sz="2200" b="1" dirty="0" smtClean="0"/>
          </a:p>
          <a:p>
            <a:r>
              <a:rPr lang="hu-HU" sz="2200" b="1" dirty="0"/>
              <a:t> </a:t>
            </a:r>
            <a:r>
              <a:rPr lang="hu-HU" sz="2200" b="1" dirty="0" smtClean="0"/>
              <a:t>                                       </a:t>
            </a:r>
            <a:r>
              <a:rPr lang="hu-HU" dirty="0" smtClean="0"/>
              <a:t>boszniai szerb elnök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47082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66526"/>
            <a:ext cx="9144000" cy="4351338"/>
          </a:xfrm>
        </p:spPr>
        <p:txBody>
          <a:bodyPr>
            <a:normAutofit/>
          </a:bodyPr>
          <a:lstStyle/>
          <a:p>
            <a:r>
              <a:rPr lang="hu-HU" sz="2500" dirty="0" smtClean="0"/>
              <a:t>Horvátország megszállt területeiről elűzték </a:t>
            </a:r>
            <a:r>
              <a:rPr lang="hu-HU" sz="2500" dirty="0"/>
              <a:t>a helyi nem szerb </a:t>
            </a:r>
            <a:r>
              <a:rPr lang="hu-HU" sz="2500" dirty="0" smtClean="0"/>
              <a:t>lakosságot</a:t>
            </a:r>
            <a:r>
              <a:rPr lang="hu-HU" sz="2500" dirty="0"/>
              <a:t>, </a:t>
            </a:r>
            <a:r>
              <a:rPr lang="hu-HU" sz="2500" dirty="0" smtClean="0"/>
              <a:t>köztük </a:t>
            </a:r>
            <a:r>
              <a:rPr lang="hu-HU" sz="2500" b="1" dirty="0"/>
              <a:t>50 ezer </a:t>
            </a:r>
            <a:r>
              <a:rPr lang="hu-HU" sz="2500" b="1" dirty="0" err="1" smtClean="0"/>
              <a:t>Kelet-Szlavóniaban</a:t>
            </a:r>
            <a:r>
              <a:rPr lang="hu-HU" sz="2500" b="1" dirty="0" smtClean="0"/>
              <a:t> </a:t>
            </a:r>
            <a:r>
              <a:rPr lang="hu-HU" sz="2500" b="1" dirty="0"/>
              <a:t>elő magyart </a:t>
            </a:r>
            <a:r>
              <a:rPr lang="hu-HU" sz="2500" dirty="0"/>
              <a:t>is. </a:t>
            </a:r>
            <a:r>
              <a:rPr lang="hu-HU" sz="2500" dirty="0" smtClean="0"/>
              <a:t>Magyarországra menekült </a:t>
            </a:r>
            <a:r>
              <a:rPr lang="hu-HU" sz="2500" b="1" dirty="0"/>
              <a:t>50 </a:t>
            </a:r>
            <a:r>
              <a:rPr lang="hu-HU" sz="2500" b="1" dirty="0" smtClean="0"/>
              <a:t>ezer vajdasági </a:t>
            </a:r>
            <a:r>
              <a:rPr lang="hu-HU" sz="2500" b="1" dirty="0"/>
              <a:t>magyar </a:t>
            </a:r>
            <a:r>
              <a:rPr lang="hu-HU" sz="2500" b="1" dirty="0" smtClean="0"/>
              <a:t>Szerbiából </a:t>
            </a:r>
            <a:r>
              <a:rPr lang="hu-HU" sz="2500" dirty="0" smtClean="0"/>
              <a:t>is</a:t>
            </a:r>
            <a:r>
              <a:rPr lang="hu-HU" sz="2500" dirty="0"/>
              <a:t>, ők főleg a katonai </a:t>
            </a:r>
            <a:r>
              <a:rPr lang="hu-HU" sz="2500" dirty="0" smtClean="0"/>
              <a:t>behívóktól tartva hagyták el szülőföldjüket</a:t>
            </a:r>
          </a:p>
          <a:p>
            <a:r>
              <a:rPr lang="hu-HU" sz="2500" b="1" dirty="0"/>
              <a:t>Boszniában – </a:t>
            </a:r>
            <a:r>
              <a:rPr lang="hu-HU" sz="2500" dirty="0"/>
              <a:t>ahol a </a:t>
            </a:r>
            <a:r>
              <a:rPr lang="hu-HU" sz="2500" dirty="0" smtClean="0"/>
              <a:t>bosnyák</a:t>
            </a:r>
            <a:r>
              <a:rPr lang="hu-HU" sz="2500" dirty="0"/>
              <a:t>, </a:t>
            </a:r>
            <a:r>
              <a:rPr lang="hu-HU" sz="2500" dirty="0" smtClean="0"/>
              <a:t>horvát </a:t>
            </a:r>
            <a:r>
              <a:rPr lang="hu-HU" sz="2500" dirty="0"/>
              <a:t>es szerb </a:t>
            </a:r>
            <a:r>
              <a:rPr lang="hu-HU" sz="2500" dirty="0" smtClean="0"/>
              <a:t>lakosság keverten élt </a:t>
            </a:r>
            <a:r>
              <a:rPr lang="hu-HU" sz="2500" dirty="0"/>
              <a:t>– a </a:t>
            </a:r>
            <a:r>
              <a:rPr lang="hu-HU" sz="2500" dirty="0" smtClean="0"/>
              <a:t>horvátországinál </a:t>
            </a:r>
            <a:r>
              <a:rPr lang="hu-HU" sz="2500" dirty="0"/>
              <a:t>is kegyetlenebb </a:t>
            </a:r>
            <a:r>
              <a:rPr lang="hu-HU" sz="2500" b="1" dirty="0"/>
              <a:t>etnikai háború </a:t>
            </a:r>
            <a:r>
              <a:rPr lang="hu-HU" sz="2500" b="1" dirty="0" smtClean="0"/>
              <a:t>alakult ki</a:t>
            </a:r>
            <a:endParaRPr lang="hu-HU" sz="2500" dirty="0" smtClean="0"/>
          </a:p>
          <a:p>
            <a:endParaRPr lang="hu-HU" sz="25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A délszláv háború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8416"/>
            <a:ext cx="4395931" cy="329694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321" y="3447288"/>
            <a:ext cx="4658679" cy="310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6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3495" y="692284"/>
            <a:ext cx="8901716" cy="4351338"/>
          </a:xfrm>
        </p:spPr>
        <p:txBody>
          <a:bodyPr/>
          <a:lstStyle/>
          <a:p>
            <a:r>
              <a:rPr lang="nn-NO" dirty="0"/>
              <a:t>Az </a:t>
            </a:r>
            <a:r>
              <a:rPr lang="nn-NO" b="1" dirty="0"/>
              <a:t>etnikai tisztogatások </a:t>
            </a:r>
            <a:r>
              <a:rPr lang="nn-NO" dirty="0" smtClean="0"/>
              <a:t>keret</a:t>
            </a:r>
            <a:r>
              <a:rPr lang="hu-HU" dirty="0" smtClean="0"/>
              <a:t>é</a:t>
            </a:r>
            <a:r>
              <a:rPr lang="nn-NO" dirty="0" smtClean="0"/>
              <a:t>ben </a:t>
            </a:r>
            <a:r>
              <a:rPr lang="nn-NO" dirty="0"/>
              <a:t>sok </a:t>
            </a:r>
            <a:r>
              <a:rPr lang="nn-NO" dirty="0" smtClean="0"/>
              <a:t>he</a:t>
            </a:r>
            <a:r>
              <a:rPr lang="hu-HU" dirty="0" err="1"/>
              <a:t>lyen</a:t>
            </a:r>
            <a:r>
              <a:rPr lang="hu-HU" dirty="0"/>
              <a:t> </a:t>
            </a:r>
            <a:r>
              <a:rPr lang="hu-HU" dirty="0" smtClean="0"/>
              <a:t>tömeges </a:t>
            </a:r>
            <a:r>
              <a:rPr lang="hu-HU" dirty="0"/>
              <a:t>nemi erőszakot </a:t>
            </a:r>
            <a:r>
              <a:rPr lang="hu-HU" dirty="0" smtClean="0"/>
              <a:t>követtek </a:t>
            </a:r>
            <a:r>
              <a:rPr lang="hu-HU" dirty="0"/>
              <a:t>el. </a:t>
            </a:r>
            <a:r>
              <a:rPr lang="hu-HU" b="1" dirty="0"/>
              <a:t>Boszniában több </a:t>
            </a:r>
            <a:r>
              <a:rPr lang="hu-HU" b="1" dirty="0" smtClean="0"/>
              <a:t>mint 200 </a:t>
            </a:r>
            <a:r>
              <a:rPr lang="hu-HU" b="1" dirty="0"/>
              <a:t>ezer ember esett áldozatául </a:t>
            </a:r>
            <a:r>
              <a:rPr lang="hu-HU" dirty="0"/>
              <a:t>az </a:t>
            </a:r>
            <a:r>
              <a:rPr lang="hu-HU" dirty="0" smtClean="0"/>
              <a:t>évekig tartó </a:t>
            </a:r>
            <a:r>
              <a:rPr lang="hu-HU" dirty="0"/>
              <a:t>harcoknak </a:t>
            </a:r>
            <a:r>
              <a:rPr lang="hu-HU" dirty="0" smtClean="0"/>
              <a:t>és </a:t>
            </a:r>
            <a:r>
              <a:rPr lang="en-US" dirty="0" smtClean="0"/>
              <a:t>a </a:t>
            </a:r>
            <a:r>
              <a:rPr lang="en-US" dirty="0"/>
              <a:t>civil </a:t>
            </a:r>
            <a:r>
              <a:rPr lang="en-US" dirty="0" err="1" smtClean="0"/>
              <a:t>lakoss</a:t>
            </a:r>
            <a:r>
              <a:rPr lang="hu-HU" dirty="0" smtClean="0"/>
              <a:t>á</a:t>
            </a:r>
            <a:r>
              <a:rPr lang="en-US" dirty="0" err="1" smtClean="0"/>
              <a:t>ggal</a:t>
            </a:r>
            <a:r>
              <a:rPr lang="en-US" dirty="0" smtClean="0"/>
              <a:t> </a:t>
            </a:r>
            <a:r>
              <a:rPr lang="en-US" dirty="0" err="1"/>
              <a:t>szembeni</a:t>
            </a:r>
            <a:r>
              <a:rPr lang="en-US" dirty="0"/>
              <a:t> </a:t>
            </a:r>
            <a:r>
              <a:rPr lang="en-US" dirty="0" err="1" smtClean="0"/>
              <a:t>kegyetlenked</a:t>
            </a:r>
            <a:r>
              <a:rPr lang="hu-HU" dirty="0" smtClean="0"/>
              <a:t>é</a:t>
            </a:r>
            <a:r>
              <a:rPr lang="en-US" dirty="0" err="1" smtClean="0"/>
              <a:t>seknek</a:t>
            </a:r>
            <a:r>
              <a:rPr lang="hu-HU" dirty="0"/>
              <a:t> </a:t>
            </a:r>
            <a:r>
              <a:rPr lang="hu-HU" dirty="0" smtClean="0"/>
              <a:t>(</a:t>
            </a:r>
            <a:r>
              <a:rPr lang="hu-HU" dirty="0" err="1" smtClean="0"/>
              <a:t>Srebrenica</a:t>
            </a:r>
            <a:r>
              <a:rPr lang="hu-HU" dirty="0" smtClean="0"/>
              <a:t>, </a:t>
            </a:r>
            <a:r>
              <a:rPr lang="hu-HU" dirty="0" err="1" smtClean="0"/>
              <a:t>Vukovar</a:t>
            </a:r>
            <a:r>
              <a:rPr lang="hu-HU" dirty="0" smtClean="0"/>
              <a:t>, …)</a:t>
            </a:r>
          </a:p>
          <a:p>
            <a:pPr marL="0" indent="0">
              <a:buNone/>
            </a:pPr>
            <a:endParaRPr lang="hu-HU" b="1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A délszláv háború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7066"/>
            <a:ext cx="6218492" cy="349790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495" y="2433319"/>
            <a:ext cx="3502505" cy="38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09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0616" y="626601"/>
            <a:ext cx="8953232" cy="4351338"/>
          </a:xfrm>
        </p:spPr>
        <p:txBody>
          <a:bodyPr>
            <a:normAutofit/>
          </a:bodyPr>
          <a:lstStyle/>
          <a:p>
            <a:r>
              <a:rPr lang="hu-HU" sz="2600" dirty="0"/>
              <a:t>a </a:t>
            </a:r>
            <a:r>
              <a:rPr lang="hu-HU" sz="2600" b="1" dirty="0"/>
              <a:t>NATO légitámadásokat intézett a boszniai </a:t>
            </a:r>
            <a:r>
              <a:rPr lang="hu-HU" sz="2600" b="1" dirty="0" smtClean="0"/>
              <a:t>szerb állások ellen</a:t>
            </a:r>
          </a:p>
          <a:p>
            <a:r>
              <a:rPr lang="es-ES" sz="2600" b="1" dirty="0"/>
              <a:t>1995-ben a szerbek Horvátországban és </a:t>
            </a:r>
            <a:r>
              <a:rPr lang="es-ES" sz="2600" b="1" dirty="0" smtClean="0"/>
              <a:t>Boszniában</a:t>
            </a:r>
            <a:r>
              <a:rPr lang="hu-HU" sz="2600" b="1" dirty="0" smtClean="0"/>
              <a:t> is </a:t>
            </a:r>
            <a:r>
              <a:rPr lang="hu-HU" sz="2600" b="1" dirty="0"/>
              <a:t>vereséget </a:t>
            </a:r>
            <a:r>
              <a:rPr lang="hu-HU" sz="2600" b="1" dirty="0" smtClean="0"/>
              <a:t>szenvedtek</a:t>
            </a:r>
          </a:p>
          <a:p>
            <a:r>
              <a:rPr lang="hu-HU" sz="2600" dirty="0"/>
              <a:t>1998-ban a </a:t>
            </a:r>
            <a:r>
              <a:rPr lang="hu-HU" sz="2600" dirty="0" smtClean="0"/>
              <a:t>Szerbiához tartozó, </a:t>
            </a:r>
            <a:r>
              <a:rPr lang="hu-HU" sz="2600" dirty="0"/>
              <a:t>de </a:t>
            </a:r>
            <a:r>
              <a:rPr lang="hu-HU" sz="2600" dirty="0" smtClean="0"/>
              <a:t>többségében </a:t>
            </a:r>
            <a:r>
              <a:rPr lang="hu-HU" sz="2600" b="1" dirty="0"/>
              <a:t>albánok </a:t>
            </a:r>
            <a:r>
              <a:rPr lang="hu-HU" sz="2600" b="1" dirty="0" smtClean="0"/>
              <a:t>lakta Koszovóban </a:t>
            </a:r>
            <a:r>
              <a:rPr lang="hu-HU" sz="2600" b="1" dirty="0"/>
              <a:t>is harcok </a:t>
            </a:r>
            <a:r>
              <a:rPr lang="hu-HU" sz="2600" dirty="0"/>
              <a:t>robbantak </a:t>
            </a:r>
            <a:r>
              <a:rPr lang="hu-HU" sz="2600" dirty="0" smtClean="0"/>
              <a:t>ki</a:t>
            </a:r>
          </a:p>
          <a:p>
            <a:r>
              <a:rPr lang="hu-HU" sz="2600" dirty="0"/>
              <a:t>A </a:t>
            </a:r>
            <a:r>
              <a:rPr lang="hu-HU" sz="2600" b="1" dirty="0"/>
              <a:t>NATO 1999 márciusában </a:t>
            </a:r>
            <a:r>
              <a:rPr lang="hu-HU" sz="2600" b="1" dirty="0" smtClean="0"/>
              <a:t>légi offenzívát </a:t>
            </a:r>
            <a:r>
              <a:rPr lang="hu-HU" sz="2600" dirty="0" smtClean="0"/>
              <a:t>indított Belgrád </a:t>
            </a:r>
            <a:r>
              <a:rPr lang="hu-HU" sz="2600" dirty="0"/>
              <a:t>ellen, hogy a harcok </a:t>
            </a:r>
            <a:r>
              <a:rPr lang="hu-HU" sz="2600" dirty="0" smtClean="0"/>
              <a:t>befejezésére kényszerítse </a:t>
            </a:r>
            <a:r>
              <a:rPr lang="hu-HU" sz="2600" dirty="0" err="1" smtClean="0"/>
              <a:t>Miloševićet</a:t>
            </a:r>
            <a:r>
              <a:rPr lang="hu-HU" sz="2600" dirty="0" smtClean="0"/>
              <a:t> </a:t>
            </a:r>
            <a:r>
              <a:rPr lang="hu-HU" sz="2600" dirty="0" smtClean="0">
                <a:sym typeface="Wingdings" pitchFamily="2" charset="2"/>
              </a:rPr>
              <a:t></a:t>
            </a:r>
            <a:endParaRPr lang="hu-HU" sz="2600" dirty="0" smtClean="0"/>
          </a:p>
          <a:p>
            <a:r>
              <a:rPr lang="en-US" sz="2600" b="1" dirty="0" smtClean="0"/>
              <a:t>A </a:t>
            </a:r>
            <a:r>
              <a:rPr lang="hu-HU" sz="2600" b="1" dirty="0" smtClean="0"/>
              <a:t>szerb </a:t>
            </a:r>
            <a:r>
              <a:rPr lang="hu-HU" sz="2600" b="1" dirty="0"/>
              <a:t>haderő kivonult Koszovóból</a:t>
            </a:r>
            <a:endParaRPr lang="hu-HU" sz="26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A délszláv háború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238" y="4106430"/>
            <a:ext cx="4131388" cy="275156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03" y="4106431"/>
            <a:ext cx="4156448" cy="275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6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9252" y="666527"/>
            <a:ext cx="8888837" cy="4351338"/>
          </a:xfrm>
        </p:spPr>
        <p:txBody>
          <a:bodyPr>
            <a:normAutofit/>
          </a:bodyPr>
          <a:lstStyle/>
          <a:p>
            <a:r>
              <a:rPr lang="hu-HU" sz="2600" b="1" dirty="0"/>
              <a:t>2000-ben tüntetések és összecsapások kezdődtek </a:t>
            </a:r>
            <a:r>
              <a:rPr lang="hu-HU" sz="2600" dirty="0" smtClean="0"/>
              <a:t>Belgrádban</a:t>
            </a:r>
            <a:r>
              <a:rPr lang="hu-HU" sz="2600" dirty="0" smtClean="0"/>
              <a:t>,</a:t>
            </a:r>
            <a:r>
              <a:rPr lang="en-US" sz="2600" dirty="0" smtClean="0"/>
              <a:t> </a:t>
            </a:r>
            <a:r>
              <a:rPr lang="hu-HU" sz="2600" dirty="0" smtClean="0"/>
              <a:t>amely </a:t>
            </a:r>
            <a:r>
              <a:rPr lang="hu-HU" sz="2600" b="1" dirty="0"/>
              <a:t>megdöntötte </a:t>
            </a:r>
            <a:r>
              <a:rPr lang="hu-HU" sz="2600" b="1" dirty="0" err="1"/>
              <a:t>Milošević</a:t>
            </a:r>
            <a:r>
              <a:rPr lang="hu-HU" sz="2600" b="1" dirty="0"/>
              <a:t> </a:t>
            </a:r>
            <a:r>
              <a:rPr lang="hu-HU" sz="2600" b="1" dirty="0" smtClean="0"/>
              <a:t>hatalmát </a:t>
            </a:r>
            <a:endParaRPr lang="en-US" sz="2600" b="1" dirty="0" smtClean="0"/>
          </a:p>
          <a:p>
            <a:r>
              <a:rPr lang="hu-HU" sz="2600" dirty="0" smtClean="0"/>
              <a:t>A </a:t>
            </a:r>
            <a:r>
              <a:rPr lang="hu-HU" sz="2600" dirty="0" smtClean="0"/>
              <a:t>következő évben</a:t>
            </a:r>
            <a:r>
              <a:rPr lang="en-US" sz="2600" dirty="0" smtClean="0"/>
              <a:t> </a:t>
            </a:r>
            <a:r>
              <a:rPr lang="hu-HU" sz="2600" dirty="0" smtClean="0"/>
              <a:t>a </a:t>
            </a:r>
            <a:r>
              <a:rPr lang="hu-HU" sz="2600" dirty="0" smtClean="0"/>
              <a:t>háborús </a:t>
            </a:r>
            <a:r>
              <a:rPr lang="hu-HU" sz="2600" dirty="0"/>
              <a:t>bűntettekkel </a:t>
            </a:r>
            <a:r>
              <a:rPr lang="hu-HU" sz="2600" dirty="0" smtClean="0"/>
              <a:t>vádolt </a:t>
            </a:r>
            <a:r>
              <a:rPr lang="hu-HU" sz="2600" dirty="0"/>
              <a:t>szerb vezetőt </a:t>
            </a:r>
            <a:r>
              <a:rPr lang="hu-HU" sz="2600" b="1" dirty="0"/>
              <a:t>kiadták a </a:t>
            </a:r>
            <a:r>
              <a:rPr lang="hu-HU" sz="2600" b="1" dirty="0" smtClean="0"/>
              <a:t>hágai</a:t>
            </a:r>
            <a:r>
              <a:rPr lang="en-US" sz="2600" b="1" dirty="0" smtClean="0"/>
              <a:t> </a:t>
            </a:r>
            <a:r>
              <a:rPr lang="hu-HU" sz="2600" b="1" dirty="0" smtClean="0"/>
              <a:t>nemzetközi </a:t>
            </a:r>
            <a:r>
              <a:rPr lang="en-US" sz="2600" b="1" dirty="0" smtClean="0"/>
              <a:t>b</a:t>
            </a:r>
            <a:r>
              <a:rPr lang="hu-HU" sz="2600" b="1" dirty="0" smtClean="0"/>
              <a:t>íróságnak</a:t>
            </a:r>
            <a:r>
              <a:rPr lang="hu-HU" sz="2600" b="1" dirty="0"/>
              <a:t>, </a:t>
            </a:r>
            <a:r>
              <a:rPr lang="hu-HU" sz="2600" dirty="0"/>
              <a:t>aki </a:t>
            </a:r>
            <a:r>
              <a:rPr lang="hu-HU" sz="2600" dirty="0" smtClean="0"/>
              <a:t>még </a:t>
            </a:r>
            <a:r>
              <a:rPr lang="hu-HU" sz="2600" dirty="0"/>
              <a:t>a </a:t>
            </a:r>
            <a:r>
              <a:rPr lang="hu-HU" sz="2600" dirty="0" smtClean="0"/>
              <a:t>bírósági tárgyalás lezárulása</a:t>
            </a:r>
            <a:r>
              <a:rPr lang="en-US" sz="2600" dirty="0" smtClean="0"/>
              <a:t> </a:t>
            </a:r>
            <a:r>
              <a:rPr lang="hu-HU" sz="2600" dirty="0" smtClean="0"/>
              <a:t>előtt</a:t>
            </a:r>
            <a:r>
              <a:rPr lang="hu-HU" sz="2600" dirty="0"/>
              <a:t>, 2006-ban </a:t>
            </a:r>
            <a:r>
              <a:rPr lang="hu-HU" sz="2600" dirty="0" smtClean="0"/>
              <a:t>meghalt </a:t>
            </a:r>
            <a:endParaRPr lang="en-US" sz="2600" dirty="0" smtClean="0"/>
          </a:p>
          <a:p>
            <a:r>
              <a:rPr lang="hu-HU" sz="2600" dirty="0" smtClean="0"/>
              <a:t>2006-ban </a:t>
            </a:r>
            <a:r>
              <a:rPr lang="hu-HU" sz="2600" dirty="0" err="1"/>
              <a:t>Montenegro</a:t>
            </a:r>
            <a:r>
              <a:rPr lang="hu-HU" sz="2600" dirty="0"/>
              <a:t>, 2008-ban </a:t>
            </a:r>
            <a:r>
              <a:rPr lang="hu-HU" sz="2600" dirty="0" smtClean="0"/>
              <a:t>pedig</a:t>
            </a:r>
            <a:r>
              <a:rPr lang="en-US" sz="2600" dirty="0" smtClean="0"/>
              <a:t> </a:t>
            </a:r>
            <a:r>
              <a:rPr lang="hu-HU" sz="2600" dirty="0" err="1" smtClean="0"/>
              <a:t>Koszovo</a:t>
            </a:r>
            <a:r>
              <a:rPr lang="hu-HU" sz="2600" dirty="0" smtClean="0"/>
              <a:t> </a:t>
            </a:r>
            <a:r>
              <a:rPr lang="hu-HU" sz="2600" dirty="0"/>
              <a:t>is </a:t>
            </a:r>
            <a:r>
              <a:rPr lang="hu-HU" sz="2600" dirty="0" smtClean="0"/>
              <a:t>kikiáltotta függetlenségét</a:t>
            </a:r>
            <a:endParaRPr lang="hu-HU" sz="26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A délszláv háború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59" y="3260730"/>
            <a:ext cx="5630091" cy="351426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39252" y="4140701"/>
            <a:ext cx="26039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Slobodan Milosevic </a:t>
            </a:r>
            <a:r>
              <a:rPr lang="hu-HU" dirty="0" smtClean="0"/>
              <a:t>(volt Szerb elnök) </a:t>
            </a:r>
          </a:p>
          <a:p>
            <a:r>
              <a:rPr lang="hu-HU" dirty="0" smtClean="0"/>
              <a:t>és</a:t>
            </a:r>
          </a:p>
          <a:p>
            <a:r>
              <a:rPr lang="hu-HU" b="1" dirty="0" err="1" smtClean="0"/>
              <a:t>Radovan</a:t>
            </a:r>
            <a:r>
              <a:rPr lang="hu-HU" b="1" dirty="0" smtClean="0"/>
              <a:t> </a:t>
            </a:r>
            <a:r>
              <a:rPr lang="hu-HU" b="1" dirty="0" err="1" smtClean="0"/>
              <a:t>Karadzic</a:t>
            </a:r>
            <a:r>
              <a:rPr lang="hu-HU" b="1" dirty="0" smtClean="0"/>
              <a:t> </a:t>
            </a:r>
            <a:r>
              <a:rPr lang="hu-HU" dirty="0" smtClean="0"/>
              <a:t>(volt boszniai szerb elnök)</a:t>
            </a:r>
          </a:p>
          <a:p>
            <a:r>
              <a:rPr lang="hu-HU" dirty="0" smtClean="0"/>
              <a:t>a hágai bíróság előtt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4537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8488" y="553243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u-HU" sz="5000" dirty="0" smtClean="0"/>
              <a:t>Köszönöm a figyelmet!</a:t>
            </a:r>
            <a:endParaRPr lang="hu-HU" sz="5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8" y="211748"/>
            <a:ext cx="3638563" cy="542476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98" y="211748"/>
            <a:ext cx="4072748" cy="542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54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688</Words>
  <Application>Microsoft Office PowerPoint</Application>
  <PresentationFormat>Diavetítés a képernyőre (4:3 oldalarány)</PresentationFormat>
  <Paragraphs>60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Office-téma</vt:lpstr>
      <vt:lpstr>A kétpólusú világrend megszűnése</vt:lpstr>
      <vt:lpstr>Németország egyesülése</vt:lpstr>
      <vt:lpstr>A Szovjetunió széthullása</vt:lpstr>
      <vt:lpstr>A Szovjetunió széthullása</vt:lpstr>
      <vt:lpstr>A Szovjetunió széthullása</vt:lpstr>
      <vt:lpstr>Az egypólusú világ kialakulása</vt:lpstr>
      <vt:lpstr>A délszláv háború</vt:lpstr>
      <vt:lpstr>A délszláv háború</vt:lpstr>
      <vt:lpstr>A délszláv háború</vt:lpstr>
      <vt:lpstr>A délszláv háború</vt:lpstr>
      <vt:lpstr>A délszláv háború</vt:lpstr>
      <vt:lpstr>A délszláv háború</vt:lpstr>
      <vt:lpstr>A délszláv háború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kétpólusú világrend megszűnése</dc:title>
  <dc:creator>OS</dc:creator>
  <cp:lastModifiedBy>Oláh Sándor</cp:lastModifiedBy>
  <cp:revision>31</cp:revision>
  <dcterms:created xsi:type="dcterms:W3CDTF">2019-01-14T21:22:44Z</dcterms:created>
  <dcterms:modified xsi:type="dcterms:W3CDTF">2019-01-21T11:01:31Z</dcterms:modified>
</cp:coreProperties>
</file>