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9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6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1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82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7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9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0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4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9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4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2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8067" y="507999"/>
            <a:ext cx="7772400" cy="1935163"/>
          </a:xfrm>
        </p:spPr>
        <p:txBody>
          <a:bodyPr>
            <a:noAutofit/>
          </a:bodyPr>
          <a:lstStyle/>
          <a:p>
            <a:r>
              <a:rPr lang="en-US" sz="8000" b="1" dirty="0"/>
              <a:t>A </a:t>
            </a:r>
            <a:r>
              <a:rPr lang="en-US" sz="8000" b="1" dirty="0" err="1"/>
              <a:t>szovjet</a:t>
            </a:r>
            <a:r>
              <a:rPr lang="en-US" sz="8000" b="1" dirty="0"/>
              <a:t> </a:t>
            </a:r>
            <a:r>
              <a:rPr lang="en-US" sz="8000" b="1" dirty="0" err="1"/>
              <a:t>tömb</a:t>
            </a:r>
            <a:r>
              <a:rPr lang="en-US" sz="8000" b="1" dirty="0"/>
              <a:t> </a:t>
            </a:r>
            <a:r>
              <a:rPr lang="en-US" sz="8000" b="1" dirty="0" err="1"/>
              <a:t>meggyengülése</a:t>
            </a:r>
            <a:endParaRPr lang="en-US" sz="8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267" y="2443162"/>
            <a:ext cx="609600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87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7655" y="0"/>
            <a:ext cx="8986345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 </a:t>
            </a:r>
            <a:r>
              <a:rPr lang="en-US" dirty="0" err="1"/>
              <a:t>Szolidaritás</a:t>
            </a:r>
            <a:r>
              <a:rPr lang="en-US" dirty="0"/>
              <a:t> </a:t>
            </a:r>
            <a:r>
              <a:rPr lang="en-US" dirty="0" err="1"/>
              <a:t>mozgalom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a </a:t>
            </a:r>
            <a:r>
              <a:rPr lang="en-US" dirty="0" err="1"/>
              <a:t>katonai</a:t>
            </a:r>
            <a:r>
              <a:rPr lang="en-US" dirty="0"/>
              <a:t> </a:t>
            </a:r>
            <a:r>
              <a:rPr lang="en-US" dirty="0" err="1" smtClean="0"/>
              <a:t>diktatúra</a:t>
            </a:r>
            <a:r>
              <a:rPr lang="sk-SK" dirty="0" smtClean="0"/>
              <a:t> </a:t>
            </a:r>
            <a:r>
              <a:rPr lang="en-US" dirty="0" err="1" smtClean="0"/>
              <a:t>bevezetése</a:t>
            </a:r>
            <a:r>
              <a:rPr lang="en-US" dirty="0" smtClean="0"/>
              <a:t> </a:t>
            </a:r>
            <a:r>
              <a:rPr lang="en-US" dirty="0" err="1"/>
              <a:t>Lengyelországban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7655" y="1325563"/>
            <a:ext cx="8870731" cy="4351338"/>
          </a:xfrm>
        </p:spPr>
        <p:txBody>
          <a:bodyPr/>
          <a:lstStyle/>
          <a:p>
            <a:r>
              <a:rPr lang="en-US" b="1" dirty="0" err="1"/>
              <a:t>Lengyelországban</a:t>
            </a:r>
            <a:r>
              <a:rPr lang="en-US" b="1" dirty="0"/>
              <a:t> </a:t>
            </a:r>
            <a:r>
              <a:rPr lang="en-US" b="1" dirty="0" err="1"/>
              <a:t>az</a:t>
            </a:r>
            <a:r>
              <a:rPr lang="en-US" b="1" dirty="0"/>
              <a:t> 1970-es </a:t>
            </a:r>
            <a:r>
              <a:rPr lang="en-US" b="1" dirty="0" err="1"/>
              <a:t>évek</a:t>
            </a:r>
            <a:r>
              <a:rPr lang="en-US" b="1" dirty="0"/>
              <a:t> </a:t>
            </a:r>
            <a:r>
              <a:rPr lang="en-US" b="1" dirty="0" err="1"/>
              <a:t>közepére</a:t>
            </a:r>
            <a:r>
              <a:rPr lang="en-US" b="1" dirty="0"/>
              <a:t> </a:t>
            </a:r>
            <a:r>
              <a:rPr lang="en-US" b="1" dirty="0" err="1"/>
              <a:t>állandósult</a:t>
            </a:r>
            <a:r>
              <a:rPr lang="en-US" b="1" dirty="0"/>
              <a:t> </a:t>
            </a:r>
            <a:r>
              <a:rPr lang="en-US" b="1" dirty="0" err="1" smtClean="0"/>
              <a:t>az</a:t>
            </a:r>
            <a:r>
              <a:rPr lang="sk-SK" b="1" dirty="0" smtClean="0"/>
              <a:t> </a:t>
            </a:r>
            <a:r>
              <a:rPr lang="en-US" b="1" dirty="0" err="1" smtClean="0"/>
              <a:t>élelmiszerhiány</a:t>
            </a:r>
            <a:r>
              <a:rPr lang="en-US" b="1" dirty="0"/>
              <a:t>. </a:t>
            </a:r>
            <a:r>
              <a:rPr lang="en-US" dirty="0" err="1" smtClean="0"/>
              <a:t>Sz</a:t>
            </a:r>
            <a:r>
              <a:rPr lang="sk-SK" dirty="0" smtClean="0"/>
              <a:t>á</a:t>
            </a:r>
            <a:r>
              <a:rPr lang="en-US" dirty="0" err="1" smtClean="0"/>
              <a:t>mos</a:t>
            </a:r>
            <a:r>
              <a:rPr lang="en-US" dirty="0" smtClean="0"/>
              <a:t> </a:t>
            </a:r>
            <a:r>
              <a:rPr lang="sk-SK" dirty="0" smtClean="0"/>
              <a:t>á</a:t>
            </a:r>
            <a:r>
              <a:rPr lang="en-US" dirty="0" err="1" smtClean="0"/>
              <a:t>rucikkre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h</a:t>
            </a:r>
            <a:r>
              <a:rPr lang="sk-SK" dirty="0" smtClean="0"/>
              <a:t>ú</a:t>
            </a:r>
            <a:r>
              <a:rPr lang="en-US" dirty="0" smtClean="0"/>
              <a:t>s</a:t>
            </a:r>
            <a:r>
              <a:rPr lang="en-US" dirty="0"/>
              <a:t>, </a:t>
            </a:r>
            <a:r>
              <a:rPr lang="en-US" dirty="0" err="1"/>
              <a:t>cukor</a:t>
            </a:r>
            <a:r>
              <a:rPr lang="en-US" dirty="0"/>
              <a:t>, </a:t>
            </a:r>
            <a:r>
              <a:rPr lang="en-US" dirty="0" err="1"/>
              <a:t>benzin</a:t>
            </a:r>
            <a:r>
              <a:rPr lang="en-US" dirty="0"/>
              <a:t>, </a:t>
            </a:r>
            <a:r>
              <a:rPr lang="en-US" dirty="0" err="1"/>
              <a:t>cigaretta</a:t>
            </a:r>
            <a:r>
              <a:rPr lang="en-US" dirty="0" smtClean="0"/>
              <a:t>)</a:t>
            </a:r>
            <a:r>
              <a:rPr lang="sk-SK" dirty="0" smtClean="0"/>
              <a:t> </a:t>
            </a:r>
            <a:r>
              <a:rPr lang="en-US" dirty="0" err="1" smtClean="0"/>
              <a:t>jegyrendszert</a:t>
            </a:r>
            <a:r>
              <a:rPr lang="en-US" dirty="0" smtClean="0"/>
              <a:t> </a:t>
            </a:r>
            <a:r>
              <a:rPr lang="en-US" dirty="0" err="1"/>
              <a:t>vezettek</a:t>
            </a:r>
            <a:r>
              <a:rPr lang="en-US" dirty="0"/>
              <a:t> </a:t>
            </a:r>
            <a:r>
              <a:rPr lang="en-US" dirty="0" smtClean="0"/>
              <a:t>be</a:t>
            </a:r>
            <a:endParaRPr lang="sk-SK" dirty="0" smtClean="0"/>
          </a:p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ateista</a:t>
            </a:r>
            <a:r>
              <a:rPr lang="en-US" dirty="0"/>
              <a:t> </a:t>
            </a:r>
            <a:r>
              <a:rPr lang="sk-SK" dirty="0" smtClean="0"/>
              <a:t>é</a:t>
            </a:r>
            <a:r>
              <a:rPr lang="en-US" dirty="0" smtClean="0"/>
              <a:t>s </a:t>
            </a:r>
            <a:r>
              <a:rPr lang="en-US" dirty="0" err="1" smtClean="0"/>
              <a:t>egyh</a:t>
            </a:r>
            <a:r>
              <a:rPr lang="sk-SK" dirty="0" smtClean="0"/>
              <a:t>á</a:t>
            </a:r>
            <a:r>
              <a:rPr lang="en-US" dirty="0" err="1" smtClean="0"/>
              <a:t>zellenes</a:t>
            </a:r>
            <a:r>
              <a:rPr lang="en-US" dirty="0" smtClean="0"/>
              <a:t> diktat</a:t>
            </a:r>
            <a:r>
              <a:rPr lang="sk-SK" dirty="0"/>
              <a:t>ú</a:t>
            </a:r>
            <a:r>
              <a:rPr lang="en-US" dirty="0" err="1" smtClean="0"/>
              <a:t>ra</a:t>
            </a:r>
            <a:r>
              <a:rPr lang="sk-SK" dirty="0" smtClean="0"/>
              <a:t> </a:t>
            </a:r>
            <a:r>
              <a:rPr lang="en-US" dirty="0" err="1" smtClean="0"/>
              <a:t>helyzete</a:t>
            </a:r>
            <a:r>
              <a:rPr lang="en-US" dirty="0" smtClean="0"/>
              <a:t> </a:t>
            </a:r>
            <a:r>
              <a:rPr lang="en-US" dirty="0" err="1"/>
              <a:t>megingott</a:t>
            </a:r>
            <a:r>
              <a:rPr lang="en-US" dirty="0"/>
              <a:t>, </a:t>
            </a:r>
            <a:r>
              <a:rPr lang="en-US" dirty="0" err="1"/>
              <a:t>amikor</a:t>
            </a:r>
            <a:r>
              <a:rPr lang="en-US" dirty="0"/>
              <a:t> </a:t>
            </a:r>
            <a:r>
              <a:rPr lang="en-US" b="1" dirty="0"/>
              <a:t>1978-ban a </a:t>
            </a:r>
            <a:r>
              <a:rPr lang="en-US" b="1" dirty="0" err="1"/>
              <a:t>krakkói</a:t>
            </a:r>
            <a:r>
              <a:rPr lang="en-US" b="1" dirty="0"/>
              <a:t> </a:t>
            </a:r>
            <a:r>
              <a:rPr lang="en-US" b="1" dirty="0" err="1"/>
              <a:t>érseket</a:t>
            </a:r>
            <a:r>
              <a:rPr lang="en-US" b="1" dirty="0"/>
              <a:t> </a:t>
            </a:r>
            <a:r>
              <a:rPr lang="en-US" b="1" dirty="0" err="1" smtClean="0"/>
              <a:t>választották</a:t>
            </a:r>
            <a:r>
              <a:rPr lang="sk-SK" b="1" dirty="0" smtClean="0"/>
              <a:t> </a:t>
            </a:r>
            <a:r>
              <a:rPr lang="en-US" b="1" dirty="0" err="1" smtClean="0"/>
              <a:t>pápának</a:t>
            </a:r>
            <a:r>
              <a:rPr lang="en-US" b="1" dirty="0"/>
              <a:t>, </a:t>
            </a:r>
            <a:r>
              <a:rPr lang="en-US" dirty="0" err="1"/>
              <a:t>aki</a:t>
            </a:r>
            <a:r>
              <a:rPr lang="en-US" dirty="0"/>
              <a:t> </a:t>
            </a:r>
            <a:r>
              <a:rPr lang="en-US" b="1" dirty="0"/>
              <a:t>a II. </a:t>
            </a:r>
            <a:r>
              <a:rPr lang="en-US" b="1" dirty="0" err="1"/>
              <a:t>János</a:t>
            </a:r>
            <a:r>
              <a:rPr lang="en-US" b="1" dirty="0"/>
              <a:t> </a:t>
            </a:r>
            <a:r>
              <a:rPr lang="en-US" b="1" dirty="0" err="1"/>
              <a:t>Pál</a:t>
            </a:r>
            <a:r>
              <a:rPr lang="en-US" b="1" dirty="0"/>
              <a:t> </a:t>
            </a:r>
            <a:r>
              <a:rPr lang="en-US" dirty="0" err="1"/>
              <a:t>nevet</a:t>
            </a:r>
            <a:r>
              <a:rPr lang="en-US" dirty="0"/>
              <a:t> </a:t>
            </a:r>
            <a:r>
              <a:rPr lang="en-US" dirty="0" err="1"/>
              <a:t>vette</a:t>
            </a:r>
            <a:r>
              <a:rPr lang="en-US" dirty="0"/>
              <a:t> </a:t>
            </a:r>
            <a:r>
              <a:rPr lang="en-US" dirty="0" err="1" smtClean="0"/>
              <a:t>fel</a:t>
            </a:r>
            <a:endParaRPr lang="sk-SK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899" y="3869840"/>
            <a:ext cx="4493962" cy="299794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11" y="3860054"/>
            <a:ext cx="3415093" cy="299794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647452" y="3478390"/>
            <a:ext cx="21894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smtClean="0"/>
              <a:t>Karol </a:t>
            </a:r>
            <a:r>
              <a:rPr lang="hu-HU" sz="2200" dirty="0" err="1" smtClean="0"/>
              <a:t>Wojtyla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95962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15034"/>
          </a:xfrm>
        </p:spPr>
        <p:txBody>
          <a:bodyPr/>
          <a:lstStyle/>
          <a:p>
            <a:pPr algn="ctr"/>
            <a:r>
              <a:rPr lang="hu-HU" dirty="0" smtClean="0"/>
              <a:t>A sztrájk és a szolidáris sztrájk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0866" y="828929"/>
            <a:ext cx="8972550" cy="4351338"/>
          </a:xfrm>
        </p:spPr>
        <p:txBody>
          <a:bodyPr>
            <a:normAutofit/>
          </a:bodyPr>
          <a:lstStyle/>
          <a:p>
            <a:r>
              <a:rPr lang="en-US" sz="2600" b="1" dirty="0"/>
              <a:t>1980 </a:t>
            </a:r>
            <a:r>
              <a:rPr lang="en-US" sz="2600" b="1" dirty="0" err="1"/>
              <a:t>nyarán</a:t>
            </a:r>
            <a:r>
              <a:rPr lang="en-US" sz="2600" b="1" dirty="0"/>
              <a:t> a </a:t>
            </a:r>
            <a:r>
              <a:rPr lang="en-US" sz="2600" b="1" dirty="0" err="1"/>
              <a:t>gdański</a:t>
            </a:r>
            <a:r>
              <a:rPr lang="en-US" sz="2600" b="1" dirty="0"/>
              <a:t> </a:t>
            </a:r>
            <a:r>
              <a:rPr lang="en-US" sz="2600" dirty="0"/>
              <a:t>Lenin Haj</a:t>
            </a:r>
            <a:r>
              <a:rPr lang="sk-SK" sz="2600" dirty="0"/>
              <a:t>ó</a:t>
            </a:r>
            <a:r>
              <a:rPr lang="en-US" sz="2600" dirty="0" err="1"/>
              <a:t>gy</a:t>
            </a:r>
            <a:r>
              <a:rPr lang="sk-SK" sz="2600" dirty="0"/>
              <a:t>á</a:t>
            </a:r>
            <a:r>
              <a:rPr lang="en-US" sz="2600" dirty="0"/>
              <a:t>r </a:t>
            </a:r>
            <a:r>
              <a:rPr lang="en-US" sz="2600" dirty="0" err="1"/>
              <a:t>munk</a:t>
            </a:r>
            <a:r>
              <a:rPr lang="sk-SK" sz="2600" dirty="0"/>
              <a:t>á</a:t>
            </a:r>
            <a:r>
              <a:rPr lang="en-US" sz="2600" dirty="0" err="1"/>
              <a:t>sai</a:t>
            </a:r>
            <a:r>
              <a:rPr lang="en-US" sz="2600" dirty="0"/>
              <a:t> </a:t>
            </a:r>
            <a:r>
              <a:rPr lang="en-US" sz="2600" b="1" dirty="0" err="1"/>
              <a:t>sztrájkba</a:t>
            </a:r>
            <a:r>
              <a:rPr lang="sk-SK" sz="2600" b="1" dirty="0"/>
              <a:t> </a:t>
            </a:r>
            <a:r>
              <a:rPr lang="en-US" sz="2600" dirty="0"/>
              <a:t>l</a:t>
            </a:r>
            <a:r>
              <a:rPr lang="sk-SK" sz="2600" dirty="0"/>
              <a:t>é</a:t>
            </a:r>
            <a:r>
              <a:rPr lang="en-US" sz="2600" dirty="0" err="1" smtClean="0"/>
              <a:t>ptek</a:t>
            </a:r>
            <a:endParaRPr lang="hu-HU" sz="2600" dirty="0" smtClean="0"/>
          </a:p>
          <a:p>
            <a:r>
              <a:rPr lang="hu-HU" sz="2600" dirty="0" smtClean="0"/>
              <a:t>Miután követeléseiket </a:t>
            </a:r>
            <a:r>
              <a:rPr lang="hu-HU" sz="2600" dirty="0"/>
              <a:t>a </a:t>
            </a:r>
            <a:r>
              <a:rPr lang="hu-HU" sz="2600" dirty="0" smtClean="0"/>
              <a:t>pártközpont teljesítette</a:t>
            </a:r>
            <a:r>
              <a:rPr lang="hu-HU" sz="2600" dirty="0"/>
              <a:t>, </a:t>
            </a:r>
            <a:r>
              <a:rPr lang="hu-HU" sz="2600" dirty="0" smtClean="0"/>
              <a:t>tovább folytatták </a:t>
            </a:r>
            <a:r>
              <a:rPr lang="hu-HU" sz="2600" dirty="0"/>
              <a:t>a </a:t>
            </a:r>
            <a:r>
              <a:rPr lang="hu-HU" sz="2600" dirty="0" smtClean="0"/>
              <a:t>munkabeszüntetést</a:t>
            </a:r>
            <a:r>
              <a:rPr lang="hu-HU" sz="2600" dirty="0"/>
              <a:t>, hogy a </a:t>
            </a:r>
            <a:r>
              <a:rPr lang="hu-HU" sz="2600" dirty="0" smtClean="0"/>
              <a:t>többieket támogassák vele - </a:t>
            </a:r>
            <a:r>
              <a:rPr lang="hu-HU" sz="2600" b="1" dirty="0" smtClean="0"/>
              <a:t>„Szolidaritási sztrájkba” </a:t>
            </a:r>
            <a:r>
              <a:rPr lang="hu-HU" sz="2600" dirty="0" smtClean="0"/>
              <a:t>kezdtek</a:t>
            </a:r>
          </a:p>
          <a:p>
            <a:r>
              <a:rPr lang="hu-HU" sz="2600" dirty="0"/>
              <a:t>Az </a:t>
            </a:r>
            <a:r>
              <a:rPr lang="hu-HU" sz="2600" dirty="0" smtClean="0"/>
              <a:t>akció két hét </a:t>
            </a:r>
            <a:r>
              <a:rPr lang="hu-HU" sz="2600" dirty="0"/>
              <a:t>alatt </a:t>
            </a:r>
            <a:r>
              <a:rPr lang="hu-HU" sz="2600" b="1" dirty="0"/>
              <a:t>országos </a:t>
            </a:r>
            <a:r>
              <a:rPr lang="hu-HU" sz="2600" b="1" dirty="0" smtClean="0"/>
              <a:t>általános sztrájkká szélesedett</a:t>
            </a:r>
            <a:endParaRPr lang="en-US" sz="2600" dirty="0"/>
          </a:p>
          <a:p>
            <a:endParaRPr lang="en-US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9060"/>
            <a:ext cx="4480100" cy="352894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684" y="3610479"/>
            <a:ext cx="4577316" cy="296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2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71740"/>
            <a:ext cx="7003921" cy="468626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19730"/>
          </a:xfrm>
        </p:spPr>
        <p:txBody>
          <a:bodyPr/>
          <a:lstStyle/>
          <a:p>
            <a:pPr algn="ctr"/>
            <a:r>
              <a:rPr lang="hu-HU" dirty="0" smtClean="0"/>
              <a:t>A lengyel szakszervezet győzelme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54546" y="782437"/>
            <a:ext cx="8989454" cy="4351338"/>
          </a:xfrm>
        </p:spPr>
        <p:txBody>
          <a:bodyPr/>
          <a:lstStyle/>
          <a:p>
            <a:r>
              <a:rPr lang="hu-HU" dirty="0" smtClean="0"/>
              <a:t>Az </a:t>
            </a:r>
            <a:r>
              <a:rPr lang="hu-HU" b="1" dirty="0"/>
              <a:t>állampárt </a:t>
            </a:r>
            <a:r>
              <a:rPr lang="hu-HU" b="1" dirty="0" smtClean="0"/>
              <a:t>elismerte </a:t>
            </a:r>
            <a:r>
              <a:rPr lang="hu-HU" dirty="0"/>
              <a:t>a </a:t>
            </a:r>
            <a:r>
              <a:rPr lang="hu-HU" dirty="0" smtClean="0"/>
              <a:t>sztrájkokat </a:t>
            </a:r>
            <a:r>
              <a:rPr lang="hu-HU" dirty="0"/>
              <a:t>szervező, </a:t>
            </a:r>
            <a:r>
              <a:rPr lang="hu-HU" dirty="0" smtClean="0"/>
              <a:t>önszerveződő „</a:t>
            </a:r>
            <a:r>
              <a:rPr lang="hu-HU" b="1" dirty="0" smtClean="0"/>
              <a:t>Szolidaritás” szakszervezetet (</a:t>
            </a:r>
            <a:r>
              <a:rPr lang="hu-HU" b="1" dirty="0" err="1" smtClean="0"/>
              <a:t>Solidarnosc</a:t>
            </a:r>
            <a:r>
              <a:rPr lang="hu-HU" b="1" dirty="0" smtClean="0"/>
              <a:t>). </a:t>
            </a:r>
            <a:r>
              <a:rPr lang="hu-HU" dirty="0"/>
              <a:t>A szakszervezet vezetője </a:t>
            </a:r>
            <a:r>
              <a:rPr lang="hu-HU" b="1" dirty="0"/>
              <a:t>Lech </a:t>
            </a:r>
            <a:r>
              <a:rPr lang="hu-HU" b="1" dirty="0" err="1" smtClean="0"/>
              <a:t>Wałęsa</a:t>
            </a:r>
            <a:r>
              <a:rPr lang="hu-HU" b="1" dirty="0" smtClean="0"/>
              <a:t> volt.</a:t>
            </a:r>
          </a:p>
          <a:p>
            <a:r>
              <a:rPr lang="hu-HU" dirty="0" smtClean="0"/>
              <a:t>Szolidaritásba néhány hét </a:t>
            </a:r>
            <a:r>
              <a:rPr lang="hu-HU" dirty="0"/>
              <a:t>alatt </a:t>
            </a:r>
            <a:r>
              <a:rPr lang="hu-HU" b="1" dirty="0"/>
              <a:t>több millióan léptek be.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7088146" y="3442748"/>
            <a:ext cx="197162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smtClean="0"/>
              <a:t>Lech Walesa 1980-ban a </a:t>
            </a:r>
            <a:r>
              <a:rPr lang="hu-HU" sz="2200" dirty="0" err="1" smtClean="0"/>
              <a:t>Gdansk-i</a:t>
            </a:r>
            <a:r>
              <a:rPr lang="hu-HU" sz="2200" dirty="0" smtClean="0"/>
              <a:t> tüntetés győzelme után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223419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9733" y="0"/>
            <a:ext cx="8844534" cy="640714"/>
          </a:xfrm>
        </p:spPr>
        <p:txBody>
          <a:bodyPr>
            <a:normAutofit/>
          </a:bodyPr>
          <a:lstStyle/>
          <a:p>
            <a:pPr algn="ctr"/>
            <a:r>
              <a:rPr lang="hu-HU" sz="3300" dirty="0">
                <a:solidFill>
                  <a:schemeClr val="bg1"/>
                </a:solidFill>
              </a:rPr>
              <a:t>A „kis hidegháború” </a:t>
            </a:r>
            <a:r>
              <a:rPr lang="hu-HU" sz="3300" dirty="0" smtClean="0">
                <a:solidFill>
                  <a:schemeClr val="bg1"/>
                </a:solidFill>
              </a:rPr>
              <a:t>időszaka (</a:t>
            </a:r>
            <a:r>
              <a:rPr lang="hu-HU" sz="3300" dirty="0">
                <a:solidFill>
                  <a:schemeClr val="bg1"/>
                </a:solidFill>
              </a:rPr>
              <a:t>1970–1980-as évek)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008" y="719201"/>
            <a:ext cx="9079991" cy="4351338"/>
          </a:xfrm>
        </p:spPr>
        <p:txBody>
          <a:bodyPr/>
          <a:lstStyle/>
          <a:p>
            <a:r>
              <a:rPr lang="hu-HU" b="1" dirty="0">
                <a:solidFill>
                  <a:schemeClr val="bg1"/>
                </a:solidFill>
              </a:rPr>
              <a:t>Washington űrfegyverkezési programja</a:t>
            </a:r>
            <a:r>
              <a:rPr lang="hu-HU" b="1" dirty="0" smtClean="0">
                <a:solidFill>
                  <a:schemeClr val="bg1"/>
                </a:solidFill>
              </a:rPr>
              <a:t>, </a:t>
            </a:r>
            <a:r>
              <a:rPr lang="hu-HU" dirty="0" smtClean="0">
                <a:solidFill>
                  <a:schemeClr val="bg1"/>
                </a:solidFill>
              </a:rPr>
              <a:t>a </a:t>
            </a:r>
            <a:r>
              <a:rPr lang="hu-HU" dirty="0">
                <a:solidFill>
                  <a:schemeClr val="bg1"/>
                </a:solidFill>
              </a:rPr>
              <a:t>meghirdetett </a:t>
            </a:r>
            <a:r>
              <a:rPr lang="hu-HU" b="1" dirty="0">
                <a:solidFill>
                  <a:schemeClr val="bg1"/>
                </a:solidFill>
              </a:rPr>
              <a:t>csillagháborús terv </a:t>
            </a:r>
            <a:r>
              <a:rPr lang="hu-HU" dirty="0">
                <a:solidFill>
                  <a:schemeClr val="bg1"/>
                </a:solidFill>
              </a:rPr>
              <a:t>pedig </a:t>
            </a:r>
            <a:r>
              <a:rPr lang="hu-HU" dirty="0" smtClean="0">
                <a:solidFill>
                  <a:schemeClr val="bg1"/>
                </a:solidFill>
              </a:rPr>
              <a:t>védelmet ígért </a:t>
            </a:r>
            <a:r>
              <a:rPr lang="nl-NL" dirty="0" smtClean="0">
                <a:solidFill>
                  <a:schemeClr val="bg1"/>
                </a:solidFill>
              </a:rPr>
              <a:t>m</a:t>
            </a:r>
            <a:r>
              <a:rPr lang="hu-HU" dirty="0" smtClean="0">
                <a:solidFill>
                  <a:schemeClr val="bg1"/>
                </a:solidFill>
              </a:rPr>
              <a:t>á</a:t>
            </a:r>
            <a:r>
              <a:rPr lang="nl-NL" dirty="0" smtClean="0">
                <a:solidFill>
                  <a:schemeClr val="bg1"/>
                </a:solidFill>
              </a:rPr>
              <a:t>r </a:t>
            </a:r>
            <a:r>
              <a:rPr lang="nl-NL" dirty="0">
                <a:solidFill>
                  <a:schemeClr val="bg1"/>
                </a:solidFill>
              </a:rPr>
              <a:t>a szovjet </a:t>
            </a:r>
            <a:r>
              <a:rPr lang="nl-NL" dirty="0" smtClean="0">
                <a:solidFill>
                  <a:schemeClr val="bg1"/>
                </a:solidFill>
              </a:rPr>
              <a:t>nukle</a:t>
            </a:r>
            <a:r>
              <a:rPr lang="hu-HU" dirty="0" smtClean="0">
                <a:solidFill>
                  <a:schemeClr val="bg1"/>
                </a:solidFill>
              </a:rPr>
              <a:t>á</a:t>
            </a:r>
            <a:r>
              <a:rPr lang="nl-NL" dirty="0" smtClean="0">
                <a:solidFill>
                  <a:schemeClr val="bg1"/>
                </a:solidFill>
              </a:rPr>
              <a:t>ris rak</a:t>
            </a:r>
            <a:r>
              <a:rPr lang="hu-HU" dirty="0" smtClean="0">
                <a:solidFill>
                  <a:schemeClr val="bg1"/>
                </a:solidFill>
              </a:rPr>
              <a:t>é</a:t>
            </a:r>
            <a:r>
              <a:rPr lang="nl-NL" dirty="0" smtClean="0">
                <a:solidFill>
                  <a:schemeClr val="bg1"/>
                </a:solidFill>
              </a:rPr>
              <a:t>t</a:t>
            </a:r>
            <a:r>
              <a:rPr lang="hu-HU" dirty="0" smtClean="0">
                <a:solidFill>
                  <a:schemeClr val="bg1"/>
                </a:solidFill>
              </a:rPr>
              <a:t>á</a:t>
            </a:r>
            <a:r>
              <a:rPr lang="nl-NL" dirty="0" smtClean="0">
                <a:solidFill>
                  <a:schemeClr val="bg1"/>
                </a:solidFill>
              </a:rPr>
              <a:t>k </a:t>
            </a:r>
            <a:r>
              <a:rPr lang="nl-NL" dirty="0">
                <a:solidFill>
                  <a:schemeClr val="bg1"/>
                </a:solidFill>
              </a:rPr>
              <a:t>ellen </a:t>
            </a:r>
            <a:r>
              <a:rPr lang="nl-NL" dirty="0" smtClean="0">
                <a:solidFill>
                  <a:schemeClr val="bg1"/>
                </a:solidFill>
              </a:rPr>
              <a:t>is</a:t>
            </a:r>
            <a:r>
              <a:rPr lang="hu-HU" dirty="0" smtClean="0">
                <a:solidFill>
                  <a:schemeClr val="bg1"/>
                </a:solidFill>
              </a:rPr>
              <a:t> (elméletben)</a:t>
            </a:r>
          </a:p>
          <a:p>
            <a:r>
              <a:rPr lang="hu-HU" dirty="0">
                <a:solidFill>
                  <a:schemeClr val="bg1"/>
                </a:solidFill>
              </a:rPr>
              <a:t>Az </a:t>
            </a:r>
            <a:r>
              <a:rPr lang="hu-HU" dirty="0" smtClean="0">
                <a:solidFill>
                  <a:schemeClr val="bg1"/>
                </a:solidFill>
              </a:rPr>
              <a:t>elképzelések </a:t>
            </a:r>
            <a:r>
              <a:rPr lang="hu-HU" dirty="0">
                <a:solidFill>
                  <a:schemeClr val="bg1"/>
                </a:solidFill>
              </a:rPr>
              <a:t>szerint </a:t>
            </a:r>
            <a:r>
              <a:rPr lang="hu-HU" dirty="0" smtClean="0">
                <a:solidFill>
                  <a:schemeClr val="bg1"/>
                </a:solidFill>
              </a:rPr>
              <a:t>az USA-ra </a:t>
            </a:r>
            <a:r>
              <a:rPr lang="hu-HU" dirty="0">
                <a:solidFill>
                  <a:schemeClr val="bg1"/>
                </a:solidFill>
              </a:rPr>
              <a:t>kilőtt </a:t>
            </a:r>
            <a:r>
              <a:rPr lang="hu-HU" b="1" dirty="0">
                <a:solidFill>
                  <a:schemeClr val="bg1"/>
                </a:solidFill>
              </a:rPr>
              <a:t>szovjet nukleáris </a:t>
            </a:r>
            <a:r>
              <a:rPr lang="hu-HU" b="1" dirty="0" smtClean="0">
                <a:solidFill>
                  <a:schemeClr val="bg1"/>
                </a:solidFill>
              </a:rPr>
              <a:t>robbanófejek </a:t>
            </a:r>
            <a:r>
              <a:rPr lang="nn-NO" dirty="0" smtClean="0">
                <a:solidFill>
                  <a:schemeClr val="bg1"/>
                </a:solidFill>
              </a:rPr>
              <a:t>ezreit </a:t>
            </a:r>
            <a:r>
              <a:rPr lang="nn-NO" dirty="0">
                <a:solidFill>
                  <a:schemeClr val="bg1"/>
                </a:solidFill>
              </a:rPr>
              <a:t>az amerikai </a:t>
            </a:r>
            <a:r>
              <a:rPr lang="nn-NO" dirty="0" smtClean="0">
                <a:solidFill>
                  <a:schemeClr val="bg1"/>
                </a:solidFill>
              </a:rPr>
              <a:t>v</a:t>
            </a:r>
            <a:r>
              <a:rPr lang="hu-HU" dirty="0" smtClean="0">
                <a:solidFill>
                  <a:schemeClr val="bg1"/>
                </a:solidFill>
              </a:rPr>
              <a:t>é</a:t>
            </a:r>
            <a:r>
              <a:rPr lang="nn-NO" dirty="0" smtClean="0">
                <a:solidFill>
                  <a:schemeClr val="bg1"/>
                </a:solidFill>
              </a:rPr>
              <a:t>delmi </a:t>
            </a:r>
            <a:r>
              <a:rPr lang="nn-NO" dirty="0">
                <a:solidFill>
                  <a:schemeClr val="bg1"/>
                </a:solidFill>
              </a:rPr>
              <a:t>rendszer </a:t>
            </a:r>
            <a:r>
              <a:rPr lang="nn-NO" b="1" dirty="0">
                <a:solidFill>
                  <a:schemeClr val="bg1"/>
                </a:solidFill>
              </a:rPr>
              <a:t>műholdakra </a:t>
            </a:r>
            <a:r>
              <a:rPr lang="nn-NO" b="1" dirty="0" smtClean="0">
                <a:solidFill>
                  <a:schemeClr val="bg1"/>
                </a:solidFill>
              </a:rPr>
              <a:t>telepített</a:t>
            </a:r>
            <a:r>
              <a:rPr lang="hu-HU" b="1" dirty="0" smtClean="0">
                <a:solidFill>
                  <a:schemeClr val="bg1"/>
                </a:solidFill>
              </a:rPr>
              <a:t> eszközökkel </a:t>
            </a:r>
            <a:r>
              <a:rPr lang="hu-HU" dirty="0">
                <a:solidFill>
                  <a:schemeClr val="bg1"/>
                </a:solidFill>
              </a:rPr>
              <a:t>(</a:t>
            </a:r>
            <a:r>
              <a:rPr lang="hu-HU" dirty="0" smtClean="0">
                <a:solidFill>
                  <a:schemeClr val="bg1"/>
                </a:solidFill>
              </a:rPr>
              <a:t>például lézerfegyverrel</a:t>
            </a:r>
            <a:r>
              <a:rPr lang="hu-HU" dirty="0">
                <a:solidFill>
                  <a:schemeClr val="bg1"/>
                </a:solidFill>
              </a:rPr>
              <a:t>) „</a:t>
            </a:r>
            <a:r>
              <a:rPr lang="hu-HU" dirty="0" smtClean="0">
                <a:solidFill>
                  <a:schemeClr val="bg1"/>
                </a:solidFill>
              </a:rPr>
              <a:t>vadászta </a:t>
            </a:r>
            <a:r>
              <a:rPr lang="hu-HU" dirty="0">
                <a:solidFill>
                  <a:schemeClr val="bg1"/>
                </a:solidFill>
              </a:rPr>
              <a:t>volna le</a:t>
            </a:r>
            <a:r>
              <a:rPr lang="hu-HU" dirty="0" smtClean="0">
                <a:solidFill>
                  <a:schemeClr val="bg1"/>
                </a:solidFill>
              </a:rPr>
              <a:t>”</a:t>
            </a: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0118"/>
            <a:ext cx="3692215" cy="270828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791" y="3997312"/>
            <a:ext cx="5973208" cy="252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0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707" y="3436710"/>
            <a:ext cx="6066493" cy="342128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21807"/>
          </a:xfrm>
        </p:spPr>
        <p:txBody>
          <a:bodyPr/>
          <a:lstStyle/>
          <a:p>
            <a:pPr algn="ctr"/>
            <a:r>
              <a:rPr lang="hu-HU" dirty="0" smtClean="0"/>
              <a:t>A szovjet tömb gyengülése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9850" y="758825"/>
            <a:ext cx="9108018" cy="3525308"/>
          </a:xfrm>
        </p:spPr>
        <p:txBody>
          <a:bodyPr>
            <a:normAutofit/>
          </a:bodyPr>
          <a:lstStyle/>
          <a:p>
            <a:r>
              <a:rPr lang="hu-HU" sz="2600" dirty="0"/>
              <a:t>A szovjetek</a:t>
            </a:r>
            <a:r>
              <a:rPr lang="hu-HU" sz="2600" b="1" dirty="0"/>
              <a:t> elvesztették a fegyverkezési </a:t>
            </a:r>
            <a:r>
              <a:rPr lang="hu-HU" sz="2600" b="1" dirty="0" smtClean="0"/>
              <a:t>versenyt</a:t>
            </a:r>
          </a:p>
          <a:p>
            <a:r>
              <a:rPr lang="hu-HU" sz="2600" dirty="0" smtClean="0"/>
              <a:t>A SZU </a:t>
            </a:r>
            <a:r>
              <a:rPr lang="hu-HU" sz="2600" b="1" dirty="0"/>
              <a:t>nemzetközileg </a:t>
            </a:r>
            <a:r>
              <a:rPr lang="hu-HU" sz="2600" b="1" dirty="0" smtClean="0"/>
              <a:t>elszigetelődött</a:t>
            </a:r>
          </a:p>
          <a:p>
            <a:r>
              <a:rPr lang="hu-HU" sz="2600" b="1" dirty="0" smtClean="0"/>
              <a:t>A </a:t>
            </a:r>
            <a:r>
              <a:rPr lang="hu-HU" sz="2600" b="1" dirty="0"/>
              <a:t>harmadik világ államai is </a:t>
            </a:r>
            <a:r>
              <a:rPr lang="hu-HU" sz="2600" b="1" dirty="0" smtClean="0"/>
              <a:t>szembe fordultak velük</a:t>
            </a:r>
          </a:p>
          <a:p>
            <a:r>
              <a:rPr lang="hu-HU" sz="2600" b="1" dirty="0" smtClean="0"/>
              <a:t>Csökkent a SZU </a:t>
            </a:r>
            <a:r>
              <a:rPr lang="hu-HU" sz="2600" b="1" dirty="0"/>
              <a:t>és a szocialista országok világgazdasági </a:t>
            </a:r>
            <a:r>
              <a:rPr lang="hu-HU" sz="2600" b="1" dirty="0" smtClean="0"/>
              <a:t>súlya</a:t>
            </a:r>
          </a:p>
          <a:p>
            <a:r>
              <a:rPr lang="hu-HU" sz="2600" b="1" dirty="0" smtClean="0"/>
              <a:t>Moszkva </a:t>
            </a:r>
            <a:r>
              <a:rPr lang="pt-BR" sz="2600" b="1" dirty="0"/>
              <a:t>már nem volt képes anyagilag sem segíteni a </a:t>
            </a:r>
            <a:r>
              <a:rPr lang="pt-BR" sz="2600" b="1" dirty="0" smtClean="0"/>
              <a:t>támogatásra</a:t>
            </a:r>
            <a:r>
              <a:rPr lang="hu-HU" sz="2600" b="1" dirty="0" smtClean="0"/>
              <a:t> szoruló </a:t>
            </a:r>
            <a:r>
              <a:rPr lang="hu-HU" sz="2600" b="1" dirty="0"/>
              <a:t>szövetségeseit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271124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867" y="0"/>
            <a:ext cx="8822266" cy="795867"/>
          </a:xfrm>
        </p:spPr>
        <p:txBody>
          <a:bodyPr>
            <a:normAutofit/>
          </a:bodyPr>
          <a:lstStyle/>
          <a:p>
            <a:pPr algn="ctr"/>
            <a:r>
              <a:rPr lang="hu-HU" sz="3300" dirty="0"/>
              <a:t>A Szovjetunió bukásához vezető külső és belső okok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0867" y="677336"/>
            <a:ext cx="8822266" cy="4351338"/>
          </a:xfrm>
        </p:spPr>
        <p:txBody>
          <a:bodyPr/>
          <a:lstStyle/>
          <a:p>
            <a:r>
              <a:rPr lang="hu-HU" b="1" dirty="0" smtClean="0"/>
              <a:t>A SZU </a:t>
            </a:r>
            <a:r>
              <a:rPr lang="hu-HU" dirty="0"/>
              <a:t>az </a:t>
            </a:r>
            <a:r>
              <a:rPr lang="hu-HU" dirty="0" smtClean="0"/>
              <a:t>1980‑as évek második felében </a:t>
            </a:r>
            <a:r>
              <a:rPr lang="hu-HU" b="1" dirty="0"/>
              <a:t>néhány év alatt vesztette el </a:t>
            </a:r>
            <a:r>
              <a:rPr lang="hu-HU" b="1" dirty="0" smtClean="0"/>
              <a:t>szuperhatalmi pozícióját</a:t>
            </a:r>
          </a:p>
          <a:p>
            <a:r>
              <a:rPr lang="hu-HU" dirty="0"/>
              <a:t>Az Amerikai </a:t>
            </a:r>
            <a:r>
              <a:rPr lang="hu-HU" dirty="0" smtClean="0"/>
              <a:t>Egyesült Államok </a:t>
            </a:r>
            <a:r>
              <a:rPr lang="hu-HU" b="1" dirty="0" smtClean="0"/>
              <a:t>újra </a:t>
            </a:r>
            <a:r>
              <a:rPr lang="hu-HU" b="1" dirty="0"/>
              <a:t>óriási összegeket fordított </a:t>
            </a:r>
            <a:r>
              <a:rPr lang="hu-HU" b="1" dirty="0" err="1"/>
              <a:t>haderejének</a:t>
            </a:r>
            <a:r>
              <a:rPr lang="hu-HU" b="1" dirty="0"/>
              <a:t> </a:t>
            </a:r>
            <a:r>
              <a:rPr lang="hu-HU" b="1" dirty="0" smtClean="0"/>
              <a:t>korszerűsítésére</a:t>
            </a:r>
          </a:p>
          <a:p>
            <a:r>
              <a:rPr lang="hu-HU" b="1" dirty="0" smtClean="0"/>
              <a:t>A republikánus Ronald REAGAN elnök a </a:t>
            </a:r>
            <a:r>
              <a:rPr lang="hu-HU" dirty="0" smtClean="0"/>
              <a:t>többszörösen fejlettebb és </a:t>
            </a:r>
            <a:r>
              <a:rPr lang="hu-HU" smtClean="0"/>
              <a:t>nagyobb </a:t>
            </a:r>
            <a:r>
              <a:rPr lang="hu-HU" smtClean="0"/>
              <a:t>fegyverkezési </a:t>
            </a:r>
            <a:r>
              <a:rPr lang="hu-HU" dirty="0" smtClean="0"/>
              <a:t>verseny megnyerésével </a:t>
            </a:r>
            <a:r>
              <a:rPr lang="hu-HU" b="1" dirty="0"/>
              <a:t>a </a:t>
            </a:r>
            <a:r>
              <a:rPr lang="hu-HU" b="1" dirty="0" smtClean="0"/>
              <a:t>SZU-t gazdaságilag is </a:t>
            </a:r>
            <a:r>
              <a:rPr lang="hu-HU" b="1" dirty="0"/>
              <a:t>térdre </a:t>
            </a:r>
            <a:r>
              <a:rPr lang="hu-HU" b="1" dirty="0" smtClean="0"/>
              <a:t>kényszerítette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7" y="4296016"/>
            <a:ext cx="4563533" cy="256198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924" y="4079610"/>
            <a:ext cx="5182076" cy="250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29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" y="0"/>
            <a:ext cx="9006840" cy="741298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Kísérlet a </a:t>
            </a:r>
            <a:r>
              <a:rPr lang="hu-HU" sz="4000" dirty="0" smtClean="0"/>
              <a:t>Szovjetunió megreformálására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" y="741298"/>
            <a:ext cx="9006840" cy="4351338"/>
          </a:xfrm>
        </p:spPr>
        <p:txBody>
          <a:bodyPr>
            <a:normAutofit/>
          </a:bodyPr>
          <a:lstStyle/>
          <a:p>
            <a:r>
              <a:rPr lang="hu-HU" sz="2400" b="1" dirty="0" smtClean="0"/>
              <a:t>A Szovjetunió </a:t>
            </a:r>
            <a:r>
              <a:rPr lang="hu-HU" sz="2400" dirty="0" smtClean="0"/>
              <a:t>rosszul mérte </a:t>
            </a:r>
            <a:r>
              <a:rPr lang="hu-HU" sz="2400" dirty="0"/>
              <a:t>fel az erőviszonyokat, hiszen </a:t>
            </a:r>
            <a:r>
              <a:rPr lang="hu-HU" sz="2400" dirty="0" smtClean="0"/>
              <a:t>az USA fejlődési </a:t>
            </a:r>
            <a:r>
              <a:rPr lang="pt-BR" sz="2400" b="1" dirty="0" smtClean="0"/>
              <a:t>tempó</a:t>
            </a:r>
            <a:r>
              <a:rPr lang="hu-HU" sz="2400" b="1" dirty="0" err="1" smtClean="0"/>
              <a:t>já</a:t>
            </a:r>
            <a:r>
              <a:rPr lang="pt-BR" sz="2400" b="1" dirty="0" smtClean="0"/>
              <a:t>val </a:t>
            </a:r>
            <a:r>
              <a:rPr lang="pt-BR" sz="2400" b="1" dirty="0"/>
              <a:t>már nem tudott lépést </a:t>
            </a:r>
            <a:r>
              <a:rPr lang="pt-BR" sz="2400" b="1" dirty="0" smtClean="0"/>
              <a:t>tartani</a:t>
            </a:r>
            <a:endParaRPr lang="hu-HU" sz="2400" b="1" dirty="0" smtClean="0"/>
          </a:p>
          <a:p>
            <a:r>
              <a:rPr lang="hu-HU" sz="2400" dirty="0"/>
              <a:t>A </a:t>
            </a:r>
            <a:r>
              <a:rPr lang="hu-HU" sz="2400" b="1" dirty="0"/>
              <a:t>szovjet pártvezetés </a:t>
            </a:r>
            <a:r>
              <a:rPr lang="hu-HU" sz="2400" dirty="0"/>
              <a:t>idős es sokszor </a:t>
            </a:r>
            <a:r>
              <a:rPr lang="hu-HU" sz="2400" dirty="0" smtClean="0"/>
              <a:t>súlyos betegségekkel küzdő, rugalmatlan </a:t>
            </a:r>
            <a:r>
              <a:rPr lang="hu-HU" sz="2400" b="1" dirty="0" smtClean="0"/>
              <a:t>politikusokból állt</a:t>
            </a:r>
          </a:p>
          <a:p>
            <a:r>
              <a:rPr lang="hu-HU" sz="2400" b="1" dirty="0"/>
              <a:t>1985-ben </a:t>
            </a:r>
            <a:r>
              <a:rPr lang="hu-HU" sz="2400" b="1" u="sng" dirty="0"/>
              <a:t>Mihail Gorbacsovot </a:t>
            </a:r>
            <a:r>
              <a:rPr lang="hu-HU" sz="2400" b="1" dirty="0"/>
              <a:t>választották </a:t>
            </a:r>
            <a:r>
              <a:rPr lang="hu-HU" sz="2400" b="1" dirty="0" smtClean="0"/>
              <a:t>pártfőtitkárrá, </a:t>
            </a:r>
            <a:r>
              <a:rPr lang="hu-HU" sz="2400" dirty="0" smtClean="0"/>
              <a:t>a </a:t>
            </a:r>
            <a:r>
              <a:rPr lang="hu-HU" sz="2400" dirty="0"/>
              <a:t>fiatalos vezető </a:t>
            </a:r>
            <a:r>
              <a:rPr lang="hu-HU" sz="2400" dirty="0" smtClean="0"/>
              <a:t>fellépése </a:t>
            </a:r>
            <a:r>
              <a:rPr lang="hu-HU" sz="2400" b="1" dirty="0"/>
              <a:t>új szakasz kezdetét </a:t>
            </a:r>
            <a:r>
              <a:rPr lang="hu-HU" sz="2400" dirty="0"/>
              <a:t>jelentette, </a:t>
            </a:r>
            <a:r>
              <a:rPr lang="hu-HU" sz="2400" b="1" dirty="0" smtClean="0"/>
              <a:t>belső reformokkal</a:t>
            </a:r>
          </a:p>
          <a:p>
            <a:r>
              <a:rPr lang="hu-HU" sz="2400" b="1" dirty="0" smtClean="0"/>
              <a:t>Gorbacsov reformprogramja: </a:t>
            </a:r>
            <a:r>
              <a:rPr lang="hu-HU" sz="2400" b="1" u="sng" dirty="0" smtClean="0"/>
              <a:t>PERESZTROJKA (átépítés)</a:t>
            </a:r>
          </a:p>
          <a:p>
            <a:endParaRPr lang="hu-HU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1493"/>
            <a:ext cx="5189220" cy="32865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0" y="3771250"/>
            <a:ext cx="4297680" cy="288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29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" y="741298"/>
            <a:ext cx="9006840" cy="4351338"/>
          </a:xfrm>
        </p:spPr>
        <p:txBody>
          <a:bodyPr>
            <a:normAutofit/>
          </a:bodyPr>
          <a:lstStyle/>
          <a:p>
            <a:r>
              <a:rPr lang="hu-HU" sz="2400" dirty="0" smtClean="0"/>
              <a:t>Gorbacsov másik programja: </a:t>
            </a:r>
            <a:r>
              <a:rPr lang="hu-HU" sz="2400" b="1" dirty="0" smtClean="0"/>
              <a:t>GLASZNOSZTY</a:t>
            </a:r>
            <a:r>
              <a:rPr lang="hu-HU" sz="2400" dirty="0" smtClean="0"/>
              <a:t> (hangosság, nyitottság)</a:t>
            </a:r>
          </a:p>
          <a:p>
            <a:r>
              <a:rPr lang="hu-HU" sz="2400" dirty="0" smtClean="0"/>
              <a:t>Ez a szigorú </a:t>
            </a:r>
            <a:r>
              <a:rPr lang="hu-HU" sz="2400" b="1" dirty="0" smtClean="0"/>
              <a:t>politikai cenzúra eltörlését </a:t>
            </a:r>
            <a:r>
              <a:rPr lang="hu-HU" sz="2400" dirty="0" smtClean="0"/>
              <a:t>és a nyílt kommunikációt (a múltról is) jelentette</a:t>
            </a:r>
          </a:p>
          <a:p>
            <a:r>
              <a:rPr lang="hu-HU" sz="2400" dirty="0" smtClean="0"/>
              <a:t>Ez </a:t>
            </a:r>
            <a:r>
              <a:rPr lang="hu-HU" sz="2400" b="1" dirty="0" smtClean="0"/>
              <a:t>fokozta az elégedetlenséget </a:t>
            </a:r>
            <a:r>
              <a:rPr lang="hu-HU" sz="2400" dirty="0" smtClean="0"/>
              <a:t>és az ellenszenvet a volt és még mindig </a:t>
            </a:r>
            <a:r>
              <a:rPr lang="hu-HU" sz="2400" b="1" dirty="0" smtClean="0"/>
              <a:t>fennálló kommunista rendszerrel szemben</a:t>
            </a:r>
          </a:p>
          <a:p>
            <a:r>
              <a:rPr lang="hu-HU" sz="2400" b="1" dirty="0" smtClean="0"/>
              <a:t>A vezetők közötti NYILVÁNOS viták és a SZU tagországaiban az elfojtott nemzetiségi ellentétek és függetlenségi törekvések fokozták a feszültséget</a:t>
            </a:r>
            <a:endParaRPr lang="hu-HU" sz="2400" b="1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580" y="0"/>
            <a:ext cx="9006840" cy="741298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Kísérlet a </a:t>
            </a:r>
            <a:r>
              <a:rPr lang="hu-HU" sz="4000" dirty="0" smtClean="0"/>
              <a:t>Szovjetunió megreformálására</a:t>
            </a:r>
            <a:endParaRPr lang="hu-HU" sz="40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02" y="3845873"/>
            <a:ext cx="2982006" cy="301212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30" y="3906472"/>
            <a:ext cx="5744391" cy="289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98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0901" y="456566"/>
            <a:ext cx="7886700" cy="1325563"/>
          </a:xfrm>
        </p:spPr>
        <p:txBody>
          <a:bodyPr/>
          <a:lstStyle/>
          <a:p>
            <a:pPr algn="ctr"/>
            <a:r>
              <a:rPr lang="hu-HU" dirty="0" smtClean="0"/>
              <a:t>KÖSZÖNÖM A FIGYELMET!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1586185"/>
            <a:ext cx="8660674" cy="487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73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1026</TotalTime>
  <Words>461</Words>
  <Application>Microsoft Office PowerPoint</Application>
  <PresentationFormat>Diavetítés a képernyőre (4:3 oldalarány)</PresentationFormat>
  <Paragraphs>37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Office-téma</vt:lpstr>
      <vt:lpstr>A szovjet tömb meggyengülése</vt:lpstr>
      <vt:lpstr>A Szolidaritás mozgalom és a katonai diktatúra bevezetése Lengyelországban</vt:lpstr>
      <vt:lpstr>A sztrájk és a szolidáris sztrájk</vt:lpstr>
      <vt:lpstr>A lengyel szakszervezet győzelme</vt:lpstr>
      <vt:lpstr>A „kis hidegháború” időszaka (1970–1980-as évek)</vt:lpstr>
      <vt:lpstr>A szovjet tömb gyengülése</vt:lpstr>
      <vt:lpstr>A Szovjetunió bukásához vezető külső és belső okok</vt:lpstr>
      <vt:lpstr>Kísérlet a Szovjetunió megreformálására</vt:lpstr>
      <vt:lpstr>Kísérlet a Szovjetunió megreformálására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OS</dc:creator>
  <cp:lastModifiedBy>Ambruzs Attila Péter</cp:lastModifiedBy>
  <cp:revision>24</cp:revision>
  <dcterms:created xsi:type="dcterms:W3CDTF">2019-01-06T14:04:04Z</dcterms:created>
  <dcterms:modified xsi:type="dcterms:W3CDTF">2022-11-11T07:22:53Z</dcterms:modified>
</cp:coreProperties>
</file>