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8"/>
  </p:notesMasterIdLst>
  <p:sldIdLst>
    <p:sldId id="256" r:id="rId2"/>
    <p:sldId id="257" r:id="rId3"/>
    <p:sldId id="261" r:id="rId4"/>
    <p:sldId id="259" r:id="rId5"/>
    <p:sldId id="258" r:id="rId6"/>
    <p:sldId id="260" r:id="rId7"/>
    <p:sldId id="266" r:id="rId8"/>
    <p:sldId id="262" r:id="rId9"/>
    <p:sldId id="263" r:id="rId10"/>
    <p:sldId id="264" r:id="rId11"/>
    <p:sldId id="265" r:id="rId12"/>
    <p:sldId id="268" r:id="rId13"/>
    <p:sldId id="270" r:id="rId14"/>
    <p:sldId id="271" r:id="rId15"/>
    <p:sldId id="269" r:id="rId16"/>
    <p:sldId id="272" r:id="rId17"/>
    <p:sldId id="273" r:id="rId18"/>
    <p:sldId id="274" r:id="rId19"/>
    <p:sldId id="275" r:id="rId20"/>
    <p:sldId id="276" r:id="rId21"/>
    <p:sldId id="277" r:id="rId22"/>
    <p:sldId id="279" r:id="rId23"/>
    <p:sldId id="280" r:id="rId24"/>
    <p:sldId id="283" r:id="rId25"/>
    <p:sldId id="284" r:id="rId26"/>
    <p:sldId id="288" r:id="rId27"/>
    <p:sldId id="285" r:id="rId28"/>
    <p:sldId id="286" r:id="rId29"/>
    <p:sldId id="287" r:id="rId30"/>
    <p:sldId id="289" r:id="rId31"/>
    <p:sldId id="290" r:id="rId32"/>
    <p:sldId id="291" r:id="rId33"/>
    <p:sldId id="293" r:id="rId34"/>
    <p:sldId id="294" r:id="rId35"/>
    <p:sldId id="295" r:id="rId36"/>
    <p:sldId id="296" r:id="rId3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91" d="100"/>
          <a:sy n="91" d="100"/>
        </p:scale>
        <p:origin x="780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6F3909-EA83-45C4-95CA-E215F54EE38F}" type="datetimeFigureOut">
              <a:rPr lang="hu-HU" smtClean="0"/>
              <a:t>2020.11.02.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3574A3-9467-49C0-B758-9CDB2E68FAD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42786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-5345113" y="-369888"/>
            <a:ext cx="5345113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</a:ln>
        </p:spPr>
      </p:sp>
      <p:sp>
        <p:nvSpPr>
          <p:cNvPr id="37891" name="Notes Placeholder 2"/>
          <p:cNvSpPr txBox="1">
            <a:spLocks noGrp="1"/>
          </p:cNvSpPr>
          <p:nvPr>
            <p:ph type="body" sz="quarter" idx="1"/>
          </p:nvPr>
        </p:nvSpPr>
        <p:spPr bwMode="auto">
          <a:xfrm>
            <a:off x="179388" y="360363"/>
            <a:ext cx="7200900" cy="13831887"/>
          </a:xfrm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pPr eaLnBrk="1">
              <a:spcBef>
                <a:spcPct val="0"/>
              </a:spcBef>
              <a:defRPr/>
            </a:pP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Október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16-án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önálló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,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független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szervezet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jött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létre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b="1" dirty="0" err="1" smtClean="0">
                <a:solidFill>
                  <a:schemeClr val="tx2">
                    <a:lumMod val="50000"/>
                  </a:schemeClr>
                </a:solidFill>
                <a:latin typeface="TimesNewRoman"/>
                <a:cs typeface="Tahoma" pitchFamily="34" charset="0"/>
              </a:rPr>
              <a:t>Szegeden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, a </a:t>
            </a:r>
            <a:r>
              <a:rPr sz="1200" b="1" dirty="0" smtClean="0">
                <a:solidFill>
                  <a:schemeClr val="tx2">
                    <a:lumMod val="50000"/>
                  </a:schemeClr>
                </a:solidFill>
                <a:latin typeface="TimesNewRoman"/>
                <a:cs typeface="Tahoma" pitchFamily="34" charset="0"/>
              </a:rPr>
              <a:t>MEFESZ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,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amelyhez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országszerte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csatlakoztak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a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felsőoktatási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intézményekben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tanuló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diákok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,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október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22-én </a:t>
            </a:r>
            <a:r>
              <a:rPr sz="1200" b="1" dirty="0" smtClean="0">
                <a:solidFill>
                  <a:schemeClr val="tx2">
                    <a:lumMod val="50000"/>
                  </a:schemeClr>
                </a:solidFill>
                <a:latin typeface="TimesNewRoman"/>
                <a:cs typeface="Tahoma" pitchFamily="34" charset="0"/>
              </a:rPr>
              <a:t>a </a:t>
            </a:r>
            <a:r>
              <a:rPr sz="1200" b="1" dirty="0" err="1" smtClean="0">
                <a:solidFill>
                  <a:schemeClr val="tx2">
                    <a:lumMod val="50000"/>
                  </a:schemeClr>
                </a:solidFill>
                <a:latin typeface="TimesNewRoman"/>
                <a:cs typeface="Tahoma" pitchFamily="34" charset="0"/>
              </a:rPr>
              <a:t>Budapesti</a:t>
            </a:r>
            <a:r>
              <a:rPr sz="1200" b="1" dirty="0" smtClean="0">
                <a:solidFill>
                  <a:schemeClr val="tx2">
                    <a:lumMod val="50000"/>
                  </a:schemeClr>
                </a:solidFill>
                <a:latin typeface="TimesNewRoman"/>
                <a:cs typeface="Tahoma" pitchFamily="34" charset="0"/>
              </a:rPr>
              <a:t> </a:t>
            </a:r>
            <a:r>
              <a:rPr sz="1200" b="1" dirty="0" err="1" smtClean="0">
                <a:solidFill>
                  <a:schemeClr val="tx2">
                    <a:lumMod val="50000"/>
                  </a:schemeClr>
                </a:solidFill>
                <a:latin typeface="TimesNewRoman"/>
                <a:cs typeface="Tahoma" pitchFamily="34" charset="0"/>
              </a:rPr>
              <a:t>Műszaki</a:t>
            </a:r>
            <a:r>
              <a:rPr sz="1200" b="1" dirty="0" smtClean="0">
                <a:solidFill>
                  <a:schemeClr val="tx2">
                    <a:lumMod val="50000"/>
                  </a:schemeClr>
                </a:solidFill>
                <a:latin typeface="TimesNewRoman"/>
                <a:cs typeface="Tahoma" pitchFamily="34" charset="0"/>
              </a:rPr>
              <a:t> </a:t>
            </a:r>
            <a:r>
              <a:rPr sz="1200" b="1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Egyetem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diákjai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megszövegezték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a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híres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b="1" dirty="0" smtClean="0">
                <a:solidFill>
                  <a:schemeClr val="tx2">
                    <a:lumMod val="50000"/>
                  </a:schemeClr>
                </a:solidFill>
                <a:latin typeface="TimesNewRoman"/>
                <a:cs typeface="Tahoma" pitchFamily="34" charset="0"/>
              </a:rPr>
              <a:t>16 </a:t>
            </a:r>
            <a:r>
              <a:rPr sz="1200" b="1" dirty="0" err="1" smtClean="0">
                <a:solidFill>
                  <a:schemeClr val="tx2">
                    <a:lumMod val="50000"/>
                  </a:schemeClr>
                </a:solidFill>
                <a:latin typeface="TimesNewRoman"/>
                <a:cs typeface="Tahoma" pitchFamily="34" charset="0"/>
              </a:rPr>
              <a:t>pontot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,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és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a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lengyelországi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események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kapcsán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rokonszenvtüntetést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szerveztek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másnapra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.</a:t>
            </a:r>
          </a:p>
          <a:p>
            <a:pPr eaLnBrk="1">
              <a:spcBef>
                <a:spcPct val="0"/>
              </a:spcBef>
              <a:defRPr/>
            </a:pPr>
            <a:endParaRPr sz="1200" dirty="0" smtClean="0">
              <a:solidFill>
                <a:srgbClr val="000000"/>
              </a:solidFill>
              <a:latin typeface="TimesNewRoman"/>
              <a:cs typeface="Tahoma" pitchFamily="34" charset="0"/>
            </a:endParaRPr>
          </a:p>
          <a:p>
            <a:pPr eaLnBrk="1">
              <a:spcBef>
                <a:spcPct val="0"/>
              </a:spcBef>
              <a:defRPr/>
            </a:pP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Az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1956-os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év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slágere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a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Bárhogy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lesz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,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úgy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lesz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volt.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Október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23-án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azonban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az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egyetemi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ifjúság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és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a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hozzá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csatlakozó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tömeg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azt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mondta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: ne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legyen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akárhogy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!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Elég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volt a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megalázottságból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, a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félelemből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és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kiszolgáltatottságból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,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az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éjszakai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elhurcolásokból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és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a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rögtönítélő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népbírósági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perekből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.</a:t>
            </a:r>
          </a:p>
          <a:p>
            <a:pPr eaLnBrk="1">
              <a:spcBef>
                <a:spcPct val="0"/>
              </a:spcBef>
              <a:defRPr/>
            </a:pPr>
            <a:endParaRPr sz="1200" dirty="0" smtClean="0">
              <a:solidFill>
                <a:srgbClr val="000000"/>
              </a:solidFill>
              <a:latin typeface="TimesNewRoman"/>
              <a:cs typeface="Tahoma" pitchFamily="34" charset="0"/>
            </a:endParaRPr>
          </a:p>
          <a:p>
            <a:pPr eaLnBrk="1">
              <a:spcBef>
                <a:spcPct val="0"/>
              </a:spcBef>
              <a:defRPr/>
            </a:pP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A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Szabad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Nép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vezércikke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(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Új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,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tavaszi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seregszemle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)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üdvözli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a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diákság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követeléseit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. A lap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közli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az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Írószövetség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felhívását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: a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szövetség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egyetért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a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lengyelországi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változásokkal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,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ugyanakkor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nem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tartja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helyesnek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a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délutánra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tervezett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rokonszenvtüntetést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.</a:t>
            </a:r>
          </a:p>
          <a:p>
            <a:pPr eaLnBrk="1">
              <a:spcBef>
                <a:spcPct val="0"/>
              </a:spcBef>
              <a:defRPr/>
            </a:pP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Az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egyetemeken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gyűléseken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készülnek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a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tüntetésre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.</a:t>
            </a:r>
          </a:p>
          <a:p>
            <a:pPr eaLnBrk="1">
              <a:spcBef>
                <a:spcPct val="0"/>
              </a:spcBef>
              <a:defRPr/>
            </a:pPr>
            <a:endParaRPr sz="1200" dirty="0" smtClean="0">
              <a:solidFill>
                <a:srgbClr val="000000"/>
              </a:solidFill>
              <a:latin typeface="TimesNewRoman"/>
              <a:cs typeface="Tahoma" pitchFamily="34" charset="0"/>
            </a:endParaRPr>
          </a:p>
          <a:p>
            <a:pPr eaLnBrk="1">
              <a:spcBef>
                <a:spcPct val="0"/>
              </a:spcBef>
              <a:defRPr/>
            </a:pP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12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óra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53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perckor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,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adását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megszakítva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a Kossuth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rádió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ismerteti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Piros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László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belügyminiszter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közleményét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: "A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közrend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zavartalan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biztosítása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érdekében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a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Belügyminisztérium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nyilvános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utcai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gyűléseket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,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felvonulásokat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a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további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intézkedésig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nem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engedélyez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."</a:t>
            </a:r>
          </a:p>
          <a:p>
            <a:pPr eaLnBrk="1">
              <a:spcBef>
                <a:spcPct val="0"/>
              </a:spcBef>
              <a:defRPr/>
            </a:pPr>
            <a:endParaRPr sz="1200" dirty="0" smtClean="0">
              <a:solidFill>
                <a:srgbClr val="000000"/>
              </a:solidFill>
              <a:latin typeface="TimesNewRoman"/>
              <a:cs typeface="Tahoma" pitchFamily="34" charset="0"/>
            </a:endParaRPr>
          </a:p>
          <a:p>
            <a:pPr eaLnBrk="1">
              <a:spcBef>
                <a:spcPct val="0"/>
              </a:spcBef>
              <a:defRPr/>
            </a:pP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14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órakor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, a HM-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ben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Bata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István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honvédelmi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miniszter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engedélyezi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a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katonák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részvételét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a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tüntetésen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. A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Miniszter-tanács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rendkívüli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ülést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tart.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Hegedűs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András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az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MDP PB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értékelése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alapján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tájékoztatást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ad a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kialakult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helyzetről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.</a:t>
            </a:r>
          </a:p>
          <a:p>
            <a:pPr eaLnBrk="1">
              <a:spcBef>
                <a:spcPct val="0"/>
              </a:spcBef>
              <a:defRPr/>
            </a:pP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14.23-kor a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Rádió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újabb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közleményt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ismertet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: "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Piros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László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belügymi-niszter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a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kihirdetett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utcai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gyülekezési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tilalmat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feloldja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."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Fél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három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körül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megjelenik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a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műegyetemen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a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belügyminiszter-helyettes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,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Fekete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Mihály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,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hogy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ismertesse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a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diáksággal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a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tiltást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feloldó</a:t>
            </a:r>
            <a:r>
              <a:rPr sz="12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 </a:t>
            </a:r>
            <a:r>
              <a:rPr sz="1200" dirty="0" err="1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határozatot</a:t>
            </a:r>
            <a:r>
              <a:rPr sz="2400" dirty="0" smtClean="0">
                <a:solidFill>
                  <a:srgbClr val="000000"/>
                </a:solidFill>
                <a:latin typeface="TimesNewRoman"/>
                <a:cs typeface="Tahoma" pitchFamily="34" charset="0"/>
              </a:rPr>
              <a:t>.</a:t>
            </a:r>
          </a:p>
          <a:p>
            <a:pPr eaLnBrk="1">
              <a:spcBef>
                <a:spcPct val="0"/>
              </a:spcBef>
              <a:defRPr/>
            </a:pPr>
            <a:endParaRPr sz="2400" dirty="0" smtClean="0">
              <a:solidFill>
                <a:srgbClr val="000000"/>
              </a:solidFill>
              <a:latin typeface="TimesNewRoman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88726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-6300788" y="179388"/>
            <a:ext cx="5346700" cy="4010025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</a:ln>
        </p:spPr>
      </p:sp>
      <p:sp>
        <p:nvSpPr>
          <p:cNvPr id="15363" name="Notes Placeholder 2"/>
          <p:cNvSpPr txBox="1">
            <a:spLocks noGrp="1"/>
          </p:cNvSpPr>
          <p:nvPr>
            <p:ph type="body" sz="quarter" idx="1"/>
          </p:nvPr>
        </p:nvSpPr>
        <p:spPr bwMode="auto">
          <a:xfrm>
            <a:off x="179388" y="179388"/>
            <a:ext cx="7380287" cy="111204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pPr eaLnBrk="1">
              <a:spcBef>
                <a:spcPct val="0"/>
              </a:spcBef>
            </a:pPr>
            <a:r>
              <a:rPr altLang="hu-HU" smtClean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Tk 6- 288.old.) </a:t>
            </a:r>
          </a:p>
          <a:p>
            <a:pPr eaLnBrk="1">
              <a:spcBef>
                <a:spcPct val="0"/>
              </a:spcBef>
            </a:pPr>
            <a:endParaRPr altLang="hu-HU" smtClean="0">
              <a:solidFill>
                <a:srgbClr val="000000"/>
              </a:solidFill>
              <a:latin typeface="Arial" panose="020B060402020202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55762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7559675" y="0"/>
            <a:ext cx="5345113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</a:ln>
        </p:spPr>
      </p:sp>
      <p:sp>
        <p:nvSpPr>
          <p:cNvPr id="17411" name="Notes Placeholder 2"/>
          <p:cNvSpPr txBox="1">
            <a:spLocks noGrp="1"/>
          </p:cNvSpPr>
          <p:nvPr>
            <p:ph type="body" sz="quarter" idx="1"/>
          </p:nvPr>
        </p:nvSpPr>
        <p:spPr bwMode="auto">
          <a:xfrm>
            <a:off x="0" y="344488"/>
            <a:ext cx="6048375" cy="4721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pPr eaLnBrk="1">
              <a:spcBef>
                <a:spcPct val="0"/>
              </a:spcBef>
            </a:pPr>
            <a:r>
              <a:rPr altLang="hu-HU" smtClean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Politikai berendezkedés megújítása:</a:t>
            </a:r>
          </a:p>
          <a:p>
            <a:pPr eaLnBrk="1">
              <a:spcBef>
                <a:spcPct val="0"/>
              </a:spcBef>
            </a:pPr>
            <a:r>
              <a:rPr altLang="hu-HU" smtClean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- MDP demokratizálása</a:t>
            </a:r>
          </a:p>
          <a:p>
            <a:pPr eaLnBrk="1">
              <a:spcBef>
                <a:spcPct val="0"/>
              </a:spcBef>
            </a:pPr>
            <a:r>
              <a:rPr altLang="hu-HU" smtClean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- Nagy Imre kormányfősége</a:t>
            </a:r>
          </a:p>
          <a:p>
            <a:pPr eaLnBrk="1">
              <a:spcBef>
                <a:spcPct val="0"/>
              </a:spcBef>
            </a:pPr>
            <a:r>
              <a:rPr altLang="hu-HU" smtClean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- bűnösök felelőségre vonása</a:t>
            </a:r>
          </a:p>
          <a:p>
            <a:pPr eaLnBrk="1">
              <a:spcBef>
                <a:spcPct val="0"/>
              </a:spcBef>
            </a:pPr>
            <a:r>
              <a:rPr altLang="hu-HU" smtClean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- demokratikus választások</a:t>
            </a:r>
          </a:p>
          <a:p>
            <a:pPr eaLnBrk="1">
              <a:spcBef>
                <a:spcPct val="0"/>
              </a:spcBef>
            </a:pPr>
            <a:endParaRPr altLang="hu-HU" smtClean="0">
              <a:solidFill>
                <a:srgbClr val="000000"/>
              </a:solidFill>
              <a:latin typeface="Arial" panose="020B0604020202020204" pitchFamily="34" charset="0"/>
              <a:cs typeface="Tahoma" panose="020B0604030504040204" pitchFamily="34" charset="0"/>
            </a:endParaRPr>
          </a:p>
          <a:p>
            <a:pPr eaLnBrk="1">
              <a:spcBef>
                <a:spcPct val="0"/>
              </a:spcBef>
            </a:pPr>
            <a:r>
              <a:rPr altLang="hu-HU" smtClean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A felvonulás jelszavai</a:t>
            </a:r>
          </a:p>
          <a:p>
            <a:pPr eaLnBrk="1">
              <a:spcBef>
                <a:spcPct val="0"/>
              </a:spcBef>
            </a:pPr>
            <a:r>
              <a:rPr altLang="hu-HU" smtClean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Lengyelország példát mutat, kövessük a magyar utat!</a:t>
            </a:r>
          </a:p>
          <a:p>
            <a:pPr eaLnBrk="1">
              <a:spcBef>
                <a:spcPct val="0"/>
              </a:spcBef>
            </a:pPr>
            <a:r>
              <a:rPr altLang="hu-HU" smtClean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Munkás-paraszt gyerekek, együtt megyünk veletek!</a:t>
            </a:r>
          </a:p>
          <a:p>
            <a:pPr eaLnBrk="1">
              <a:spcBef>
                <a:spcPct val="0"/>
              </a:spcBef>
            </a:pPr>
            <a:r>
              <a:rPr altLang="hu-HU" smtClean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Új vezetést akarunk, Nagy Imrében bizalmunk!</a:t>
            </a:r>
          </a:p>
          <a:p>
            <a:pPr eaLnBrk="1">
              <a:spcBef>
                <a:spcPct val="0"/>
              </a:spcBef>
            </a:pPr>
            <a:r>
              <a:rPr altLang="hu-HU" smtClean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Nem állunk meg félúton, sztálinizmus pusztuljon!</a:t>
            </a:r>
          </a:p>
          <a:p>
            <a:pPr eaLnBrk="1">
              <a:spcBef>
                <a:spcPct val="0"/>
              </a:spcBef>
            </a:pPr>
            <a:r>
              <a:rPr altLang="hu-HU" smtClean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Szovjet sereg menjen haza, Sztálin-szobrot vigye haza!</a:t>
            </a:r>
          </a:p>
          <a:p>
            <a:pPr eaLnBrk="1">
              <a:spcBef>
                <a:spcPct val="0"/>
              </a:spcBef>
            </a:pPr>
            <a:r>
              <a:rPr altLang="hu-HU" smtClean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Függetlenség, szabadság!</a:t>
            </a:r>
          </a:p>
          <a:p>
            <a:pPr eaLnBrk="1">
              <a:spcBef>
                <a:spcPct val="0"/>
              </a:spcBef>
            </a:pPr>
            <a:r>
              <a:rPr altLang="hu-HU" smtClean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Rákosit a Dunába, Nagy Imrét a kormányba!</a:t>
            </a:r>
          </a:p>
          <a:p>
            <a:pPr eaLnBrk="1">
              <a:spcBef>
                <a:spcPct val="0"/>
              </a:spcBef>
            </a:pPr>
            <a:r>
              <a:rPr altLang="hu-HU" smtClean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Ruszkik haza!</a:t>
            </a:r>
          </a:p>
          <a:p>
            <a:pPr eaLnBrk="1">
              <a:spcBef>
                <a:spcPct val="0"/>
              </a:spcBef>
            </a:pPr>
            <a:r>
              <a:rPr altLang="hu-HU" smtClean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Vesszen az örkény, éljen a törvény!</a:t>
            </a:r>
          </a:p>
          <a:p>
            <a:pPr eaLnBrk="1">
              <a:spcBef>
                <a:spcPct val="0"/>
              </a:spcBef>
            </a:pPr>
            <a:endParaRPr altLang="hu-HU" smtClean="0">
              <a:solidFill>
                <a:srgbClr val="000000"/>
              </a:solidFill>
              <a:latin typeface="Arial" panose="020B0604020202020204" pitchFamily="34" charset="0"/>
              <a:cs typeface="Tahoma" panose="020B0604030504040204" pitchFamily="34" charset="0"/>
            </a:endParaRPr>
          </a:p>
          <a:p>
            <a:pPr eaLnBrk="1">
              <a:spcBef>
                <a:spcPct val="0"/>
              </a:spcBef>
            </a:pPr>
            <a:r>
              <a:rPr altLang="hu-HU" smtClean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Az egyetemi hallgatók egy része a Petőfi-szoborhoz vonul, a műegyetemisták többsége pedig egyenesen a Bem-szoborhoz indul. A Petőfi-szobornál Sinkovits Imre, a Nemzeti Színház színésze tízezres tömeg előtt elszavalja a Nemzeti dalt. Egy diák felolvassa a 16 pontot.</a:t>
            </a:r>
          </a:p>
          <a:p>
            <a:pPr eaLnBrk="1">
              <a:spcBef>
                <a:spcPct val="0"/>
              </a:spcBef>
            </a:pPr>
            <a:endParaRPr altLang="hu-HU" smtClean="0">
              <a:solidFill>
                <a:srgbClr val="000000"/>
              </a:solidFill>
              <a:latin typeface="Arial" panose="020B0604020202020204" pitchFamily="34" charset="0"/>
              <a:cs typeface="Tahoma" panose="020B0604030504040204" pitchFamily="34" charset="0"/>
            </a:endParaRPr>
          </a:p>
          <a:p>
            <a:pPr eaLnBrk="1">
              <a:spcBef>
                <a:spcPct val="0"/>
              </a:spcBef>
            </a:pPr>
            <a:r>
              <a:rPr altLang="hu-HU" smtClean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A tömeg, amely egyre hatalmasabbra duzzad - a diákokhoz a délelőtti műszakból érkező munkások csatlakoznak -, a Margit hídon át a Bem-szoborhoz vonul. A lengyelbarát, illetve Rákosi- és Gerő-ellenes jelszavak mellett már a szovjet csapatok kivonulását követelő jelszavak is elhangzanak.</a:t>
            </a:r>
          </a:p>
          <a:p>
            <a:pPr eaLnBrk="1">
              <a:spcBef>
                <a:spcPct val="0"/>
              </a:spcBef>
            </a:pPr>
            <a:endParaRPr altLang="hu-HU" smtClean="0">
              <a:solidFill>
                <a:srgbClr val="000000"/>
              </a:solidFill>
              <a:latin typeface="Arial" panose="020B0604020202020204" pitchFamily="34" charset="0"/>
              <a:cs typeface="Tahoma" panose="020B0604030504040204" pitchFamily="34" charset="0"/>
            </a:endParaRPr>
          </a:p>
          <a:p>
            <a:pPr eaLnBrk="1">
              <a:spcBef>
                <a:spcPct val="0"/>
              </a:spcBef>
            </a:pPr>
            <a:r>
              <a:rPr altLang="hu-HU" smtClean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A tüntetők a Bem-szobornál egyesülnek. Egyesek kivágják a sarló-kalapácsos címert a zászlókból. Veres Péter felolvassa az írók kiáltványát, Bessenyei Ferenc elszavalja a Szózatot, majd a Budapesten tartózkodó lengyel író, Zbigniew Herbert üdvözli a tüntetőket. A rossz hangerősítés miatt a beszédekből szinte semmit nem hallani. A tömeg a Kossuth tér felé veszi az irányt, azt követelve, hogy Nagy Imre beszéljen a Parlamentnél. Az ÁVH Jászai Mari téri épülete előtt már a "Vesszen az ÁVO!" jelszó is felhangzik.</a:t>
            </a:r>
          </a:p>
          <a:p>
            <a:pPr eaLnBrk="1">
              <a:spcBef>
                <a:spcPct val="0"/>
              </a:spcBef>
            </a:pPr>
            <a:endParaRPr altLang="hu-HU" smtClean="0">
              <a:solidFill>
                <a:srgbClr val="000000"/>
              </a:solidFill>
              <a:latin typeface="Arial" panose="020B060402020202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35058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</a:ln>
        </p:spPr>
      </p:sp>
      <p:sp>
        <p:nvSpPr>
          <p:cNvPr id="19459" name="Notes Placeholder 2"/>
          <p:cNvSpPr txBox="1">
            <a:spLocks noGrp="1"/>
          </p:cNvSpPr>
          <p:nvPr>
            <p:ph type="body" sz="quarter" idx="1"/>
          </p:nvPr>
        </p:nvSpPr>
        <p:spPr bwMode="auto">
          <a:xfrm>
            <a:off x="685512" y="4343231"/>
            <a:ext cx="5486976" cy="403775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pPr eaLnBrk="1">
              <a:spcBef>
                <a:spcPct val="0"/>
              </a:spcBef>
            </a:pPr>
            <a:r>
              <a:rPr altLang="hu-HU" dirty="0" err="1" smtClean="0">
                <a:solidFill>
                  <a:srgbClr val="000000"/>
                </a:solidFill>
                <a:latin typeface="Arial" pitchFamily="34" charset="0"/>
                <a:cs typeface="Tahoma" pitchFamily="34" charset="0"/>
              </a:rPr>
              <a:t>Tk</a:t>
            </a:r>
            <a:r>
              <a:rPr altLang="hu-HU" dirty="0" smtClean="0">
                <a:solidFill>
                  <a:srgbClr val="000000"/>
                </a:solidFill>
                <a:latin typeface="Arial" pitchFamily="34" charset="0"/>
                <a:cs typeface="Tahoma" pitchFamily="34" charset="0"/>
              </a:rPr>
              <a:t> 4 (Salamon Konrád)- 212. old A lengyel kérdés: Lengyelországban június vége óta feszült helyzet alakult ki. Poznanban mintegy 50 ezer munkás kenyeret és szabad választást követelt, mire a tüntetést a </a:t>
            </a:r>
            <a:r>
              <a:rPr altLang="hu-HU" dirty="0" err="1" smtClean="0">
                <a:solidFill>
                  <a:srgbClr val="000000"/>
                </a:solidFill>
                <a:latin typeface="Arial" pitchFamily="34" charset="0"/>
                <a:cs typeface="Tahoma" pitchFamily="34" charset="0"/>
              </a:rPr>
              <a:t>biztosági</a:t>
            </a:r>
            <a:r>
              <a:rPr altLang="hu-HU" dirty="0" smtClean="0">
                <a:solidFill>
                  <a:srgbClr val="000000"/>
                </a:solidFill>
                <a:latin typeface="Arial" pitchFamily="34" charset="0"/>
                <a:cs typeface="Tahoma" pitchFamily="34" charset="0"/>
              </a:rPr>
              <a:t> erők szétverték 53-an meghaltak, 300 megsebesültek és több mint 300 tüntetőt  letartóztattak.</a:t>
            </a:r>
          </a:p>
          <a:p>
            <a:pPr eaLnBrk="1">
              <a:spcBef>
                <a:spcPct val="0"/>
              </a:spcBef>
            </a:pPr>
            <a:r>
              <a:rPr altLang="hu-HU" dirty="0" smtClean="0">
                <a:solidFill>
                  <a:srgbClr val="000000"/>
                </a:solidFill>
                <a:latin typeface="Arial" pitchFamily="34" charset="0"/>
                <a:cs typeface="Tahoma" pitchFamily="34" charset="0"/>
              </a:rPr>
              <a:t>A poznani felkelés megingatta a régi pártvezetést és a korábbi félreállított </a:t>
            </a:r>
            <a:r>
              <a:rPr altLang="hu-HU" dirty="0" err="1" smtClean="0">
                <a:solidFill>
                  <a:srgbClr val="000000"/>
                </a:solidFill>
                <a:latin typeface="Arial" pitchFamily="34" charset="0"/>
                <a:cs typeface="Tahoma" pitchFamily="34" charset="0"/>
              </a:rPr>
              <a:t>Gomulkát</a:t>
            </a:r>
            <a:r>
              <a:rPr altLang="hu-HU" dirty="0" smtClean="0">
                <a:solidFill>
                  <a:srgbClr val="000000"/>
                </a:solidFill>
                <a:latin typeface="Arial" pitchFamily="34" charset="0"/>
                <a:cs typeface="Tahoma" pitchFamily="34" charset="0"/>
              </a:rPr>
              <a:t> választották meg a párt új vezetőjének. E döntéshez azonban Moszkva nem akart hozzájárulni, sőt </a:t>
            </a:r>
            <a:r>
              <a:rPr altLang="hu-HU" dirty="0" err="1" smtClean="0">
                <a:solidFill>
                  <a:srgbClr val="000000"/>
                </a:solidFill>
                <a:latin typeface="Arial" pitchFamily="34" charset="0"/>
                <a:cs typeface="Tahoma" pitchFamily="34" charset="0"/>
              </a:rPr>
              <a:t>Gomulka</a:t>
            </a:r>
            <a:r>
              <a:rPr altLang="hu-HU" dirty="0" smtClean="0">
                <a:solidFill>
                  <a:srgbClr val="000000"/>
                </a:solidFill>
                <a:latin typeface="Arial" pitchFamily="34" charset="0"/>
                <a:cs typeface="Tahoma" pitchFamily="34" charset="0"/>
              </a:rPr>
              <a:t> megválasztása esetére fegyveres beavatkozást is kilátásba helyezett. Lengyelország egyes városaiban szovjetellenes tüntetéseket rendeztek. Mivel október 19-21 között fennállt a lengyelországi szovjet katonai beavatkozás veszélye, a budapesti fiatalok a rokonszenvtüntetés mellett döntöttek.</a:t>
            </a:r>
          </a:p>
          <a:p>
            <a:pPr eaLnBrk="1">
              <a:spcBef>
                <a:spcPct val="0"/>
              </a:spcBef>
            </a:pPr>
            <a:endParaRPr altLang="hu-HU" dirty="0" smtClean="0">
              <a:solidFill>
                <a:srgbClr val="000000"/>
              </a:solidFill>
              <a:latin typeface="Arial" pitchFamily="34" charset="0"/>
              <a:cs typeface="Tahoma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3829" y="5007138"/>
            <a:ext cx="5551783" cy="2050102"/>
          </a:xfrm>
          <a:prstGeom prst="rect">
            <a:avLst/>
          </a:prstGeom>
          <a:noFill/>
          <a:ln>
            <a:noFill/>
          </a:ln>
        </p:spPr>
        <p:txBody>
          <a:bodyPr lIns="78903" tIns="39452" rIns="78903" bIns="39452" compatLnSpc="0"/>
          <a:lstStyle/>
          <a:p>
            <a:pPr>
              <a:defRPr/>
            </a:pPr>
            <a:r>
              <a:rPr lang="hu-HU">
                <a:latin typeface="Arial" pitchFamily="18"/>
                <a:ea typeface="Lucida Sans Unicode" pitchFamily="2"/>
                <a:cs typeface="Tahoma" pitchFamily="2"/>
              </a:rPr>
              <a:t>A tüntetés ideje alatt Gerő Ernő pártfőtitkár és köre riadóztatták a budapesti és a környékbeli katonai egységeket. Gerő telefonon katonai segítséget kért Hruscsovtól. Este nyolc órakor a Kossuth Rádió közvetítette a pártfőtitkár beszédét, amelyben sovinisztának, nacionalistának és antiszemitának nevezte a tüntetést, önmagát a reformok képviselőjének nyilvánította, addigi politikáját helyesnek ítélte és a tüntetők minden követelésétől elzárkózott</a:t>
            </a:r>
          </a:p>
        </p:txBody>
      </p:sp>
    </p:spTree>
    <p:extLst>
      <p:ext uri="{BB962C8B-B14F-4D97-AF65-F5344CB8AC3E}">
        <p14:creationId xmlns:p14="http://schemas.microsoft.com/office/powerpoint/2010/main" val="35070445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dirty="0" smtClean="0"/>
              <a:t>Tk6 -289 old) Az összegyűltek Nagy Imrét követelték a vezetésbe, aki aznap délelőtt a szűkebb köréhez tartozó politikusokkal folytatott megbeszélésen a tüntetéssel szemben foglalt állást. Este barátai unszolására a parlamentbe ment, ám mikor beszédét az „elvtársak” megszólítással kezdte, kifütyülték…..</a:t>
            </a:r>
          </a:p>
          <a:p>
            <a:pPr>
              <a:defRPr/>
            </a:pPr>
            <a:r>
              <a:rPr dirty="0" smtClean="0"/>
              <a:t>23-án éjszaka a MDP KV ülést tartott az Akadémiai utcai pártszékházban. Nagy Imrét, Losonczy Gézát és </a:t>
            </a:r>
            <a:r>
              <a:rPr dirty="0" err="1" smtClean="0"/>
              <a:t>Donáth</a:t>
            </a:r>
            <a:r>
              <a:rPr dirty="0" smtClean="0"/>
              <a:t> Ferencet kooptálta soraiba, határozott arról, hogy Nagy Imre legyen a miniszterelnök, egyben „ellenforradalmi bandák” működésének  minősítette a történteket, és a szovjet csapatok közreműködését kérte a rend helyreállításához. Az csak utólag derült ki, hogy Nagy Imre nem volt hajlandó aláírni a szovjet beavatkozásra vonatkozó kérést, így azt Andropov szovjet nagykövet napokkal később Hegedüs Andrással íratta alá.</a:t>
            </a:r>
          </a:p>
          <a:p>
            <a:pPr>
              <a:defRPr/>
            </a:pPr>
            <a:endParaRPr dirty="0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1A10F27-5EE8-4361-83AB-A912F410FF25}" type="slidenum">
              <a:rPr lang="hu-HU" altLang="hu-HU" sz="1400" smtClean="0">
                <a:latin typeface="Times New Roman" panose="02020603050405020304" pitchFamily="18" charset="0"/>
                <a:cs typeface="Lucida Sans Unicode" panose="020B0602030504020204" pitchFamily="34" charset="0"/>
              </a:rPr>
              <a:pPr>
                <a:spcBef>
                  <a:spcPct val="0"/>
                </a:spcBef>
              </a:pPr>
              <a:t>9</a:t>
            </a:fld>
            <a:endParaRPr lang="hu-HU" altLang="hu-HU" sz="1400" smtClean="0">
              <a:latin typeface="Times New Roman" panose="02020603050405020304" pitchFamily="18" charset="0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7969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</a:ln>
        </p:spPr>
      </p:sp>
      <p:sp>
        <p:nvSpPr>
          <p:cNvPr id="23555" name="Notes Placeholder 2"/>
          <p:cNvSpPr txBox="1">
            <a:spLocks noGrp="1"/>
          </p:cNvSpPr>
          <p:nvPr>
            <p:ph type="body" sz="quarter" idx="1"/>
          </p:nvPr>
        </p:nvSpPr>
        <p:spPr bwMode="auto">
          <a:xfrm>
            <a:off x="755650" y="5078413"/>
            <a:ext cx="6048375" cy="4721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pPr eaLnBrk="1">
              <a:spcBef>
                <a:spcPct val="0"/>
              </a:spcBef>
            </a:pPr>
            <a:endParaRPr altLang="hu-HU" smtClean="0">
              <a:solidFill>
                <a:srgbClr val="000000"/>
              </a:solidFill>
              <a:latin typeface="Arial" panose="020B060402020202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52222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</a:ln>
        </p:spPr>
      </p:sp>
      <p:sp>
        <p:nvSpPr>
          <p:cNvPr id="25603" name="Notes Placeholder 2"/>
          <p:cNvSpPr txBox="1">
            <a:spLocks noGrp="1"/>
          </p:cNvSpPr>
          <p:nvPr>
            <p:ph type="body" sz="quarter" idx="1"/>
          </p:nvPr>
        </p:nvSpPr>
        <p:spPr bwMode="auto">
          <a:xfrm>
            <a:off x="755650" y="5078413"/>
            <a:ext cx="6048375" cy="4721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pPr eaLnBrk="1">
              <a:spcBef>
                <a:spcPct val="0"/>
              </a:spcBef>
            </a:pPr>
            <a:r>
              <a:rPr altLang="hu-HU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A stúdiók használhatatlanok , ekkora már lekapcsolták a rádióadókról. A pártközpontba rendeztek be ideiglenes stúdiókat</a:t>
            </a:r>
          </a:p>
          <a:p>
            <a:pPr eaLnBrk="1">
              <a:spcBef>
                <a:spcPct val="0"/>
              </a:spcBef>
            </a:pPr>
            <a:endParaRPr altLang="hu-HU" smtClean="0">
              <a:solidFill>
                <a:srgbClr val="000000"/>
              </a:solidFill>
              <a:latin typeface="Arial" panose="020B0604020202020204" pitchFamily="34" charset="0"/>
              <a:cs typeface="Tahoma" panose="020B060403050404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20725" y="4500563"/>
            <a:ext cx="6838950" cy="5580062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compatLnSpc="0"/>
          <a:lstStyle/>
          <a:p>
            <a:pPr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u-HU">
                <a:latin typeface="Arial" pitchFamily="18"/>
                <a:ea typeface="Lucida Sans Unicode" pitchFamily="2"/>
                <a:cs typeface="Tahoma" pitchFamily="2"/>
              </a:rPr>
              <a:t>tömeg egy része ezért felháborodásában a Magyar Rádió Bródy Sándor utcai épülete elé vonult. Itt azonban felfegyverzett ÁVH-s egységek fogadták őket. Miután sem könnygázzal, sem tűzoltófecskendőkkel nem tudták a rohamosan növekvő emberáradatot feloszlatni, a rádió vezetése a tömeg rendelkezésére bocsátott egy felvevőkocsit, hogy a tizenhat pontot beolvashassák. Azonban hamarosan kiderült, hogy becsapásról van szó, mivel az elhangzottakból semmit nem közvetítettek. A tüntetők ezért a felvevőkocsival betörték az épület kapuját. A rádió vezetése ezután hajlandó volt fogadni egy tárgyalóküldöttséget, akiket azonban úgy tűnt, hogy odabent letartóztattak. Az összegyűlt tömegben egyre inkább elszabadultak az indulatok. A híradóezred katonái megpróbálták a Múzeum körútig szorítani a tömeget szuronyt szegezve rájuk. Ekkor azonban két, erősítésként érkezett harckocsi tévedésből áttörte a kordont, és nyomukban a tömeg újra a főbejárathoz nyomult. Ekkor a sötétben a katonák lövöldözni kezdtek a levegőbe, amit az épületben levő ÁVH-katonák támadásként értelmeztek és tüzet nyitottak a tömegre.</a:t>
            </a:r>
          </a:p>
        </p:txBody>
      </p:sp>
    </p:spTree>
    <p:extLst>
      <p:ext uri="{BB962C8B-B14F-4D97-AF65-F5344CB8AC3E}">
        <p14:creationId xmlns:p14="http://schemas.microsoft.com/office/powerpoint/2010/main" val="21800733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</a:ln>
        </p:spPr>
      </p:sp>
      <p:sp>
        <p:nvSpPr>
          <p:cNvPr id="27651" name="Notes Placeholder 2"/>
          <p:cNvSpPr txBox="1">
            <a:spLocks noGrp="1"/>
          </p:cNvSpPr>
          <p:nvPr>
            <p:ph type="body" sz="quarter" idx="1"/>
          </p:nvPr>
        </p:nvSpPr>
        <p:spPr bwMode="auto">
          <a:xfrm>
            <a:off x="755650" y="5078413"/>
            <a:ext cx="6048375" cy="4721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pPr eaLnBrk="1">
              <a:spcBef>
                <a:spcPct val="0"/>
              </a:spcBef>
            </a:pPr>
            <a:endParaRPr altLang="hu-HU" smtClean="0">
              <a:solidFill>
                <a:srgbClr val="000000"/>
              </a:solidFill>
              <a:latin typeface="Arial" panose="020B060402020202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70106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</a:ln>
        </p:spPr>
      </p:sp>
      <p:sp>
        <p:nvSpPr>
          <p:cNvPr id="34819" name="Notes Placeholder 2"/>
          <p:cNvSpPr txBox="1">
            <a:spLocks noGrp="1"/>
          </p:cNvSpPr>
          <p:nvPr>
            <p:ph type="body" sz="quarter" idx="1"/>
          </p:nvPr>
        </p:nvSpPr>
        <p:spPr bwMode="auto">
          <a:xfrm>
            <a:off x="755650" y="5078413"/>
            <a:ext cx="6048375" cy="4721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pPr eaLnBrk="1">
              <a:spcBef>
                <a:spcPct val="0"/>
              </a:spcBef>
            </a:pPr>
            <a:endParaRPr altLang="hu-HU" smtClean="0">
              <a:solidFill>
                <a:srgbClr val="000000"/>
              </a:solidFill>
              <a:latin typeface="Arial" panose="020B060402020202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13728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7559675" y="0"/>
            <a:ext cx="5345113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</a:ln>
        </p:spPr>
      </p:sp>
      <p:sp>
        <p:nvSpPr>
          <p:cNvPr id="36867" name="Notes Placeholder 2"/>
          <p:cNvSpPr txBox="1">
            <a:spLocks noGrp="1"/>
          </p:cNvSpPr>
          <p:nvPr>
            <p:ph type="body" sz="quarter" idx="1"/>
          </p:nvPr>
        </p:nvSpPr>
        <p:spPr bwMode="auto">
          <a:xfrm>
            <a:off x="0" y="0"/>
            <a:ext cx="7559675" cy="6489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pPr eaLnBrk="1">
              <a:spcBef>
                <a:spcPct val="0"/>
              </a:spcBef>
            </a:pPr>
            <a:r>
              <a:rPr altLang="hu-HU" sz="1200" dirty="0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            Okt. 25-én  hajnalra a szovjet csapatok visszafoglalták a Rádió épületét, majd reggel hat órakor a rádió beolvasta a kormány közleményét, mely szerint „az ellenforradalmi puccskísérletet felszámolták”. A hírek hatására a délelőtt folyamán fegyvertelen tüntetők tömege gyűlt össze Budapest több pontján: a Deák téren, a Bartók Béla úton, az Amerikai úton, az Astoria Szállónál. A tüntetési menetek az Országház elé.</a:t>
            </a:r>
          </a:p>
          <a:p>
            <a:pPr eaLnBrk="1">
              <a:spcBef>
                <a:spcPct val="0"/>
              </a:spcBef>
            </a:pPr>
            <a:r>
              <a:rPr altLang="hu-HU" sz="1200" dirty="0" smtClean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            Nagy Imre legelőször is betiltotta a gyülekezéseket, valamint kijárási tilalmat és statáriumot rendelt el, majd délben miniszterelnöki rádióbeszédet mondott. A felkelőket a harcok beszüntetésére szólította fel, és ígéretet tett az 1954-ben félbeszakadt politikai reformok folytatására. Ennek ellenére egész nap folytatódott a fegyveres ellenállási csoportok kialakulása a város különböző pontjain: Csillaghegyen, a Baross téren, a Corvin köznél (</a:t>
            </a:r>
            <a:r>
              <a:rPr altLang="hu-HU" sz="1200" dirty="0" err="1" smtClean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corvinisták</a:t>
            </a:r>
            <a:r>
              <a:rPr altLang="hu-HU" sz="1200" dirty="0" smtClean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), a VIII. és IX. kerület déli részén, a Tompa utcában és a </a:t>
            </a:r>
            <a:r>
              <a:rPr altLang="hu-HU" sz="1200" dirty="0" err="1" smtClean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Berzenczey</a:t>
            </a:r>
            <a:r>
              <a:rPr altLang="hu-HU" sz="1200" dirty="0" smtClean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utcában</a:t>
            </a:r>
          </a:p>
        </p:txBody>
      </p:sp>
    </p:spTree>
    <p:extLst>
      <p:ext uri="{BB962C8B-B14F-4D97-AF65-F5344CB8AC3E}">
        <p14:creationId xmlns:p14="http://schemas.microsoft.com/office/powerpoint/2010/main" val="23864632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</a:ln>
        </p:spPr>
      </p:sp>
      <p:sp>
        <p:nvSpPr>
          <p:cNvPr id="38915" name="Notes Placeholder 2"/>
          <p:cNvSpPr txBox="1">
            <a:spLocks noGrp="1"/>
          </p:cNvSpPr>
          <p:nvPr>
            <p:ph type="body" sz="quarter" idx="1"/>
          </p:nvPr>
        </p:nvSpPr>
        <p:spPr bwMode="auto">
          <a:xfrm>
            <a:off x="755650" y="5078413"/>
            <a:ext cx="6048375" cy="4721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pPr eaLnBrk="1">
              <a:spcBef>
                <a:spcPct val="0"/>
              </a:spcBef>
            </a:pPr>
            <a:endParaRPr altLang="hu-HU" smtClean="0">
              <a:solidFill>
                <a:srgbClr val="000000"/>
              </a:solidFill>
              <a:latin typeface="Arial" panose="020B060402020202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45553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</a:ln>
        </p:spPr>
      </p:sp>
      <p:sp>
        <p:nvSpPr>
          <p:cNvPr id="40963" name="Notes Placeholder 2"/>
          <p:cNvSpPr txBox="1">
            <a:spLocks noGrp="1"/>
          </p:cNvSpPr>
          <p:nvPr>
            <p:ph type="body" sz="quarter" idx="1"/>
          </p:nvPr>
        </p:nvSpPr>
        <p:spPr bwMode="auto">
          <a:xfrm>
            <a:off x="755650" y="5078413"/>
            <a:ext cx="6048375" cy="4721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pPr eaLnBrk="1">
              <a:spcBef>
                <a:spcPct val="0"/>
              </a:spcBef>
            </a:pPr>
            <a:endParaRPr altLang="hu-HU" smtClean="0">
              <a:solidFill>
                <a:srgbClr val="000000"/>
              </a:solidFill>
              <a:latin typeface="Arial" panose="020B060402020202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81333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</a:ln>
        </p:spPr>
      </p:sp>
      <p:sp>
        <p:nvSpPr>
          <p:cNvPr id="43011" name="Notes Placeholder 2"/>
          <p:cNvSpPr txBox="1">
            <a:spLocks noGrp="1"/>
          </p:cNvSpPr>
          <p:nvPr>
            <p:ph type="body" sz="quarter" idx="1"/>
          </p:nvPr>
        </p:nvSpPr>
        <p:spPr bwMode="auto">
          <a:xfrm>
            <a:off x="755650" y="5078413"/>
            <a:ext cx="6048375" cy="4721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pPr eaLnBrk="1">
              <a:spcBef>
                <a:spcPct val="0"/>
              </a:spcBef>
            </a:pPr>
            <a:endParaRPr altLang="hu-HU" smtClean="0">
              <a:solidFill>
                <a:srgbClr val="000000"/>
              </a:solidFill>
              <a:latin typeface="Arial" panose="020B060402020202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9756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</a:ln>
        </p:spPr>
      </p:sp>
      <p:sp>
        <p:nvSpPr>
          <p:cNvPr id="47107" name="Notes Placeholder 2"/>
          <p:cNvSpPr txBox="1">
            <a:spLocks noGrp="1"/>
          </p:cNvSpPr>
          <p:nvPr>
            <p:ph type="body" sz="quarter" idx="1"/>
          </p:nvPr>
        </p:nvSpPr>
        <p:spPr bwMode="auto">
          <a:xfrm>
            <a:off x="755650" y="5078413"/>
            <a:ext cx="6048375" cy="4721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pPr eaLnBrk="1">
              <a:spcBef>
                <a:spcPct val="0"/>
              </a:spcBef>
            </a:pPr>
            <a:r>
              <a:rPr altLang="hu-HU" smtClean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Tk 6 290 old) </a:t>
            </a:r>
          </a:p>
        </p:txBody>
      </p:sp>
    </p:spTree>
    <p:extLst>
      <p:ext uri="{BB962C8B-B14F-4D97-AF65-F5344CB8AC3E}">
        <p14:creationId xmlns:p14="http://schemas.microsoft.com/office/powerpoint/2010/main" val="32306798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</a:ln>
        </p:spPr>
      </p:sp>
      <p:sp>
        <p:nvSpPr>
          <p:cNvPr id="55299" name="Notes Placeholder 2"/>
          <p:cNvSpPr txBox="1">
            <a:spLocks noGrp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  <a:spAutoFit/>
          </a:bodyPr>
          <a:lstStyle/>
          <a:p>
            <a:pPr eaLnBrk="1">
              <a:spcBef>
                <a:spcPct val="0"/>
              </a:spcBef>
            </a:pPr>
            <a:endParaRPr altLang="hu-HU" smtClean="0">
              <a:solidFill>
                <a:srgbClr val="000000"/>
              </a:solidFill>
              <a:latin typeface="Arial" panose="020B060402020202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59694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7559675" y="0"/>
            <a:ext cx="5345113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</a:ln>
        </p:spPr>
      </p:sp>
      <p:sp>
        <p:nvSpPr>
          <p:cNvPr id="61443" name="Notes Placeholder 2"/>
          <p:cNvSpPr txBox="1">
            <a:spLocks noGrp="1"/>
          </p:cNvSpPr>
          <p:nvPr>
            <p:ph type="body" sz="quarter" idx="1"/>
          </p:nvPr>
        </p:nvSpPr>
        <p:spPr bwMode="auto">
          <a:xfrm>
            <a:off x="0" y="0"/>
            <a:ext cx="7559675" cy="53546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  <a:spAutoFit/>
          </a:bodyPr>
          <a:lstStyle/>
          <a:p>
            <a:pPr eaLnBrk="1">
              <a:spcBef>
                <a:spcPct val="0"/>
              </a:spcBef>
            </a:pPr>
            <a:r>
              <a:rPr altLang="hu-HU" sz="1200" b="1" smtClean="0">
                <a:solidFill>
                  <a:srgbClr val="92D05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Tk 6- 292 old) Az</a:t>
            </a:r>
            <a:r>
              <a:rPr altLang="hu-HU" sz="1200" smtClean="0">
                <a:solidFill>
                  <a:srgbClr val="92D05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MDP elnöksége kimomondta a párt feloszlatását, az új párt az MSZMP néven november 1-én alakult . Vezetője Kádár János azonban még ugyanaznap este "eltűnt"Budapestről, s bár még elhangzott a rádióban  az a beszéde, amelybeb hitet tett a forradalom mellett, ő maga Münnich Ferenccel együtt a szovjet nagykövetségre mnet, majd onnan a Szovjetunióba utazott.</a:t>
            </a:r>
          </a:p>
          <a:p>
            <a:pPr eaLnBrk="1">
              <a:spcBef>
                <a:spcPct val="0"/>
              </a:spcBef>
            </a:pPr>
            <a:r>
              <a:rPr altLang="hu-HU" sz="1200" smtClean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Október30-31 –én sorra újjáalakultak  az 1947-től visszaszorított, felszámolt vagy betiltott pártok, megfogalmazták programjukat, és  megíndították a sajtójukat. Ugyanakkor  új pártok és poltikai szervezetek is létrejöttek , a forradalomban. Ezek közül egyik sem fogalamzott meg olyan igényt, ami a II. világháború előtti rendszer visszaállítását jelentette volna.  Többnyireaz 1945 és 47 közötti demokratikus, koalíciós hagyományokhoz nyúltak vissza, Kívánták az ország semlegességének deklarálást, a polgári  és emberi emberi szabadsájogok  tiszteletben tartását, a szólás, a sajtó,  gyülekezési  és egyesülési szabadság biztosítását. Követelték a magántulajdon védelmétés a szabad kerekedelemmegvalósítását, ugyanakkornem kérdőjelezték meg a 1945 utáni szociális vivmányokat, a legfobntosabb üzemek, bankok, és bányák államosítását és a földreformot sem. Mindszenty hercegprímás rádióbeszéde is , melyet később az egyházi birtok helyreállításának követeléseként értelmeztek, csak az egyházi intézmények működésének biztosítását tartalmazta.</a:t>
            </a:r>
          </a:p>
          <a:p>
            <a:pPr eaLnBrk="1">
              <a:spcBef>
                <a:spcPct val="0"/>
              </a:spcBef>
            </a:pPr>
            <a:endParaRPr altLang="hu-HU" sz="1200" smtClean="0">
              <a:solidFill>
                <a:srgbClr val="000000"/>
              </a:solidFill>
              <a:latin typeface="Arial" panose="020B0604020202020204" pitchFamily="34" charset="0"/>
              <a:cs typeface="Tahoma" panose="020B0604030504040204" pitchFamily="34" charset="0"/>
            </a:endParaRPr>
          </a:p>
          <a:p>
            <a:pPr eaLnBrk="1">
              <a:spcBef>
                <a:spcPct val="0"/>
              </a:spcBef>
            </a:pPr>
            <a:endParaRPr altLang="hu-HU" sz="1200" smtClean="0">
              <a:solidFill>
                <a:srgbClr val="000000"/>
              </a:solidFill>
              <a:latin typeface="Arial" panose="020B0604020202020204" pitchFamily="34" charset="0"/>
              <a:cs typeface="Tahoma" panose="020B0604030504040204" pitchFamily="34" charset="0"/>
            </a:endParaRPr>
          </a:p>
          <a:p>
            <a:pPr eaLnBrk="1">
              <a:spcBef>
                <a:spcPct val="0"/>
              </a:spcBef>
            </a:pPr>
            <a:r>
              <a:rPr altLang="hu-HU" sz="1200" smtClean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Tk 4 (Salamon Konrád- 220 old.) Október 31 –én nyilvánvalóvá vált, hogy újabb szovjetcsapatok érkeznek hazánkba, miközben Franciaország és Nagy-Britannia bekapcsolódott a szuezi háborúba.Moszkva az USA"bátorítására" és a nyugati hatalmak közel-keleti lekötöttségének hatására- Magyarország elleni katonai beavatkozás mellett döntött.</a:t>
            </a:r>
          </a:p>
          <a:p>
            <a:pPr eaLnBrk="1">
              <a:spcBef>
                <a:spcPct val="0"/>
              </a:spcBef>
            </a:pPr>
            <a:r>
              <a:rPr altLang="hu-HU" sz="1200" smtClean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November 1-én a szovjet páncélosok körülzárták a magyar repülőtereket. Nagy Imre Magyarázatot kért a szovjet nagykövettől de azt a választ kapta, hogy továbbra is érvényben van az október 30-i megállapodás. A magyar miniszterelnök követelte az újonnan érkezett szovjet alakulatoknak azonnali kivonását, este pedig rádióbeszédben jelentette be, hogy a kormány kinyilvánította Magyarország semlegességét, amelynek biztosításáért a négy nagyhatalomhoz fordult. </a:t>
            </a:r>
          </a:p>
          <a:p>
            <a:pPr eaLnBrk="1">
              <a:spcBef>
                <a:spcPct val="0"/>
              </a:spcBef>
            </a:pPr>
            <a:r>
              <a:rPr altLang="hu-HU" sz="1200" smtClean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Nem sokkal később Kádár János államminiszter tett hitet a forradalom mellett, s bejelentette, hogy a kommunisták új pártjaként megalakult az MSZMP. Rádióbeszéde elhangzásának időpontjában azonban már a szovjet oldalon volt. Juruj Andropov nagykövet ugyanis előbb Münich Ferencet, majd Kádár Jánost hívta tárgyalásra, ezt követően pedig a Szovjetunióba vitték. Erről azonban senki sem tudott.</a:t>
            </a:r>
          </a:p>
          <a:p>
            <a:pPr eaLnBrk="1">
              <a:spcBef>
                <a:spcPct val="0"/>
              </a:spcBef>
            </a:pPr>
            <a:endParaRPr altLang="hu-HU" sz="1200" smtClean="0">
              <a:solidFill>
                <a:srgbClr val="000000"/>
              </a:solidFill>
              <a:latin typeface="Arial" panose="020B0604020202020204" pitchFamily="34" charset="0"/>
              <a:cs typeface="Tahoma" panose="020B0604030504040204" pitchFamily="34" charset="0"/>
            </a:endParaRPr>
          </a:p>
          <a:p>
            <a:pPr eaLnBrk="1">
              <a:spcBef>
                <a:spcPct val="0"/>
              </a:spcBef>
            </a:pPr>
            <a:endParaRPr altLang="hu-HU" sz="1200" smtClean="0">
              <a:solidFill>
                <a:srgbClr val="000000"/>
              </a:solidFill>
              <a:latin typeface="Arial" panose="020B0604020202020204" pitchFamily="34" charset="0"/>
              <a:cs typeface="Tahoma" panose="020B0604030504040204" pitchFamily="34" charset="0"/>
            </a:endParaRPr>
          </a:p>
          <a:p>
            <a:pPr eaLnBrk="1">
              <a:spcBef>
                <a:spcPct val="0"/>
              </a:spcBef>
            </a:pPr>
            <a:endParaRPr altLang="hu-HU" sz="1200" smtClean="0">
              <a:solidFill>
                <a:srgbClr val="000000"/>
              </a:solidFill>
              <a:latin typeface="Arial" panose="020B060402020202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18842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</a:ln>
        </p:spPr>
      </p:sp>
      <p:sp>
        <p:nvSpPr>
          <p:cNvPr id="67587" name="Notes Placeholder 2"/>
          <p:cNvSpPr txBox="1">
            <a:spLocks noGrp="1"/>
          </p:cNvSpPr>
          <p:nvPr>
            <p:ph type="body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  <a:spAutoFit/>
          </a:bodyPr>
          <a:lstStyle/>
          <a:p>
            <a:pPr eaLnBrk="1">
              <a:spcBef>
                <a:spcPct val="0"/>
              </a:spcBef>
            </a:pPr>
            <a:r>
              <a:rPr altLang="hu-HU" smtClean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Tk 4 (Salamon Konrád- 220 old.) November 3-án átalakították a kormányt, s a négypárt vezetőiből létrehoztak egy kibővitett államiniszteri kabinetet, amely az átmeneti időszak  legfőbb politikai  döntéshozó szerve lett volna.  Ebben a Független Kisgazdapárt, a MSZMP és a Szociáldemokrata Párt 3-3, a Petőfi Párt pedig 2 politikussal képviseltette magát.</a:t>
            </a:r>
          </a:p>
          <a:p>
            <a:pPr eaLnBrk="1">
              <a:spcBef>
                <a:spcPct val="0"/>
              </a:spcBef>
            </a:pPr>
            <a:r>
              <a:rPr altLang="hu-HU" smtClean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November 3-án az aznap kinevezett honvédelmi miniszter  Maléter Pál  tábornok vezette magyar küldöttség –szovjet kezdeményezésre – a Parlamentben tárgyalásokat kezdett a szovjetekkel csapatik kivonásának módozatairól. A tárgyalás része volt a szovjetek félrevezető akciójának.</a:t>
            </a:r>
          </a:p>
          <a:p>
            <a:pPr eaLnBrk="1">
              <a:spcBef>
                <a:spcPct val="0"/>
              </a:spcBef>
            </a:pPr>
            <a:r>
              <a:rPr altLang="hu-HU" smtClean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November 3-án Mindszenty bíboros mondott nagy érdeklődéssel várt rádióbeszédet, amelyben a nemzeti összefogásra szólított fel. Maléter tábornok vezette küldöttség  a késő esti órákban Tökölre, a Magyarországi Szovjet Haderők Főparancsnokságára indult a tárgyalások folytatására. Az ország kétség és remény között tért nyugovóra.</a:t>
            </a:r>
          </a:p>
        </p:txBody>
      </p:sp>
    </p:spTree>
    <p:extLst>
      <p:ext uri="{BB962C8B-B14F-4D97-AF65-F5344CB8AC3E}">
        <p14:creationId xmlns:p14="http://schemas.microsoft.com/office/powerpoint/2010/main" val="41893288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12863" y="1027113"/>
            <a:ext cx="4933950" cy="370046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710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169988" y="5086350"/>
            <a:ext cx="5226050" cy="41068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1600428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1D839-3AEA-4C17-94CE-86A5CC37D5AE}" type="datetimeFigureOut">
              <a:rPr lang="hu-HU" smtClean="0"/>
              <a:t>2020.11.02.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F7AD7-80AA-46F5-A471-05B0D29334B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96209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1D839-3AEA-4C17-94CE-86A5CC37D5AE}" type="datetimeFigureOut">
              <a:rPr lang="hu-HU" smtClean="0"/>
              <a:t>2020.11.02.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F7AD7-80AA-46F5-A471-05B0D29334B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82219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1D839-3AEA-4C17-94CE-86A5CC37D5AE}" type="datetimeFigureOut">
              <a:rPr lang="hu-HU" smtClean="0"/>
              <a:t>2020.11.02.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F7AD7-80AA-46F5-A471-05B0D29334B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48170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1D839-3AEA-4C17-94CE-86A5CC37D5AE}" type="datetimeFigureOut">
              <a:rPr lang="hu-HU" smtClean="0"/>
              <a:t>2020.11.02.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F7AD7-80AA-46F5-A471-05B0D29334B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8856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1D839-3AEA-4C17-94CE-86A5CC37D5AE}" type="datetimeFigureOut">
              <a:rPr lang="hu-HU" smtClean="0"/>
              <a:t>2020.11.02.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F7AD7-80AA-46F5-A471-05B0D29334B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63540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1D839-3AEA-4C17-94CE-86A5CC37D5AE}" type="datetimeFigureOut">
              <a:rPr lang="hu-HU" smtClean="0"/>
              <a:t>2020.11.02.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F7AD7-80AA-46F5-A471-05B0D29334B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49407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1D839-3AEA-4C17-94CE-86A5CC37D5AE}" type="datetimeFigureOut">
              <a:rPr lang="hu-HU" smtClean="0"/>
              <a:t>2020.11.02.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F7AD7-80AA-46F5-A471-05B0D29334B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82629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1D839-3AEA-4C17-94CE-86A5CC37D5AE}" type="datetimeFigureOut">
              <a:rPr lang="hu-HU" smtClean="0"/>
              <a:t>2020.11.02.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F7AD7-80AA-46F5-A471-05B0D29334B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21484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1D839-3AEA-4C17-94CE-86A5CC37D5AE}" type="datetimeFigureOut">
              <a:rPr lang="hu-HU" smtClean="0"/>
              <a:t>2020.11.02.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F7AD7-80AA-46F5-A471-05B0D29334B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23079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1D839-3AEA-4C17-94CE-86A5CC37D5AE}" type="datetimeFigureOut">
              <a:rPr lang="hu-HU" smtClean="0"/>
              <a:t>2020.11.02.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F7AD7-80AA-46F5-A471-05B0D29334B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02169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1D839-3AEA-4C17-94CE-86A5CC37D5AE}" type="datetimeFigureOut">
              <a:rPr lang="hu-HU" smtClean="0"/>
              <a:t>2020.11.02.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F7AD7-80AA-46F5-A471-05B0D29334B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34897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D1D839-3AEA-4C17-94CE-86A5CC37D5AE}" type="datetimeFigureOut">
              <a:rPr lang="hu-HU" smtClean="0"/>
              <a:t>2020.11.02.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CF7AD7-80AA-46F5-A471-05B0D29334B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92995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g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jp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jp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jp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799" y="141287"/>
            <a:ext cx="7772400" cy="1668462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Az 1956-os forradalom és szabadságharc</a:t>
            </a:r>
            <a:endParaRPr lang="hu-H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7" y="1809749"/>
            <a:ext cx="8772525" cy="496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5416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06851"/>
          </a:xfrm>
        </p:spPr>
        <p:txBody>
          <a:bodyPr/>
          <a:lstStyle/>
          <a:p>
            <a:pPr algn="ctr"/>
            <a:r>
              <a:rPr lang="hu-HU" dirty="0" smtClean="0"/>
              <a:t>A lengyelországi forradalmi helyzet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80304" y="679405"/>
            <a:ext cx="8770512" cy="2626171"/>
          </a:xfrm>
        </p:spPr>
        <p:txBody>
          <a:bodyPr>
            <a:normAutofit fontScale="92500"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hu-HU" altLang="hu-HU" dirty="0">
                <a:solidFill>
                  <a:srgbClr val="000000"/>
                </a:solidFill>
                <a:latin typeface="Arial" pitchFamily="34" charset="0"/>
                <a:cs typeface="Tahoma" pitchFamily="34" charset="0"/>
              </a:rPr>
              <a:t>Lengyelországban június vége óta feszült helyzet alakult ki. </a:t>
            </a:r>
            <a:r>
              <a:rPr lang="hu-HU" altLang="hu-HU" b="1" dirty="0">
                <a:solidFill>
                  <a:srgbClr val="000000"/>
                </a:solidFill>
                <a:latin typeface="Arial" pitchFamily="34" charset="0"/>
                <a:cs typeface="Tahoma" pitchFamily="34" charset="0"/>
              </a:rPr>
              <a:t>Poznanban</a:t>
            </a:r>
            <a:r>
              <a:rPr lang="hu-HU" altLang="hu-HU" dirty="0">
                <a:solidFill>
                  <a:srgbClr val="000000"/>
                </a:solidFill>
                <a:latin typeface="Arial" pitchFamily="34" charset="0"/>
                <a:cs typeface="Tahoma" pitchFamily="34" charset="0"/>
              </a:rPr>
              <a:t> mintegy </a:t>
            </a:r>
            <a:r>
              <a:rPr lang="hu-HU" altLang="hu-HU" b="1" u="sng" dirty="0">
                <a:solidFill>
                  <a:srgbClr val="000000"/>
                </a:solidFill>
                <a:latin typeface="Arial" pitchFamily="34" charset="0"/>
                <a:cs typeface="Tahoma" pitchFamily="34" charset="0"/>
              </a:rPr>
              <a:t>50 ezer munkás kenyeret és szabad választást követelt</a:t>
            </a:r>
            <a:r>
              <a:rPr lang="hu-HU" altLang="hu-HU" dirty="0">
                <a:solidFill>
                  <a:srgbClr val="000000"/>
                </a:solidFill>
                <a:latin typeface="Arial" pitchFamily="34" charset="0"/>
                <a:cs typeface="Tahoma" pitchFamily="34" charset="0"/>
              </a:rPr>
              <a:t>, mire a tüntetést a </a:t>
            </a:r>
            <a:r>
              <a:rPr lang="hu-HU" altLang="hu-HU" dirty="0" err="1">
                <a:solidFill>
                  <a:srgbClr val="000000"/>
                </a:solidFill>
                <a:latin typeface="Arial" pitchFamily="34" charset="0"/>
                <a:cs typeface="Tahoma" pitchFamily="34" charset="0"/>
              </a:rPr>
              <a:t>biztosági</a:t>
            </a:r>
            <a:r>
              <a:rPr lang="hu-HU" altLang="hu-HU" dirty="0">
                <a:solidFill>
                  <a:srgbClr val="000000"/>
                </a:solidFill>
                <a:latin typeface="Arial" pitchFamily="34" charset="0"/>
                <a:cs typeface="Tahoma" pitchFamily="34" charset="0"/>
              </a:rPr>
              <a:t> erők szétverték </a:t>
            </a:r>
            <a:r>
              <a:rPr lang="hu-HU" altLang="hu-HU" b="1" dirty="0">
                <a:solidFill>
                  <a:srgbClr val="000000"/>
                </a:solidFill>
                <a:latin typeface="Arial" pitchFamily="34" charset="0"/>
                <a:cs typeface="Tahoma" pitchFamily="34" charset="0"/>
              </a:rPr>
              <a:t>53-an meghaltak, 300 megsebesültek és több mint 300 tüntetőt  letartóztattak.</a:t>
            </a:r>
          </a:p>
          <a:p>
            <a:pPr>
              <a:lnSpc>
                <a:spcPct val="120000"/>
              </a:lnSpc>
              <a:spcBef>
                <a:spcPct val="0"/>
              </a:spcBef>
            </a:pPr>
            <a:endParaRPr lang="hu-HU" altLang="hu-HU" dirty="0">
              <a:solidFill>
                <a:srgbClr val="000000"/>
              </a:solidFill>
              <a:latin typeface="Arial" pitchFamily="34" charset="0"/>
              <a:cs typeface="Tahoma" pitchFamily="34" charset="0"/>
            </a:endParaRPr>
          </a:p>
          <a:p>
            <a:pPr>
              <a:lnSpc>
                <a:spcPct val="120000"/>
              </a:lnSpc>
            </a:pP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8649" y="3090930"/>
            <a:ext cx="4154857" cy="3767070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14907"/>
            <a:ext cx="4853635" cy="2919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203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679272"/>
            <a:ext cx="9144000" cy="359638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hu-HU" altLang="hu-HU" dirty="0">
                <a:solidFill>
                  <a:srgbClr val="000000"/>
                </a:solidFill>
                <a:latin typeface="Arial" pitchFamily="34" charset="0"/>
                <a:cs typeface="Tahoma" pitchFamily="34" charset="0"/>
              </a:rPr>
              <a:t>A poznani felkelés </a:t>
            </a:r>
            <a:r>
              <a:rPr lang="hu-HU" altLang="hu-HU" b="1" dirty="0">
                <a:solidFill>
                  <a:srgbClr val="000000"/>
                </a:solidFill>
                <a:latin typeface="Arial" pitchFamily="34" charset="0"/>
                <a:cs typeface="Tahoma" pitchFamily="34" charset="0"/>
              </a:rPr>
              <a:t>megingatta a régi pártvezetést </a:t>
            </a:r>
            <a:r>
              <a:rPr lang="hu-HU" altLang="hu-HU" dirty="0">
                <a:solidFill>
                  <a:srgbClr val="000000"/>
                </a:solidFill>
                <a:latin typeface="Arial" pitchFamily="34" charset="0"/>
                <a:cs typeface="Tahoma" pitchFamily="34" charset="0"/>
              </a:rPr>
              <a:t>és a korábbi félreállított </a:t>
            </a:r>
            <a:r>
              <a:rPr lang="hu-HU" altLang="hu-HU" b="1" dirty="0" err="1">
                <a:solidFill>
                  <a:srgbClr val="000000"/>
                </a:solidFill>
                <a:latin typeface="Arial" pitchFamily="34" charset="0"/>
                <a:cs typeface="Tahoma" pitchFamily="34" charset="0"/>
              </a:rPr>
              <a:t>Gomulkát</a:t>
            </a:r>
            <a:r>
              <a:rPr lang="hu-HU" altLang="hu-HU" b="1" dirty="0">
                <a:solidFill>
                  <a:srgbClr val="000000"/>
                </a:solidFill>
                <a:latin typeface="Arial" pitchFamily="34" charset="0"/>
                <a:cs typeface="Tahoma" pitchFamily="34" charset="0"/>
              </a:rPr>
              <a:t> választották meg a párt új vezetőjének</a:t>
            </a:r>
            <a:r>
              <a:rPr lang="hu-HU" altLang="hu-HU" dirty="0">
                <a:solidFill>
                  <a:srgbClr val="000000"/>
                </a:solidFill>
                <a:latin typeface="Arial" pitchFamily="34" charset="0"/>
                <a:cs typeface="Tahoma" pitchFamily="34" charset="0"/>
              </a:rPr>
              <a:t>. E döntéshez azonban Moszkva nem akart hozzájárulni, sőt </a:t>
            </a:r>
            <a:r>
              <a:rPr lang="hu-HU" altLang="hu-HU" dirty="0" err="1">
                <a:solidFill>
                  <a:srgbClr val="000000"/>
                </a:solidFill>
                <a:latin typeface="Arial" pitchFamily="34" charset="0"/>
                <a:cs typeface="Tahoma" pitchFamily="34" charset="0"/>
              </a:rPr>
              <a:t>Gomulka</a:t>
            </a:r>
            <a:r>
              <a:rPr lang="hu-HU" altLang="hu-HU" dirty="0">
                <a:solidFill>
                  <a:srgbClr val="000000"/>
                </a:solidFill>
                <a:latin typeface="Arial" pitchFamily="34" charset="0"/>
                <a:cs typeface="Tahoma" pitchFamily="34" charset="0"/>
              </a:rPr>
              <a:t> megválasztása esetére fegyveres beavatkozást is kilátásba helyezett. Lengyelország egyes városaiban szovjetellenes tüntetéseket rendeztek. Mivel </a:t>
            </a:r>
            <a:r>
              <a:rPr lang="hu-HU" altLang="hu-HU" b="1" dirty="0">
                <a:solidFill>
                  <a:srgbClr val="000000"/>
                </a:solidFill>
                <a:latin typeface="Arial" pitchFamily="34" charset="0"/>
                <a:cs typeface="Tahoma" pitchFamily="34" charset="0"/>
              </a:rPr>
              <a:t>október 19-21 </a:t>
            </a:r>
            <a:r>
              <a:rPr lang="hu-HU" altLang="hu-HU" dirty="0">
                <a:solidFill>
                  <a:srgbClr val="000000"/>
                </a:solidFill>
                <a:latin typeface="Arial" pitchFamily="34" charset="0"/>
                <a:cs typeface="Tahoma" pitchFamily="34" charset="0"/>
              </a:rPr>
              <a:t>között fennállt a lengyelországi szovjet katonai beavatkozás veszélye, a budapesti fiatalok a </a:t>
            </a:r>
            <a:r>
              <a:rPr lang="hu-HU" altLang="hu-HU" b="1" dirty="0">
                <a:solidFill>
                  <a:srgbClr val="000000"/>
                </a:solidFill>
                <a:latin typeface="Arial" pitchFamily="34" charset="0"/>
                <a:cs typeface="Tahoma" pitchFamily="34" charset="0"/>
              </a:rPr>
              <a:t>rokonszenvtüntetés mellett döntöttek</a:t>
            </a:r>
            <a:r>
              <a:rPr lang="hu-HU" altLang="hu-HU" dirty="0">
                <a:solidFill>
                  <a:srgbClr val="000000"/>
                </a:solidFill>
                <a:latin typeface="Arial" pitchFamily="34" charset="0"/>
                <a:cs typeface="Tahoma" pitchFamily="34" charset="0"/>
              </a:rPr>
              <a:t>.</a:t>
            </a:r>
          </a:p>
          <a:p>
            <a:pPr>
              <a:lnSpc>
                <a:spcPct val="120000"/>
              </a:lnSpc>
            </a:pPr>
            <a:endParaRPr lang="hu-HU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06851"/>
          </a:xfrm>
        </p:spPr>
        <p:txBody>
          <a:bodyPr/>
          <a:lstStyle/>
          <a:p>
            <a:pPr algn="ctr"/>
            <a:r>
              <a:rPr lang="hu-HU" dirty="0" smtClean="0"/>
              <a:t>A lengyelországi forradalmi helyzet</a:t>
            </a:r>
            <a:endParaRPr lang="hu-HU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7799" y="3731123"/>
            <a:ext cx="6013226" cy="3126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642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626" y="1337119"/>
            <a:ext cx="8488800" cy="399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Title 2"/>
          <p:cNvSpPr txBox="1">
            <a:spLocks noGrp="1"/>
          </p:cNvSpPr>
          <p:nvPr>
            <p:ph type="title" idx="4294967295"/>
          </p:nvPr>
        </p:nvSpPr>
        <p:spPr>
          <a:xfrm>
            <a:off x="230401" y="5409343"/>
            <a:ext cx="6415200" cy="795859"/>
          </a:xfrm>
        </p:spPr>
        <p:txBody>
          <a:bodyPr>
            <a:spAutoFit/>
          </a:bodyPr>
          <a:lstStyle/>
          <a:p>
            <a:pPr eaLnBrk="1"/>
            <a:r>
              <a:rPr lang="hu-HU" altLang="hu-HU" sz="2540" dirty="0" smtClean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1956. o</a:t>
            </a:r>
            <a:r>
              <a:rPr altLang="hu-HU" sz="2540" dirty="0" err="1" smtClean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któber</a:t>
            </a:r>
            <a:r>
              <a:rPr altLang="hu-HU" sz="2540" dirty="0" smtClean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</a:t>
            </a:r>
            <a:r>
              <a:rPr altLang="hu-HU" sz="2540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22-én </a:t>
            </a:r>
            <a:r>
              <a:rPr altLang="hu-HU" sz="2540" dirty="0" err="1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Műegyetem</a:t>
            </a:r>
            <a:r>
              <a:rPr altLang="hu-HU" sz="2540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</a:t>
            </a:r>
            <a:r>
              <a:rPr altLang="hu-HU" sz="2540" dirty="0" err="1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diákjai</a:t>
            </a:r>
            <a:r>
              <a:rPr altLang="hu-HU" sz="2540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</a:t>
            </a:r>
            <a:r>
              <a:rPr altLang="hu-HU" sz="2540" dirty="0" err="1" smtClean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megfogalmazzák</a:t>
            </a:r>
            <a:r>
              <a:rPr lang="hu-HU" altLang="hu-HU" sz="2540" dirty="0" smtClean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a</a:t>
            </a:r>
            <a:endParaRPr altLang="hu-HU" sz="2540" dirty="0">
              <a:solidFill>
                <a:srgbClr val="000000"/>
              </a:solidFill>
              <a:latin typeface="Arial" panose="020B0604020202020204" pitchFamily="34" charset="0"/>
              <a:cs typeface="Tahoma" panose="020B0604030504040204" pitchFamily="34" charset="0"/>
            </a:endParaRPr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66625" y="113344"/>
            <a:ext cx="9077375" cy="874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Aft>
                <a:spcPts val="1413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9pPr>
          </a:lstStyle>
          <a:p>
            <a:pPr eaLnBrk="1" hangingPunct="1">
              <a:spcAft>
                <a:spcPct val="0"/>
              </a:spcAft>
            </a:pPr>
            <a:r>
              <a:rPr lang="hu-HU" altLang="hu-HU" sz="2540" dirty="0"/>
              <a:t>Szegeden a Dolgozó Ifjúság Szövetségéből (DISZ) kiválik a MEFESZ (Magyar Egyetemisták és Főiskolások Szövetsége)</a:t>
            </a:r>
          </a:p>
        </p:txBody>
      </p:sp>
      <p:sp>
        <p:nvSpPr>
          <p:cNvPr id="6150" name="TextBox 5"/>
          <p:cNvSpPr txBox="1">
            <a:spLocks noChangeArrowheads="1"/>
          </p:cNvSpPr>
          <p:nvPr/>
        </p:nvSpPr>
        <p:spPr bwMode="auto">
          <a:xfrm>
            <a:off x="1" y="966602"/>
            <a:ext cx="8848800" cy="48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Aft>
                <a:spcPts val="1413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9pPr>
          </a:lstStyle>
          <a:p>
            <a:pPr eaLnBrk="1" hangingPunct="1">
              <a:spcAft>
                <a:spcPct val="0"/>
              </a:spcAft>
            </a:pPr>
            <a:r>
              <a:rPr lang="hu-HU" altLang="hu-HU" sz="2540"/>
              <a:t>Országszerte csatlakoznak a felsőoktatási intézmények</a:t>
            </a:r>
          </a:p>
        </p:txBody>
      </p:sp>
      <p:sp>
        <p:nvSpPr>
          <p:cNvPr id="8" name="Oval 7"/>
          <p:cNvSpPr/>
          <p:nvPr/>
        </p:nvSpPr>
        <p:spPr>
          <a:xfrm>
            <a:off x="3191625" y="5951874"/>
            <a:ext cx="2073600" cy="746736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hu-HU" sz="2540" dirty="0"/>
              <a:t>16 pontot</a:t>
            </a:r>
          </a:p>
        </p:txBody>
      </p:sp>
      <p:sp>
        <p:nvSpPr>
          <p:cNvPr id="9" name="Oval 8"/>
          <p:cNvSpPr/>
          <p:nvPr/>
        </p:nvSpPr>
        <p:spPr>
          <a:xfrm>
            <a:off x="6526615" y="5611802"/>
            <a:ext cx="2073600" cy="6480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hu-HU" sz="2540" dirty="0"/>
              <a:t>tüntetést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6645601" y="6215401"/>
            <a:ext cx="2008800" cy="48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Aft>
                <a:spcPts val="1413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9pPr>
          </a:lstStyle>
          <a:p>
            <a:pPr eaLnBrk="1" hangingPunct="1">
              <a:spcAft>
                <a:spcPct val="0"/>
              </a:spcAft>
            </a:pPr>
            <a:r>
              <a:rPr lang="hu-HU" altLang="hu-HU" sz="2540"/>
              <a:t>szerveznek</a:t>
            </a:r>
          </a:p>
        </p:txBody>
      </p:sp>
    </p:spTree>
    <p:extLst>
      <p:ext uri="{BB962C8B-B14F-4D97-AF65-F5344CB8AC3E}">
        <p14:creationId xmlns:p14="http://schemas.microsoft.com/office/powerpoint/2010/main" val="321694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/>
      <p:bldP spid="6149" grpId="0"/>
      <p:bldP spid="6150" grpId="0"/>
      <p:bldP spid="8" grpId="0" animBg="1"/>
      <p:bldP spid="9" grpId="0" animBg="1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 txBox="1">
            <a:spLocks noGrp="1"/>
          </p:cNvSpPr>
          <p:nvPr>
            <p:ph type="body" idx="4294967295"/>
          </p:nvPr>
        </p:nvSpPr>
        <p:spPr>
          <a:xfrm>
            <a:off x="5306958" y="1011427"/>
            <a:ext cx="3987706" cy="2613023"/>
          </a:xfrm>
        </p:spPr>
        <p:txBody>
          <a:bodyPr wrap="square">
            <a:spAutoFit/>
          </a:bodyPr>
          <a:lstStyle/>
          <a:p>
            <a:pPr eaLnBrk="1">
              <a:buSzPct val="45000"/>
              <a:buFont typeface="StarSymbol"/>
              <a:buChar char="●"/>
            </a:pPr>
            <a:r>
              <a:rPr altLang="hu-HU" sz="2600" dirty="0" err="1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Tüntetők</a:t>
            </a:r>
            <a:r>
              <a:rPr altLang="hu-HU" sz="2600" dirty="0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 </a:t>
            </a:r>
            <a:r>
              <a:rPr altLang="hu-HU" sz="2600" dirty="0" err="1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menete</a:t>
            </a:r>
            <a:r>
              <a:rPr altLang="hu-HU" sz="2600" dirty="0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 a </a:t>
            </a:r>
            <a:r>
              <a:rPr altLang="hu-HU" sz="2600" dirty="0" err="1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Lánchídon</a:t>
            </a:r>
            <a:r>
              <a:rPr altLang="hu-HU" sz="2600" dirty="0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, </a:t>
            </a:r>
            <a:r>
              <a:rPr altLang="hu-HU" sz="2600" dirty="0" err="1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középen</a:t>
            </a:r>
            <a:r>
              <a:rPr altLang="hu-HU" sz="2600" dirty="0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 </a:t>
            </a:r>
            <a:r>
              <a:rPr altLang="hu-HU" sz="2600" dirty="0" err="1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kalapban</a:t>
            </a:r>
            <a:r>
              <a:rPr altLang="hu-HU" sz="2600" dirty="0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 </a:t>
            </a:r>
            <a:r>
              <a:rPr altLang="hu-HU" sz="2600" dirty="0" err="1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Veres</a:t>
            </a:r>
            <a:r>
              <a:rPr altLang="hu-HU" sz="2600" dirty="0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 </a:t>
            </a:r>
            <a:r>
              <a:rPr altLang="hu-HU" sz="2600" dirty="0" err="1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Péter</a:t>
            </a:r>
            <a:r>
              <a:rPr altLang="hu-HU" sz="2600" dirty="0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 </a:t>
            </a:r>
            <a:r>
              <a:rPr altLang="hu-HU" sz="2600" dirty="0" err="1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népi</a:t>
            </a:r>
            <a:r>
              <a:rPr altLang="hu-HU" sz="2600" dirty="0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 </a:t>
            </a:r>
            <a:r>
              <a:rPr altLang="hu-HU" sz="2600" dirty="0" err="1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író,a</a:t>
            </a:r>
            <a:r>
              <a:rPr altLang="hu-HU" sz="2600" dirty="0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 </a:t>
            </a:r>
            <a:r>
              <a:rPr altLang="hu-HU" sz="2600" dirty="0" err="1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Nemzeti</a:t>
            </a:r>
            <a:r>
              <a:rPr altLang="hu-HU" sz="2600" dirty="0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 </a:t>
            </a:r>
            <a:r>
              <a:rPr altLang="hu-HU" sz="2600" dirty="0" err="1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Parszt</a:t>
            </a:r>
            <a:r>
              <a:rPr altLang="hu-HU" sz="2600" dirty="0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 </a:t>
            </a:r>
            <a:r>
              <a:rPr altLang="hu-HU" sz="2600" dirty="0" err="1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Párt</a:t>
            </a:r>
            <a:r>
              <a:rPr altLang="hu-HU" sz="2600" dirty="0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  volt </a:t>
            </a:r>
            <a:r>
              <a:rPr altLang="hu-HU" sz="2600" dirty="0" err="1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elnöke</a:t>
            </a:r>
            <a:r>
              <a:rPr altLang="hu-HU" sz="2600" dirty="0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, a Magyar </a:t>
            </a:r>
            <a:r>
              <a:rPr altLang="hu-HU" sz="2600" dirty="0" err="1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Írók</a:t>
            </a:r>
            <a:r>
              <a:rPr altLang="hu-HU" sz="2600" dirty="0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 </a:t>
            </a:r>
            <a:r>
              <a:rPr altLang="hu-HU" sz="2600" dirty="0" err="1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Szövetségnek</a:t>
            </a:r>
            <a:r>
              <a:rPr altLang="hu-HU" sz="2600" dirty="0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 </a:t>
            </a:r>
            <a:r>
              <a:rPr altLang="hu-HU" sz="2600" dirty="0" err="1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elnöke</a:t>
            </a:r>
            <a:endParaRPr altLang="hu-HU" sz="2600" dirty="0" smtClean="0">
              <a:solidFill>
                <a:srgbClr val="000000"/>
              </a:solidFill>
              <a:latin typeface="Arial" panose="020B0604020202020204" pitchFamily="34" charset="0"/>
              <a:cs typeface="Lucida Sans Unicode" panose="020B0602030504020204" pitchFamily="34" charset="0"/>
            </a:endParaRPr>
          </a:p>
        </p:txBody>
      </p:sp>
      <p:pic>
        <p:nvPicPr>
          <p:cNvPr id="14339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9" t="1719" r="1101" b="2482"/>
          <a:stretch/>
        </p:blipFill>
        <p:spPr bwMode="auto">
          <a:xfrm>
            <a:off x="13215" y="22111"/>
            <a:ext cx="5293743" cy="389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813601" y="3947402"/>
            <a:ext cx="7128000" cy="483209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hu-HU" sz="2540" dirty="0">
                <a:cs typeface="Tahoma" pitchFamily="34" charset="0"/>
              </a:rPr>
              <a:t>„Új vezetést akarunk, Nagy Imrében bizalmunk!</a:t>
            </a:r>
            <a:r>
              <a:rPr lang="hu-HU" sz="1633" dirty="0">
                <a:cs typeface="Tahoma" pitchFamily="34" charset="0"/>
              </a:rPr>
              <a:t>”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813601" y="4514401"/>
            <a:ext cx="8200950" cy="48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Aft>
                <a:spcPts val="1413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9pPr>
          </a:lstStyle>
          <a:p>
            <a:pPr eaLnBrk="1" hangingPunct="1">
              <a:spcAft>
                <a:spcPct val="0"/>
              </a:spcAft>
            </a:pPr>
            <a:r>
              <a:rPr lang="hu-HU" altLang="hu-HU" sz="2540" b="1" dirty="0">
                <a:solidFill>
                  <a:srgbClr val="C00000"/>
                </a:solidFill>
              </a:rPr>
              <a:t>„Nem állunk meg félúton, sztálinizmus pusztuljon!”</a:t>
            </a:r>
          </a:p>
        </p:txBody>
      </p:sp>
      <p:sp>
        <p:nvSpPr>
          <p:cNvPr id="9" name="Rectangle 8"/>
          <p:cNvSpPr/>
          <p:nvPr/>
        </p:nvSpPr>
        <p:spPr>
          <a:xfrm>
            <a:off x="813601" y="5081401"/>
            <a:ext cx="6238887" cy="4832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hu-HU" sz="2540" dirty="0">
                <a:cs typeface="Tahoma" pitchFamily="34" charset="0"/>
              </a:rPr>
              <a:t>„Rákosit a Dunába, Nagy Imrét a kormányba!”</a:t>
            </a:r>
          </a:p>
        </p:txBody>
      </p:sp>
      <p:sp>
        <p:nvSpPr>
          <p:cNvPr id="10" name="Rectangle 9"/>
          <p:cNvSpPr/>
          <p:nvPr/>
        </p:nvSpPr>
        <p:spPr>
          <a:xfrm>
            <a:off x="813601" y="5648477"/>
            <a:ext cx="2276521" cy="4832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hu-HU" sz="2540" b="1" dirty="0">
                <a:solidFill>
                  <a:srgbClr val="C00000"/>
                </a:solidFill>
                <a:cs typeface="Tahoma" pitchFamily="34" charset="0"/>
              </a:rPr>
              <a:t>„Ruszkik haza!”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13601" y="6211281"/>
            <a:ext cx="5051191" cy="4832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hu-HU" sz="2540" dirty="0">
                <a:cs typeface="Tahoma" pitchFamily="34" charset="0"/>
              </a:rPr>
              <a:t>„Vesszen az önkény, éljen a törvény!”</a:t>
            </a:r>
          </a:p>
        </p:txBody>
      </p:sp>
      <p:sp>
        <p:nvSpPr>
          <p:cNvPr id="3" name="Szövegdoboz 2"/>
          <p:cNvSpPr txBox="1"/>
          <p:nvPr/>
        </p:nvSpPr>
        <p:spPr>
          <a:xfrm>
            <a:off x="5436407" y="180304"/>
            <a:ext cx="3707593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500" b="1" dirty="0" smtClean="0"/>
              <a:t>1956. Október 23. </a:t>
            </a:r>
            <a:endParaRPr lang="hu-HU" sz="3500" b="1" dirty="0"/>
          </a:p>
        </p:txBody>
      </p:sp>
    </p:spTree>
    <p:extLst>
      <p:ext uri="{BB962C8B-B14F-4D97-AF65-F5344CB8AC3E}">
        <p14:creationId xmlns:p14="http://schemas.microsoft.com/office/powerpoint/2010/main" val="3194584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7" grpId="0"/>
      <p:bldP spid="8" grpId="0"/>
      <p:bldP spid="9" grpId="0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Placeholder 1"/>
          <p:cNvSpPr txBox="1">
            <a:spLocks noGrp="1"/>
          </p:cNvSpPr>
          <p:nvPr>
            <p:ph type="body" idx="4294967295"/>
          </p:nvPr>
        </p:nvSpPr>
        <p:spPr>
          <a:xfrm>
            <a:off x="134753" y="251011"/>
            <a:ext cx="8424000" cy="826560"/>
          </a:xfrm>
        </p:spPr>
        <p:txBody>
          <a:bodyPr>
            <a:normAutofit lnSpcReduction="10000"/>
          </a:bodyPr>
          <a:lstStyle/>
          <a:p>
            <a:pPr eaLnBrk="1">
              <a:buSzPct val="45000"/>
              <a:buFont typeface="StarSymbol"/>
              <a:buChar char="●"/>
            </a:pPr>
            <a:r>
              <a:rPr altLang="hu-HU" dirty="0" err="1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Veres</a:t>
            </a:r>
            <a:r>
              <a:rPr altLang="hu-HU" dirty="0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 </a:t>
            </a:r>
            <a:r>
              <a:rPr altLang="hu-HU" dirty="0" err="1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Péter</a:t>
            </a:r>
            <a:r>
              <a:rPr altLang="hu-HU" dirty="0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 </a:t>
            </a:r>
            <a:r>
              <a:rPr altLang="hu-HU" dirty="0" err="1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felolvassa</a:t>
            </a:r>
            <a:r>
              <a:rPr altLang="hu-HU" dirty="0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 a </a:t>
            </a:r>
            <a:r>
              <a:rPr altLang="hu-HU" dirty="0" err="1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Petőfi</a:t>
            </a:r>
            <a:r>
              <a:rPr altLang="hu-HU" dirty="0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, </a:t>
            </a:r>
            <a:r>
              <a:rPr altLang="hu-HU" dirty="0" err="1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majd</a:t>
            </a:r>
            <a:r>
              <a:rPr altLang="hu-HU" dirty="0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 a </a:t>
            </a:r>
            <a:r>
              <a:rPr altLang="hu-HU" dirty="0" err="1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Bem</a:t>
            </a:r>
            <a:r>
              <a:rPr altLang="hu-HU" dirty="0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 </a:t>
            </a:r>
            <a:r>
              <a:rPr altLang="hu-HU" dirty="0" err="1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szobornál</a:t>
            </a:r>
            <a:r>
              <a:rPr altLang="hu-HU" dirty="0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 </a:t>
            </a:r>
            <a:r>
              <a:rPr altLang="hu-HU" dirty="0" err="1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az</a:t>
            </a:r>
            <a:endParaRPr altLang="hu-HU" dirty="0" smtClean="0">
              <a:solidFill>
                <a:srgbClr val="000000"/>
              </a:solidFill>
              <a:latin typeface="Arial" panose="020B0604020202020204" pitchFamily="34" charset="0"/>
              <a:cs typeface="Lucida Sans Unicode" panose="020B0602030504020204" pitchFamily="34" charset="0"/>
            </a:endParaRPr>
          </a:p>
        </p:txBody>
      </p:sp>
      <p:pic>
        <p:nvPicPr>
          <p:cNvPr id="16387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3905" y="1077571"/>
            <a:ext cx="3788415" cy="5610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val 3"/>
          <p:cNvSpPr/>
          <p:nvPr/>
        </p:nvSpPr>
        <p:spPr>
          <a:xfrm>
            <a:off x="554401" y="1355401"/>
            <a:ext cx="3304800" cy="97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hu-HU" sz="2540" dirty="0"/>
              <a:t>Írószövetség kiáltványát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84001" y="3641023"/>
            <a:ext cx="3175200" cy="48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Aft>
                <a:spcPts val="1413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9pPr>
          </a:lstStyle>
          <a:p>
            <a:pPr algn="ctr" eaLnBrk="1" hangingPunct="1">
              <a:spcAft>
                <a:spcPct val="0"/>
              </a:spcAft>
              <a:buSzPct val="45000"/>
            </a:pPr>
            <a:r>
              <a:rPr lang="hu-HU" altLang="hu-HU" sz="1633" dirty="0">
                <a:solidFill>
                  <a:srgbClr val="000000"/>
                </a:solidFill>
                <a:cs typeface="Lucida Sans Unicode" panose="020B0602030504020204" pitchFamily="34" charset="0"/>
              </a:rPr>
              <a:t> </a:t>
            </a:r>
            <a:r>
              <a:rPr lang="hu-HU" altLang="hu-HU" sz="2540" dirty="0">
                <a:solidFill>
                  <a:srgbClr val="000000"/>
                </a:solidFill>
                <a:cs typeface="Lucida Sans Unicode" panose="020B0602030504020204" pitchFamily="34" charset="0"/>
              </a:rPr>
              <a:t>a diákok pedig</a:t>
            </a:r>
          </a:p>
        </p:txBody>
      </p:sp>
      <p:sp>
        <p:nvSpPr>
          <p:cNvPr id="6" name="Oval 5"/>
          <p:cNvSpPr/>
          <p:nvPr/>
        </p:nvSpPr>
        <p:spPr>
          <a:xfrm>
            <a:off x="1008001" y="4271401"/>
            <a:ext cx="2721600" cy="97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hu-HU" sz="2540" dirty="0"/>
              <a:t>16 pontot</a:t>
            </a:r>
          </a:p>
        </p:txBody>
      </p:sp>
    </p:spTree>
    <p:extLst>
      <p:ext uri="{BB962C8B-B14F-4D97-AF65-F5344CB8AC3E}">
        <p14:creationId xmlns:p14="http://schemas.microsoft.com/office/powerpoint/2010/main" val="1548127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 build="p"/>
      <p:bldP spid="4" grpId="0" animBg="1"/>
      <p:bldP spid="5" grpId="0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1316"/>
            <a:ext cx="9144000" cy="5915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260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 txBox="1">
            <a:spLocks noGrp="1"/>
          </p:cNvSpPr>
          <p:nvPr>
            <p:ph type="title" idx="4294967295"/>
          </p:nvPr>
        </p:nvSpPr>
        <p:spPr>
          <a:xfrm>
            <a:off x="340343" y="61986"/>
            <a:ext cx="8229600" cy="493981"/>
          </a:xfrm>
        </p:spPr>
        <p:txBody>
          <a:bodyPr>
            <a:spAutoFit/>
          </a:bodyPr>
          <a:lstStyle/>
          <a:p>
            <a:pPr algn="ctr" eaLnBrk="1"/>
            <a:r>
              <a:rPr altLang="hu-HU" sz="2900" dirty="0" err="1">
                <a:solidFill>
                  <a:srgbClr val="000000"/>
                </a:solidFill>
                <a:latin typeface="Arial" pitchFamily="34" charset="0"/>
                <a:cs typeface="Tahoma" pitchFamily="34" charset="0"/>
              </a:rPr>
              <a:t>Forradalmi</a:t>
            </a:r>
            <a:r>
              <a:rPr altLang="hu-HU" sz="2900" dirty="0">
                <a:solidFill>
                  <a:srgbClr val="000000"/>
                </a:solidFill>
                <a:latin typeface="Arial" pitchFamily="34" charset="0"/>
                <a:cs typeface="Tahoma" pitchFamily="34" charset="0"/>
              </a:rPr>
              <a:t> </a:t>
            </a:r>
            <a:r>
              <a:rPr altLang="hu-HU" sz="2900" dirty="0" err="1">
                <a:solidFill>
                  <a:srgbClr val="000000"/>
                </a:solidFill>
                <a:latin typeface="Arial" pitchFamily="34" charset="0"/>
                <a:cs typeface="Tahoma" pitchFamily="34" charset="0"/>
              </a:rPr>
              <a:t>hangulat</a:t>
            </a:r>
            <a:r>
              <a:rPr altLang="hu-HU" sz="2900" dirty="0">
                <a:solidFill>
                  <a:srgbClr val="000000"/>
                </a:solidFill>
                <a:latin typeface="Arial" pitchFamily="34" charset="0"/>
                <a:cs typeface="Tahoma" pitchFamily="34" charset="0"/>
              </a:rPr>
              <a:t> a </a:t>
            </a:r>
            <a:r>
              <a:rPr altLang="hu-HU" sz="2900" dirty="0" err="1">
                <a:solidFill>
                  <a:srgbClr val="000000"/>
                </a:solidFill>
                <a:latin typeface="Arial" pitchFamily="34" charset="0"/>
                <a:cs typeface="Tahoma" pitchFamily="34" charset="0"/>
              </a:rPr>
              <a:t>Bem</a:t>
            </a:r>
            <a:r>
              <a:rPr altLang="hu-HU" sz="2900" dirty="0">
                <a:solidFill>
                  <a:srgbClr val="000000"/>
                </a:solidFill>
                <a:latin typeface="Arial" pitchFamily="34" charset="0"/>
                <a:cs typeface="Tahoma" pitchFamily="34" charset="0"/>
              </a:rPr>
              <a:t> </a:t>
            </a:r>
            <a:r>
              <a:rPr altLang="hu-HU" sz="2900" dirty="0" err="1">
                <a:solidFill>
                  <a:srgbClr val="000000"/>
                </a:solidFill>
                <a:latin typeface="Arial" pitchFamily="34" charset="0"/>
                <a:cs typeface="Tahoma" pitchFamily="34" charset="0"/>
              </a:rPr>
              <a:t>szobornál</a:t>
            </a:r>
            <a:endParaRPr altLang="hu-HU" sz="2900" dirty="0">
              <a:solidFill>
                <a:srgbClr val="000000"/>
              </a:solidFill>
              <a:latin typeface="Arial" pitchFamily="34" charset="0"/>
              <a:cs typeface="Tahoma" pitchFamily="34" charset="0"/>
            </a:endParaRPr>
          </a:p>
        </p:txBody>
      </p:sp>
      <p:sp>
        <p:nvSpPr>
          <p:cNvPr id="8195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989063" y="5954582"/>
            <a:ext cx="6932160" cy="892894"/>
          </a:xfrm>
        </p:spPr>
        <p:txBody>
          <a:bodyPr>
            <a:spAutoFit/>
          </a:bodyPr>
          <a:lstStyle/>
          <a:p>
            <a:pPr marL="0" indent="0" algn="ctr" eaLnBrk="1">
              <a:buSzPct val="45000"/>
              <a:buNone/>
            </a:pPr>
            <a:r>
              <a:rPr altLang="hu-HU" dirty="0" smtClean="0">
                <a:solidFill>
                  <a:srgbClr val="000000"/>
                </a:solidFill>
                <a:latin typeface="Arial" pitchFamily="34" charset="0"/>
                <a:cs typeface="Lucida Sans Unicode" pitchFamily="34" charset="0"/>
              </a:rPr>
              <a:t>50 ezer tüntető lehetett, a tüntetés szenvedélytől fűtött de békés volt.</a:t>
            </a:r>
          </a:p>
        </p:txBody>
      </p:sp>
      <p:pic>
        <p:nvPicPr>
          <p:cNvPr id="18436" name="Picture 3"/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61147" y="681020"/>
            <a:ext cx="5787992" cy="5186609"/>
          </a:xfrm>
        </p:spPr>
      </p:pic>
    </p:spTree>
    <p:extLst>
      <p:ext uri="{BB962C8B-B14F-4D97-AF65-F5344CB8AC3E}">
        <p14:creationId xmlns:p14="http://schemas.microsoft.com/office/powerpoint/2010/main" val="2882045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3601" y="513001"/>
            <a:ext cx="4838400" cy="2738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" y="361"/>
            <a:ext cx="8683200" cy="874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Aft>
                <a:spcPts val="1413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9pPr>
          </a:lstStyle>
          <a:p>
            <a:pPr eaLnBrk="1" hangingPunct="1">
              <a:spcAft>
                <a:spcPct val="0"/>
              </a:spcAft>
            </a:pPr>
            <a:r>
              <a:rPr lang="hu-HU" altLang="hu-HU" sz="2540"/>
              <a:t>Esti órákra a tüntetők a parlament elé érnek, kb 200 ezresre duzzadt a létszám. 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60001" y="1031401"/>
            <a:ext cx="3434400" cy="874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Aft>
                <a:spcPts val="1413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9pPr>
          </a:lstStyle>
          <a:p>
            <a:pPr eaLnBrk="1" hangingPunct="1">
              <a:spcAft>
                <a:spcPct val="0"/>
              </a:spcAft>
            </a:pPr>
            <a:r>
              <a:rPr lang="hu-HU" altLang="hu-HU" sz="2540"/>
              <a:t>Megszületett a forradalom jelképe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60001" y="2068201"/>
            <a:ext cx="3499200" cy="48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Aft>
                <a:spcPts val="1413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9pPr>
          </a:lstStyle>
          <a:p>
            <a:pPr eaLnBrk="1" hangingPunct="1">
              <a:spcAft>
                <a:spcPct val="0"/>
              </a:spcAft>
            </a:pPr>
            <a:r>
              <a:rPr lang="hu-HU" altLang="hu-HU" sz="2540"/>
              <a:t>Jelszavak követelései:</a:t>
            </a:r>
          </a:p>
        </p:txBody>
      </p:sp>
      <p:sp>
        <p:nvSpPr>
          <p:cNvPr id="6" name="Oval 5"/>
          <p:cNvSpPr/>
          <p:nvPr/>
        </p:nvSpPr>
        <p:spPr>
          <a:xfrm>
            <a:off x="489601" y="2586601"/>
            <a:ext cx="2980800" cy="6480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hu-HU" sz="2540" dirty="0"/>
              <a:t>vezetésváltás</a:t>
            </a:r>
          </a:p>
        </p:txBody>
      </p:sp>
      <p:sp>
        <p:nvSpPr>
          <p:cNvPr id="7" name="Oval 6"/>
          <p:cNvSpPr/>
          <p:nvPr/>
        </p:nvSpPr>
        <p:spPr>
          <a:xfrm>
            <a:off x="2368801" y="3299401"/>
            <a:ext cx="3304800" cy="6480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hu-HU" sz="2540" dirty="0"/>
              <a:t>Nemzeti egység</a:t>
            </a:r>
          </a:p>
        </p:txBody>
      </p:sp>
      <p:sp>
        <p:nvSpPr>
          <p:cNvPr id="8" name="Oval 7"/>
          <p:cNvSpPr/>
          <p:nvPr/>
        </p:nvSpPr>
        <p:spPr>
          <a:xfrm>
            <a:off x="4507201" y="3753000"/>
            <a:ext cx="4442400" cy="7776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hu-HU" sz="2540" dirty="0"/>
              <a:t>Szovjet csapatok kivonása</a:t>
            </a:r>
          </a:p>
        </p:txBody>
      </p:sp>
      <p:pic>
        <p:nvPicPr>
          <p:cNvPr id="1095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601" y="3558601"/>
            <a:ext cx="2268000" cy="304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2563201" y="5437800"/>
            <a:ext cx="1944000" cy="777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hu-HU" sz="1633" dirty="0"/>
              <a:t>1956. Október 23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4507201" y="5677379"/>
            <a:ext cx="3823200" cy="343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Aft>
                <a:spcPts val="1413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9pPr>
          </a:lstStyle>
          <a:p>
            <a:pPr eaLnBrk="1" hangingPunct="1">
              <a:spcAft>
                <a:spcPct val="0"/>
              </a:spcAft>
            </a:pPr>
            <a:r>
              <a:rPr lang="hu-HU" altLang="hu-HU" sz="1633" dirty="0"/>
              <a:t>éjszakáján ismét miniszterelnök lesz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563200" y="4595401"/>
            <a:ext cx="1814400" cy="648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hu-HU" sz="2540" dirty="0">
                <a:solidFill>
                  <a:srgbClr val="003300"/>
                </a:solidFill>
              </a:rPr>
              <a:t>Nagy Imre</a:t>
            </a:r>
          </a:p>
        </p:txBody>
      </p:sp>
    </p:spTree>
    <p:extLst>
      <p:ext uri="{BB962C8B-B14F-4D97-AF65-F5344CB8AC3E}">
        <p14:creationId xmlns:p14="http://schemas.microsoft.com/office/powerpoint/2010/main" val="3020810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9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09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 animBg="1"/>
      <p:bldP spid="7" grpId="0" animBg="1"/>
      <p:bldP spid="8" grpId="0" animBg="1"/>
      <p:bldP spid="10" grpId="0" animBg="1"/>
      <p:bldP spid="11" grpId="0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 txBox="1">
            <a:spLocks noGrp="1"/>
          </p:cNvSpPr>
          <p:nvPr>
            <p:ph type="title" idx="4294967295"/>
          </p:nvPr>
        </p:nvSpPr>
        <p:spPr>
          <a:xfrm>
            <a:off x="1" y="5243401"/>
            <a:ext cx="6156000" cy="1064160"/>
          </a:xfrm>
        </p:spPr>
        <p:txBody>
          <a:bodyPr/>
          <a:lstStyle/>
          <a:p>
            <a:pPr eaLnBrk="1"/>
            <a:r>
              <a:rPr altLang="hu-HU" sz="254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A Blaha Lujza térre vitt Sztálin szobor</a:t>
            </a:r>
          </a:p>
        </p:txBody>
      </p:sp>
      <p:pic>
        <p:nvPicPr>
          <p:cNvPr id="2" name="Kép helye 1"/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35" r="24635"/>
          <a:stretch>
            <a:fillRect/>
          </a:stretch>
        </p:blipFill>
        <p:spPr>
          <a:xfrm>
            <a:off x="5608801" y="2926712"/>
            <a:ext cx="3441193" cy="3877803"/>
          </a:xfrm>
        </p:spPr>
      </p:pic>
      <p:sp>
        <p:nvSpPr>
          <p:cNvPr id="22532" name="Text Placeholder 3"/>
          <p:cNvSpPr txBox="1">
            <a:spLocks noGrp="1"/>
          </p:cNvSpPr>
          <p:nvPr>
            <p:ph type="body" idx="4294967295"/>
          </p:nvPr>
        </p:nvSpPr>
        <p:spPr>
          <a:xfrm>
            <a:off x="4615651" y="1223521"/>
            <a:ext cx="4240800" cy="4443840"/>
          </a:xfrm>
        </p:spPr>
        <p:txBody>
          <a:bodyPr/>
          <a:lstStyle/>
          <a:p>
            <a:pPr eaLnBrk="1">
              <a:buSzPct val="45000"/>
            </a:pPr>
            <a:r>
              <a:rPr altLang="hu-HU" dirty="0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A </a:t>
            </a:r>
            <a:r>
              <a:rPr altLang="hu-HU" dirty="0" err="1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tüntetők</a:t>
            </a:r>
            <a:r>
              <a:rPr altLang="hu-HU" dirty="0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 </a:t>
            </a:r>
            <a:r>
              <a:rPr altLang="hu-HU" dirty="0" err="1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egy</a:t>
            </a:r>
            <a:r>
              <a:rPr altLang="hu-HU" dirty="0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 </a:t>
            </a:r>
            <a:r>
              <a:rPr altLang="hu-HU" dirty="0" err="1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csoportja</a:t>
            </a:r>
            <a:r>
              <a:rPr altLang="hu-HU" dirty="0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 a </a:t>
            </a:r>
            <a:r>
              <a:rPr altLang="hu-HU" dirty="0" err="1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Dózsa</a:t>
            </a:r>
            <a:r>
              <a:rPr altLang="hu-HU" dirty="0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 </a:t>
            </a:r>
            <a:r>
              <a:rPr altLang="hu-HU" dirty="0" err="1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György</a:t>
            </a:r>
            <a:r>
              <a:rPr altLang="hu-HU" dirty="0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 </a:t>
            </a:r>
            <a:r>
              <a:rPr altLang="hu-HU" dirty="0" err="1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úti</a:t>
            </a:r>
            <a:r>
              <a:rPr altLang="hu-HU" dirty="0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 </a:t>
            </a:r>
            <a:r>
              <a:rPr altLang="hu-HU" dirty="0" err="1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Sztálin</a:t>
            </a:r>
            <a:r>
              <a:rPr altLang="hu-HU" dirty="0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 </a:t>
            </a:r>
            <a:r>
              <a:rPr altLang="hu-HU" dirty="0" err="1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emlékműhöz</a:t>
            </a:r>
            <a:r>
              <a:rPr altLang="hu-HU" dirty="0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 </a:t>
            </a:r>
            <a:r>
              <a:rPr altLang="hu-HU" dirty="0" err="1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vonult</a:t>
            </a:r>
            <a:endParaRPr altLang="hu-HU" dirty="0" smtClean="0">
              <a:solidFill>
                <a:srgbClr val="000000"/>
              </a:solidFill>
              <a:latin typeface="Arial" panose="020B0604020202020204" pitchFamily="34" charset="0"/>
              <a:cs typeface="Lucida Sans Unicode" panose="020B0602030504020204" pitchFamily="34" charset="0"/>
            </a:endParaRPr>
          </a:p>
        </p:txBody>
      </p:sp>
      <p:pic>
        <p:nvPicPr>
          <p:cNvPr id="22533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86367"/>
            <a:ext cx="4765811" cy="5243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5"/>
          <p:cNvSpPr/>
          <p:nvPr/>
        </p:nvSpPr>
        <p:spPr>
          <a:xfrm>
            <a:off x="5608801" y="383400"/>
            <a:ext cx="2916000" cy="518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hu-HU" sz="2540" dirty="0"/>
              <a:t>Október 23</a:t>
            </a:r>
          </a:p>
        </p:txBody>
      </p:sp>
    </p:spTree>
    <p:extLst>
      <p:ext uri="{BB962C8B-B14F-4D97-AF65-F5344CB8AC3E}">
        <p14:creationId xmlns:p14="http://schemas.microsoft.com/office/powerpoint/2010/main" val="330458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 txBox="1">
            <a:spLocks noGrp="1"/>
          </p:cNvSpPr>
          <p:nvPr>
            <p:ph type="title" idx="4294967295"/>
          </p:nvPr>
        </p:nvSpPr>
        <p:spPr>
          <a:xfrm>
            <a:off x="518026" y="4671063"/>
            <a:ext cx="5411520" cy="411840"/>
          </a:xfrm>
        </p:spPr>
        <p:txBody>
          <a:bodyPr/>
          <a:lstStyle/>
          <a:p>
            <a:pPr eaLnBrk="1"/>
            <a:r>
              <a:rPr altLang="hu-HU" sz="2177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A </a:t>
            </a:r>
            <a:r>
              <a:rPr altLang="hu-HU" sz="2177" dirty="0" err="1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rádió</a:t>
            </a:r>
            <a:r>
              <a:rPr altLang="hu-HU" sz="2177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</a:t>
            </a:r>
            <a:r>
              <a:rPr altLang="hu-HU" sz="2177" dirty="0" err="1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épülete</a:t>
            </a:r>
            <a:r>
              <a:rPr altLang="hu-HU" sz="2177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</a:t>
            </a:r>
            <a:r>
              <a:rPr altLang="hu-HU" sz="2177" dirty="0" err="1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az</a:t>
            </a:r>
            <a:r>
              <a:rPr altLang="hu-HU" sz="2177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</a:t>
            </a:r>
            <a:r>
              <a:rPr altLang="hu-HU" sz="2177" dirty="0" err="1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ostrom</a:t>
            </a:r>
            <a:r>
              <a:rPr altLang="hu-HU" sz="2177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</a:t>
            </a:r>
            <a:r>
              <a:rPr altLang="hu-HU" sz="2177" dirty="0" err="1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másnapján</a:t>
            </a:r>
            <a:endParaRPr altLang="hu-HU" sz="2177" dirty="0">
              <a:solidFill>
                <a:srgbClr val="000000"/>
              </a:solidFill>
              <a:latin typeface="Arial" panose="020B0604020202020204" pitchFamily="34" charset="0"/>
              <a:cs typeface="Tahoma" panose="020B0604030504040204" pitchFamily="34" charset="0"/>
            </a:endParaRPr>
          </a:p>
        </p:txBody>
      </p:sp>
      <p:sp>
        <p:nvSpPr>
          <p:cNvPr id="24580" name="Text Placeholder 3"/>
          <p:cNvSpPr txBox="1">
            <a:spLocks noGrp="1"/>
          </p:cNvSpPr>
          <p:nvPr>
            <p:ph type="body" idx="4294967295"/>
          </p:nvPr>
        </p:nvSpPr>
        <p:spPr>
          <a:xfrm>
            <a:off x="66676" y="5502338"/>
            <a:ext cx="8915400" cy="1355662"/>
          </a:xfrm>
        </p:spPr>
        <p:txBody>
          <a:bodyPr/>
          <a:lstStyle/>
          <a:p>
            <a:pPr eaLnBrk="1">
              <a:buSzPct val="45000"/>
              <a:buFont typeface="StarSymbol"/>
              <a:buChar char="●"/>
            </a:pPr>
            <a:r>
              <a:rPr altLang="hu-HU" dirty="0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A </a:t>
            </a:r>
            <a:r>
              <a:rPr altLang="hu-HU" dirty="0" err="1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stúdiók</a:t>
            </a:r>
            <a:r>
              <a:rPr altLang="hu-HU" dirty="0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 </a:t>
            </a:r>
            <a:r>
              <a:rPr altLang="hu-HU" dirty="0" err="1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használhatatlanok</a:t>
            </a:r>
            <a:r>
              <a:rPr altLang="hu-HU" dirty="0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, </a:t>
            </a:r>
            <a:r>
              <a:rPr altLang="hu-HU" dirty="0" err="1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ekkora</a:t>
            </a:r>
            <a:r>
              <a:rPr altLang="hu-HU" dirty="0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 </a:t>
            </a:r>
            <a:r>
              <a:rPr altLang="hu-HU" dirty="0" err="1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már</a:t>
            </a:r>
            <a:r>
              <a:rPr altLang="hu-HU" dirty="0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 </a:t>
            </a:r>
            <a:r>
              <a:rPr altLang="hu-HU" dirty="0" err="1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lekapcsolták</a:t>
            </a:r>
            <a:r>
              <a:rPr altLang="hu-HU" dirty="0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 a </a:t>
            </a:r>
            <a:r>
              <a:rPr altLang="hu-HU" dirty="0" err="1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rádióadókról</a:t>
            </a:r>
            <a:r>
              <a:rPr altLang="hu-HU" dirty="0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. A </a:t>
            </a:r>
            <a:r>
              <a:rPr altLang="hu-HU" dirty="0" err="1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pártközpontba</a:t>
            </a:r>
            <a:r>
              <a:rPr altLang="hu-HU" dirty="0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 </a:t>
            </a:r>
            <a:r>
              <a:rPr altLang="hu-HU" dirty="0" err="1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rendeztek</a:t>
            </a:r>
            <a:r>
              <a:rPr altLang="hu-HU" dirty="0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 be </a:t>
            </a:r>
            <a:r>
              <a:rPr altLang="hu-HU" dirty="0" err="1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ideiglenes</a:t>
            </a:r>
            <a:r>
              <a:rPr altLang="hu-HU" dirty="0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 </a:t>
            </a:r>
            <a:r>
              <a:rPr altLang="hu-HU" dirty="0" err="1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stúdiókat</a:t>
            </a:r>
            <a:r>
              <a:rPr lang="hu-HU" altLang="hu-HU" dirty="0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…</a:t>
            </a:r>
            <a:endParaRPr altLang="hu-HU" dirty="0" smtClean="0">
              <a:solidFill>
                <a:srgbClr val="000000"/>
              </a:solidFill>
              <a:latin typeface="Arial" panose="020B0604020202020204" pitchFamily="34" charset="0"/>
              <a:cs typeface="Lucida Sans Unicode" panose="020B0602030504020204" pitchFamily="34" charset="0"/>
            </a:endParaRPr>
          </a:p>
        </p:txBody>
      </p:sp>
      <p:sp>
        <p:nvSpPr>
          <p:cNvPr id="24582" name="TextBox 5"/>
          <p:cNvSpPr txBox="1">
            <a:spLocks noChangeArrowheads="1"/>
          </p:cNvSpPr>
          <p:nvPr/>
        </p:nvSpPr>
        <p:spPr bwMode="auto">
          <a:xfrm>
            <a:off x="1" y="253801"/>
            <a:ext cx="5313600" cy="594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Aft>
                <a:spcPts val="1413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9pPr>
          </a:lstStyle>
          <a:p>
            <a:pPr eaLnBrk="1" hangingPunct="1">
              <a:spcAft>
                <a:spcPct val="0"/>
              </a:spcAft>
            </a:pPr>
            <a:r>
              <a:rPr lang="hu-HU" altLang="hu-HU" sz="1633" dirty="0"/>
              <a:t>…..egy másik csoport a Magyar Rádió Bródy Sándor </a:t>
            </a:r>
            <a:r>
              <a:rPr lang="hu-HU" altLang="hu-HU" sz="1633" dirty="0" smtClean="0"/>
              <a:t>utcai épülethez vonult</a:t>
            </a:r>
            <a:endParaRPr lang="hu-HU" altLang="hu-HU" sz="1633" dirty="0"/>
          </a:p>
        </p:txBody>
      </p:sp>
      <p:sp>
        <p:nvSpPr>
          <p:cNvPr id="7" name="Oval 6"/>
          <p:cNvSpPr/>
          <p:nvPr/>
        </p:nvSpPr>
        <p:spPr>
          <a:xfrm>
            <a:off x="5673601" y="253801"/>
            <a:ext cx="2980800" cy="583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hu-HU" sz="2540" dirty="0"/>
              <a:t>Október 23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848707"/>
            <a:ext cx="6126491" cy="381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543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 txBox="1">
            <a:spLocks noGrp="1"/>
          </p:cNvSpPr>
          <p:nvPr>
            <p:ph type="title" idx="4294967295"/>
          </p:nvPr>
        </p:nvSpPr>
        <p:spPr>
          <a:xfrm>
            <a:off x="4312801" y="1301701"/>
            <a:ext cx="4766400" cy="1064160"/>
          </a:xfrm>
        </p:spPr>
        <p:txBody>
          <a:bodyPr/>
          <a:lstStyle/>
          <a:p>
            <a:pPr eaLnBrk="1"/>
            <a:r>
              <a:rPr altLang="hu-HU" sz="2903" dirty="0" err="1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Szovjet</a:t>
            </a:r>
            <a:r>
              <a:rPr altLang="hu-HU" sz="2903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</a:t>
            </a:r>
            <a:r>
              <a:rPr altLang="hu-HU" sz="2903" dirty="0" err="1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harckocsik</a:t>
            </a:r>
            <a:r>
              <a:rPr altLang="hu-HU" sz="2903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Budapest </a:t>
            </a:r>
            <a:r>
              <a:rPr altLang="hu-HU" sz="2903" dirty="0" err="1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utcáin</a:t>
            </a:r>
            <a:endParaRPr altLang="hu-HU" sz="2903" dirty="0">
              <a:solidFill>
                <a:srgbClr val="000000"/>
              </a:solidFill>
              <a:latin typeface="Arial" panose="020B0604020202020204" pitchFamily="34" charset="0"/>
              <a:cs typeface="Tahoma" panose="020B0604030504040204" pitchFamily="34" charset="0"/>
            </a:endParaRPr>
          </a:p>
        </p:txBody>
      </p:sp>
      <p:sp>
        <p:nvSpPr>
          <p:cNvPr id="26627" name="Text Placeholder 3"/>
          <p:cNvSpPr txBox="1">
            <a:spLocks noGrp="1"/>
          </p:cNvSpPr>
          <p:nvPr>
            <p:ph type="body" idx="4294967295"/>
          </p:nvPr>
        </p:nvSpPr>
        <p:spPr>
          <a:xfrm>
            <a:off x="4281141" y="2670788"/>
            <a:ext cx="4536000" cy="2008800"/>
          </a:xfrm>
        </p:spPr>
        <p:txBody>
          <a:bodyPr/>
          <a:lstStyle/>
          <a:p>
            <a:pPr eaLnBrk="1">
              <a:buSzPct val="45000"/>
              <a:buFont typeface="StarSymbol"/>
              <a:buChar char="●"/>
            </a:pPr>
            <a:r>
              <a:rPr altLang="hu-HU" dirty="0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A </a:t>
            </a:r>
            <a:r>
              <a:rPr altLang="hu-HU" dirty="0" err="1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szovjeteket</a:t>
            </a:r>
            <a:r>
              <a:rPr altLang="hu-HU" dirty="0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 </a:t>
            </a:r>
            <a:r>
              <a:rPr altLang="hu-HU" dirty="0" err="1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meglepte</a:t>
            </a:r>
            <a:r>
              <a:rPr altLang="hu-HU" dirty="0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 a </a:t>
            </a:r>
            <a:r>
              <a:rPr altLang="hu-HU" dirty="0" err="1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fegyveres</a:t>
            </a:r>
            <a:r>
              <a:rPr altLang="hu-HU" dirty="0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 </a:t>
            </a:r>
            <a:r>
              <a:rPr altLang="hu-HU" dirty="0" err="1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ellenállás</a:t>
            </a:r>
            <a:r>
              <a:rPr altLang="hu-HU" dirty="0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.</a:t>
            </a:r>
          </a:p>
        </p:txBody>
      </p:sp>
      <p:pic>
        <p:nvPicPr>
          <p:cNvPr id="26628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041" y="1159126"/>
            <a:ext cx="3962910" cy="5470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/>
          <p:cNvSpPr/>
          <p:nvPr/>
        </p:nvSpPr>
        <p:spPr>
          <a:xfrm>
            <a:off x="684001" y="253801"/>
            <a:ext cx="2721600" cy="64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hu-HU" sz="2177" dirty="0"/>
              <a:t>Október 24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4382" y="3780178"/>
            <a:ext cx="3589518" cy="2982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274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0662" y="3236249"/>
            <a:ext cx="5473337" cy="3699975"/>
          </a:xfrm>
          <a:prstGeom prst="rect">
            <a:avLst/>
          </a:prstGeom>
        </p:spPr>
      </p:pic>
      <p:sp>
        <p:nvSpPr>
          <p:cNvPr id="33794" name="Title 1"/>
          <p:cNvSpPr txBox="1">
            <a:spLocks noGrp="1"/>
          </p:cNvSpPr>
          <p:nvPr>
            <p:ph type="title" idx="4294967295"/>
          </p:nvPr>
        </p:nvSpPr>
        <p:spPr>
          <a:xfrm>
            <a:off x="459361" y="-133394"/>
            <a:ext cx="8229600" cy="1064160"/>
          </a:xfrm>
        </p:spPr>
        <p:txBody>
          <a:bodyPr/>
          <a:lstStyle/>
          <a:p>
            <a:pPr eaLnBrk="1"/>
            <a:r>
              <a:rPr altLang="hu-HU" dirty="0" smtClean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okt.24</a:t>
            </a:r>
          </a:p>
        </p:txBody>
      </p:sp>
      <p:sp>
        <p:nvSpPr>
          <p:cNvPr id="33796" name="Text Placeholder 3"/>
          <p:cNvSpPr txBox="1">
            <a:spLocks noGrp="1"/>
          </p:cNvSpPr>
          <p:nvPr>
            <p:ph type="body" idx="4294967295"/>
          </p:nvPr>
        </p:nvSpPr>
        <p:spPr>
          <a:xfrm>
            <a:off x="5867400" y="187905"/>
            <a:ext cx="2459476" cy="4443840"/>
          </a:xfrm>
        </p:spPr>
        <p:txBody>
          <a:bodyPr>
            <a:normAutofit/>
          </a:bodyPr>
          <a:lstStyle/>
          <a:p>
            <a:pPr eaLnBrk="1">
              <a:buSzPct val="45000"/>
              <a:buFont typeface="StarSymbol"/>
              <a:buChar char="●"/>
            </a:pPr>
            <a:r>
              <a:rPr altLang="hu-HU" sz="2400" dirty="0" err="1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Tüntetők</a:t>
            </a:r>
            <a:r>
              <a:rPr altLang="hu-HU" sz="2400" dirty="0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 </a:t>
            </a:r>
            <a:r>
              <a:rPr altLang="hu-HU" sz="2400" dirty="0" err="1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zsákmányolt</a:t>
            </a:r>
            <a:r>
              <a:rPr altLang="hu-HU" sz="2400" dirty="0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 T-54-es </a:t>
            </a:r>
            <a:r>
              <a:rPr altLang="hu-HU" sz="2400" dirty="0" err="1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harckocsival</a:t>
            </a:r>
            <a:r>
              <a:rPr altLang="hu-HU" sz="2400" dirty="0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 a </a:t>
            </a:r>
            <a:r>
              <a:rPr altLang="hu-HU" sz="2400" dirty="0" err="1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Tanács</a:t>
            </a:r>
            <a:r>
              <a:rPr altLang="hu-HU" sz="2400" dirty="0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 </a:t>
            </a:r>
            <a:r>
              <a:rPr altLang="hu-HU" sz="2400" dirty="0" err="1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körúton</a:t>
            </a:r>
            <a:r>
              <a:rPr altLang="hu-HU" sz="2400" dirty="0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, ma </a:t>
            </a:r>
            <a:r>
              <a:rPr altLang="hu-HU" sz="2400" dirty="0" err="1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Károly</a:t>
            </a:r>
            <a:r>
              <a:rPr altLang="hu-HU" sz="2400" dirty="0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 </a:t>
            </a:r>
            <a:r>
              <a:rPr altLang="hu-HU" sz="2400" dirty="0" err="1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körút</a:t>
            </a:r>
            <a:endParaRPr altLang="hu-HU" sz="2400" dirty="0" smtClean="0">
              <a:solidFill>
                <a:srgbClr val="000000"/>
              </a:solidFill>
              <a:latin typeface="Arial" panose="020B0604020202020204" pitchFamily="34" charset="0"/>
              <a:cs typeface="Lucida Sans Unicode" panose="020B0602030504020204" pitchFamily="34" charset="0"/>
            </a:endParaRPr>
          </a:p>
        </p:txBody>
      </p:sp>
      <p:pic>
        <p:nvPicPr>
          <p:cNvPr id="33797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2748"/>
            <a:ext cx="5867400" cy="4245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1970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 txBox="1">
            <a:spLocks noGrp="1"/>
          </p:cNvSpPr>
          <p:nvPr>
            <p:ph type="title" idx="4294967295"/>
          </p:nvPr>
        </p:nvSpPr>
        <p:spPr>
          <a:xfrm>
            <a:off x="1" y="-43064"/>
            <a:ext cx="4730400" cy="701731"/>
          </a:xfrm>
        </p:spPr>
        <p:txBody>
          <a:bodyPr>
            <a:spAutoFit/>
          </a:bodyPr>
          <a:lstStyle/>
          <a:p>
            <a:pPr eaLnBrk="1"/>
            <a:r>
              <a:rPr altLang="hu-HU" dirty="0" smtClean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1956 </a:t>
            </a:r>
            <a:r>
              <a:rPr altLang="hu-HU" dirty="0" err="1" smtClean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október</a:t>
            </a:r>
            <a:r>
              <a:rPr altLang="hu-HU" dirty="0" smtClean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25</a:t>
            </a:r>
          </a:p>
        </p:txBody>
      </p:sp>
      <p:sp>
        <p:nvSpPr>
          <p:cNvPr id="18435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1" y="1225801"/>
            <a:ext cx="8978400" cy="1814400"/>
          </a:xfrm>
        </p:spPr>
        <p:txBody>
          <a:bodyPr/>
          <a:lstStyle/>
          <a:p>
            <a:pPr eaLnBrk="1">
              <a:buSzPct val="45000"/>
              <a:buFont typeface="StarSymbol"/>
              <a:buChar char="●"/>
            </a:pPr>
            <a:r>
              <a:rPr altLang="hu-HU" sz="2358" dirty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 </a:t>
            </a:r>
            <a:r>
              <a:rPr lang="hu-HU" altLang="hu-HU" sz="2358" dirty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Okt. 25-én  hajnalra a szovjet csapatok visszafoglalták a Rádió épületét, majd reggel hat órakor a rádió beolvasta a kormány közleményét, mely szerint „az ellenforradalmi puccskísérletet felszámolták”.</a:t>
            </a:r>
            <a:r>
              <a:rPr altLang="hu-HU" sz="2358" dirty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 A hírek hatására a délelőtt folyamán fegyvertelen tüntetők tömege gyűlt össze Budapest több pontján:</a:t>
            </a:r>
          </a:p>
        </p:txBody>
      </p:sp>
      <p:pic>
        <p:nvPicPr>
          <p:cNvPr id="3584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4401" y="0"/>
            <a:ext cx="1682640" cy="1265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/>
          <p:cNvSpPr/>
          <p:nvPr/>
        </p:nvSpPr>
        <p:spPr>
          <a:xfrm>
            <a:off x="640109" y="593539"/>
            <a:ext cx="4212000" cy="62561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hu-HU" sz="2540" dirty="0"/>
              <a:t>Kormány közleménye</a:t>
            </a:r>
          </a:p>
        </p:txBody>
      </p:sp>
      <p:sp>
        <p:nvSpPr>
          <p:cNvPr id="6" name="Oval 5"/>
          <p:cNvSpPr/>
          <p:nvPr/>
        </p:nvSpPr>
        <p:spPr>
          <a:xfrm>
            <a:off x="55543" y="4344122"/>
            <a:ext cx="2656800" cy="518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hu-HU" sz="2540" dirty="0"/>
              <a:t>Deák téren</a:t>
            </a:r>
          </a:p>
        </p:txBody>
      </p:sp>
      <p:sp>
        <p:nvSpPr>
          <p:cNvPr id="7" name="Oval 6"/>
          <p:cNvSpPr/>
          <p:nvPr/>
        </p:nvSpPr>
        <p:spPr>
          <a:xfrm>
            <a:off x="-285198" y="5926704"/>
            <a:ext cx="3368032" cy="518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hu-HU" sz="2540" dirty="0"/>
              <a:t>Bartók Béla úton</a:t>
            </a:r>
          </a:p>
        </p:txBody>
      </p:sp>
      <p:sp>
        <p:nvSpPr>
          <p:cNvPr id="8" name="Oval 7"/>
          <p:cNvSpPr/>
          <p:nvPr/>
        </p:nvSpPr>
        <p:spPr>
          <a:xfrm>
            <a:off x="8332" y="5095826"/>
            <a:ext cx="2737777" cy="583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hu-HU" sz="2903" dirty="0"/>
              <a:t>Astoriánál</a:t>
            </a:r>
          </a:p>
        </p:txBody>
      </p:sp>
      <p:sp>
        <p:nvSpPr>
          <p:cNvPr id="9" name="Oval 8"/>
          <p:cNvSpPr/>
          <p:nvPr/>
        </p:nvSpPr>
        <p:spPr>
          <a:xfrm>
            <a:off x="-222919" y="3545170"/>
            <a:ext cx="2877560" cy="583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hu-HU" sz="2540" dirty="0"/>
              <a:t>Amerikai úton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2596834" y="4762700"/>
            <a:ext cx="972000" cy="453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hu-HU" sz="1633"/>
          </a:p>
        </p:txBody>
      </p:sp>
      <p:pic>
        <p:nvPicPr>
          <p:cNvPr id="13" name="Kép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6789" y="2936946"/>
            <a:ext cx="5447211" cy="3921053"/>
          </a:xfrm>
          <a:prstGeom prst="rect">
            <a:avLst/>
          </a:prstGeom>
        </p:spPr>
      </p:pic>
      <p:pic>
        <p:nvPicPr>
          <p:cNvPr id="2" name="Kép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1845" y="2936945"/>
            <a:ext cx="5493595" cy="3921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329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14300" y="521652"/>
            <a:ext cx="889635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hu-HU" altLang="hu-HU" sz="2000" b="1" u="sng" dirty="0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A </a:t>
            </a:r>
            <a:r>
              <a:rPr lang="hu-HU" altLang="hu-HU" sz="2000" b="1" u="sng" dirty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tüntetési menetek az Országház </a:t>
            </a:r>
            <a:r>
              <a:rPr lang="hu-HU" altLang="hu-HU" sz="2000" b="1" u="sng" dirty="0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elé mentek.</a:t>
            </a:r>
            <a:endParaRPr lang="hu-HU" altLang="hu-HU" sz="2000" b="1" u="sng" dirty="0">
              <a:solidFill>
                <a:srgbClr val="000000"/>
              </a:solidFill>
              <a:latin typeface="Arial" panose="020B0604020202020204" pitchFamily="34" charset="0"/>
              <a:cs typeface="Lucida Sans Unicode" panose="020B0602030504020204" pitchFamily="34" charset="0"/>
            </a:endParaRPr>
          </a:p>
          <a:p>
            <a:pPr>
              <a:spcBef>
                <a:spcPct val="0"/>
              </a:spcBef>
            </a:pPr>
            <a:r>
              <a:rPr lang="hu-HU" altLang="hu-HU" sz="2000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            </a:t>
            </a:r>
            <a:r>
              <a:rPr lang="hu-HU" altLang="hu-HU" sz="2000" b="1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Nagy Imre legelőször is betiltotta a gyülekezéseket</a:t>
            </a:r>
            <a:r>
              <a:rPr lang="hu-HU" altLang="hu-HU" sz="2000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, valamint kijárási tilalmat és statáriumot rendelt el, majd délben miniszterelnöki rádióbeszédet mondott. A felkelőket a harcok beszüntetésére szólította fel, és </a:t>
            </a:r>
            <a:r>
              <a:rPr lang="hu-HU" altLang="hu-HU" sz="2000" b="1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ígéretet tett az 1954-ben félbeszakadt politikai reformok folytatására. </a:t>
            </a:r>
            <a:r>
              <a:rPr lang="hu-HU" altLang="hu-HU" sz="2000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Ennek ellenére egész nap folytatódott a fegyveres ellenállási csoportok kialakulása a város különböző pontjain: Csillaghegyen, a Baross téren, a Corvin köznél (</a:t>
            </a:r>
            <a:r>
              <a:rPr lang="hu-HU" altLang="hu-HU" sz="2000" dirty="0" err="1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corvinisták</a:t>
            </a:r>
            <a:r>
              <a:rPr lang="hu-HU" altLang="hu-HU" sz="2000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), a VIII. és IX. kerület déli részén, a Tompa utcában és a </a:t>
            </a:r>
            <a:r>
              <a:rPr lang="hu-HU" altLang="hu-HU" sz="2000" dirty="0" err="1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Berzenczey</a:t>
            </a:r>
            <a:r>
              <a:rPr lang="hu-HU" altLang="hu-HU" sz="2000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utcában</a:t>
            </a:r>
          </a:p>
          <a:p>
            <a:endParaRPr lang="hu-HU" sz="2000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" y="-43064"/>
            <a:ext cx="4730400" cy="701731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altLang="hu-HU" smtClean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1956 október 25</a:t>
            </a:r>
            <a:endParaRPr lang="hu-HU" altLang="hu-HU" dirty="0" smtClean="0">
              <a:solidFill>
                <a:srgbClr val="000000"/>
              </a:solidFill>
              <a:latin typeface="Arial" panose="020B060402020202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328028"/>
            <a:ext cx="4867409" cy="3419475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1709" y="3328028"/>
            <a:ext cx="4603401" cy="3373635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981670"/>
            <a:ext cx="4868573" cy="3033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282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 txBox="1">
            <a:spLocks noGrp="1"/>
          </p:cNvSpPr>
          <p:nvPr>
            <p:ph type="title" idx="4294967295"/>
          </p:nvPr>
        </p:nvSpPr>
        <p:spPr>
          <a:xfrm>
            <a:off x="424801" y="406441"/>
            <a:ext cx="8228160" cy="1062720"/>
          </a:xfrm>
        </p:spPr>
        <p:txBody>
          <a:bodyPr/>
          <a:lstStyle/>
          <a:p>
            <a:pPr eaLnBrk="1"/>
            <a:r>
              <a:rPr altLang="hu-HU" dirty="0" smtClean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Okt.25</a:t>
            </a:r>
          </a:p>
        </p:txBody>
      </p:sp>
      <p:sp>
        <p:nvSpPr>
          <p:cNvPr id="37892" name="Text Placeholder 3"/>
          <p:cNvSpPr txBox="1">
            <a:spLocks noGrp="1"/>
          </p:cNvSpPr>
          <p:nvPr>
            <p:ph type="body" idx="4294967295"/>
          </p:nvPr>
        </p:nvSpPr>
        <p:spPr>
          <a:xfrm>
            <a:off x="2438400" y="406441"/>
            <a:ext cx="6879211" cy="2546309"/>
          </a:xfrm>
        </p:spPr>
        <p:txBody>
          <a:bodyPr>
            <a:normAutofit/>
          </a:bodyPr>
          <a:lstStyle/>
          <a:p>
            <a:pPr eaLnBrk="1">
              <a:buSzPct val="45000"/>
              <a:buFont typeface="StarSymbol"/>
              <a:buChar char="●"/>
            </a:pPr>
            <a:r>
              <a:rPr altLang="hu-HU" dirty="0" err="1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Nyugati</a:t>
            </a:r>
            <a:r>
              <a:rPr altLang="hu-HU" dirty="0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 </a:t>
            </a:r>
            <a:r>
              <a:rPr altLang="hu-HU" dirty="0" err="1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pályaudvarhomlokzatáról</a:t>
            </a:r>
            <a:r>
              <a:rPr altLang="hu-HU" dirty="0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 </a:t>
            </a:r>
            <a:r>
              <a:rPr altLang="hu-HU" dirty="0" err="1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ledobott</a:t>
            </a:r>
            <a:r>
              <a:rPr altLang="hu-HU" dirty="0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 „</a:t>
            </a:r>
            <a:r>
              <a:rPr altLang="hu-HU" dirty="0" err="1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rákosi</a:t>
            </a:r>
            <a:r>
              <a:rPr altLang="hu-HU" dirty="0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 </a:t>
            </a:r>
            <a:r>
              <a:rPr altLang="hu-HU" dirty="0" err="1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címerre”l</a:t>
            </a:r>
            <a:r>
              <a:rPr altLang="hu-HU" dirty="0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.</a:t>
            </a:r>
          </a:p>
        </p:txBody>
      </p:sp>
      <p:pic>
        <p:nvPicPr>
          <p:cNvPr id="37893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3050" y="1469161"/>
            <a:ext cx="6035025" cy="5372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6716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 txBox="1">
            <a:spLocks noGrp="1"/>
          </p:cNvSpPr>
          <p:nvPr>
            <p:ph type="title" idx="4294967295"/>
          </p:nvPr>
        </p:nvSpPr>
        <p:spPr>
          <a:xfrm>
            <a:off x="71799" y="-66719"/>
            <a:ext cx="4429844" cy="676319"/>
          </a:xfrm>
        </p:spPr>
        <p:txBody>
          <a:bodyPr/>
          <a:lstStyle/>
          <a:p>
            <a:pPr eaLnBrk="1"/>
            <a:r>
              <a:rPr altLang="hu-HU" sz="2540" dirty="0" err="1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Tüntetők</a:t>
            </a:r>
            <a:r>
              <a:rPr altLang="hu-HU" sz="2540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a </a:t>
            </a:r>
            <a:r>
              <a:rPr altLang="hu-HU" sz="2540" dirty="0" err="1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Szabadság</a:t>
            </a:r>
            <a:r>
              <a:rPr altLang="hu-HU" sz="2540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</a:t>
            </a:r>
            <a:r>
              <a:rPr altLang="hu-HU" sz="2540" dirty="0" err="1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téren</a:t>
            </a:r>
            <a:endParaRPr altLang="hu-HU" sz="2540" dirty="0">
              <a:solidFill>
                <a:srgbClr val="000000"/>
              </a:solidFill>
              <a:latin typeface="Arial" panose="020B0604020202020204" pitchFamily="34" charset="0"/>
              <a:cs typeface="Tahoma" panose="020B0604030504040204" pitchFamily="34" charset="0"/>
            </a:endParaRPr>
          </a:p>
        </p:txBody>
      </p:sp>
      <p:pic>
        <p:nvPicPr>
          <p:cNvPr id="39941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5575" y="2450160"/>
            <a:ext cx="6448425" cy="4407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2" name="Rectangle 6"/>
          <p:cNvSpPr>
            <a:spLocks noChangeArrowheads="1"/>
          </p:cNvSpPr>
          <p:nvPr/>
        </p:nvSpPr>
        <p:spPr bwMode="auto">
          <a:xfrm>
            <a:off x="5583091" y="1185198"/>
            <a:ext cx="3751409" cy="1264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Aft>
                <a:spcPts val="1413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9pPr>
          </a:lstStyle>
          <a:p>
            <a:pPr eaLnBrk="1" hangingPunct="1">
              <a:spcAft>
                <a:spcPct val="0"/>
              </a:spcAft>
              <a:buSzPct val="45000"/>
            </a:pPr>
            <a:r>
              <a:rPr lang="hu-HU" altLang="hu-HU" sz="2540" dirty="0">
                <a:solidFill>
                  <a:srgbClr val="000000"/>
                </a:solidFill>
                <a:cs typeface="Lucida Sans Unicode" panose="020B0602030504020204" pitchFamily="34" charset="0"/>
              </a:rPr>
              <a:t>Tüntetők a Szabadság téren zsákmányolt harckocsikkal</a:t>
            </a:r>
          </a:p>
        </p:txBody>
      </p:sp>
      <p:pic>
        <p:nvPicPr>
          <p:cNvPr id="39940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184" y="505351"/>
            <a:ext cx="5438775" cy="3457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9743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 txBox="1">
            <a:spLocks noGrp="1"/>
          </p:cNvSpPr>
          <p:nvPr>
            <p:ph type="title" idx="4294967295"/>
          </p:nvPr>
        </p:nvSpPr>
        <p:spPr>
          <a:xfrm>
            <a:off x="424801" y="243721"/>
            <a:ext cx="8228160" cy="1062720"/>
          </a:xfrm>
        </p:spPr>
        <p:txBody>
          <a:bodyPr/>
          <a:lstStyle/>
          <a:p>
            <a:pPr eaLnBrk="1"/>
            <a:r>
              <a:rPr altLang="hu-HU" smtClean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Okt.25</a:t>
            </a:r>
          </a:p>
        </p:txBody>
      </p:sp>
      <p:sp>
        <p:nvSpPr>
          <p:cNvPr id="41988" name="Text Placeholder 3"/>
          <p:cNvSpPr txBox="1">
            <a:spLocks noGrp="1"/>
          </p:cNvSpPr>
          <p:nvPr>
            <p:ph type="body" idx="4294967295"/>
          </p:nvPr>
        </p:nvSpPr>
        <p:spPr>
          <a:xfrm>
            <a:off x="2464561" y="156721"/>
            <a:ext cx="6580079" cy="4443840"/>
          </a:xfrm>
        </p:spPr>
        <p:txBody>
          <a:bodyPr/>
          <a:lstStyle/>
          <a:p>
            <a:pPr eaLnBrk="1">
              <a:buSzPct val="45000"/>
              <a:buFont typeface="StarSymbol"/>
              <a:buChar char="●"/>
            </a:pPr>
            <a:r>
              <a:rPr altLang="hu-HU" dirty="0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A </a:t>
            </a:r>
            <a:r>
              <a:rPr altLang="hu-HU" dirty="0" err="1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békés</a:t>
            </a:r>
            <a:r>
              <a:rPr altLang="hu-HU" dirty="0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 </a:t>
            </a:r>
            <a:r>
              <a:rPr altLang="hu-HU" dirty="0" err="1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tüntetők</a:t>
            </a:r>
            <a:r>
              <a:rPr altLang="hu-HU" dirty="0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 </a:t>
            </a:r>
            <a:r>
              <a:rPr altLang="hu-HU" dirty="0" err="1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integetnek</a:t>
            </a:r>
            <a:r>
              <a:rPr altLang="hu-HU" dirty="0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 a </a:t>
            </a:r>
            <a:r>
              <a:rPr altLang="hu-HU" dirty="0" err="1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Parlament</a:t>
            </a:r>
            <a:r>
              <a:rPr altLang="hu-HU" dirty="0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 </a:t>
            </a:r>
            <a:r>
              <a:rPr altLang="hu-HU" dirty="0" err="1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előtt</a:t>
            </a:r>
            <a:r>
              <a:rPr altLang="hu-HU" dirty="0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 </a:t>
            </a:r>
            <a:r>
              <a:rPr altLang="hu-HU" dirty="0" err="1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elhaladó</a:t>
            </a:r>
            <a:r>
              <a:rPr altLang="hu-HU" dirty="0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 </a:t>
            </a:r>
            <a:r>
              <a:rPr altLang="hu-HU" dirty="0" err="1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szovjet</a:t>
            </a:r>
            <a:r>
              <a:rPr altLang="hu-HU" dirty="0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 </a:t>
            </a:r>
            <a:r>
              <a:rPr altLang="hu-HU" dirty="0" err="1" smtClean="0">
                <a:solidFill>
                  <a:srgbClr val="000000"/>
                </a:solidFill>
                <a:latin typeface="Arial" panose="020B0604020202020204" pitchFamily="34" charset="0"/>
                <a:cs typeface="Lucida Sans Unicode" panose="020B0602030504020204" pitchFamily="34" charset="0"/>
              </a:rPr>
              <a:t>harckocsinak</a:t>
            </a:r>
            <a:endParaRPr altLang="hu-HU" dirty="0" smtClean="0">
              <a:solidFill>
                <a:srgbClr val="000000"/>
              </a:solidFill>
              <a:latin typeface="Arial" panose="020B0604020202020204" pitchFamily="34" charset="0"/>
              <a:cs typeface="Lucida Sans Unicode" panose="020B0602030504020204" pitchFamily="34" charset="0"/>
            </a:endParaRPr>
          </a:p>
        </p:txBody>
      </p:sp>
      <p:pic>
        <p:nvPicPr>
          <p:cNvPr id="41989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4205" y="1446846"/>
            <a:ext cx="5892945" cy="5411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1881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 txBox="1">
            <a:spLocks noGrp="1"/>
          </p:cNvSpPr>
          <p:nvPr>
            <p:ph type="title" idx="4294967295"/>
          </p:nvPr>
        </p:nvSpPr>
        <p:spPr>
          <a:xfrm>
            <a:off x="0" y="89402"/>
            <a:ext cx="4665600" cy="771840"/>
          </a:xfrm>
        </p:spPr>
        <p:txBody>
          <a:bodyPr/>
          <a:lstStyle/>
          <a:p>
            <a:pPr eaLnBrk="1"/>
            <a:r>
              <a:rPr altLang="hu-HU" dirty="0" smtClean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Okt.25</a:t>
            </a:r>
          </a:p>
        </p:txBody>
      </p:sp>
      <p:pic>
        <p:nvPicPr>
          <p:cNvPr id="46083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62" y="1824841"/>
            <a:ext cx="4209838" cy="4245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424801" y="861242"/>
            <a:ext cx="3952800" cy="874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Aft>
                <a:spcPts val="1413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9pPr>
          </a:lstStyle>
          <a:p>
            <a:pPr eaLnBrk="1" hangingPunct="1">
              <a:spcAft>
                <a:spcPct val="0"/>
              </a:spcAft>
            </a:pPr>
            <a:r>
              <a:rPr lang="hu-HU" altLang="hu-HU" sz="2540" dirty="0">
                <a:solidFill>
                  <a:srgbClr val="000000"/>
                </a:solidFill>
                <a:cs typeface="Lucida Sans Unicode" panose="020B0602030504020204" pitchFamily="34" charset="0"/>
              </a:rPr>
              <a:t>11 óra körül golyózápor zúdult a Kossuth térre</a:t>
            </a:r>
            <a:endParaRPr lang="hu-HU" altLang="hu-HU" sz="2540" dirty="0">
              <a:cs typeface="Lucida Sans Unicode" panose="020B0602030504020204" pitchFamily="34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377601" y="577801"/>
            <a:ext cx="4699724" cy="2046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Aft>
                <a:spcPts val="1413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9pPr>
          </a:lstStyle>
          <a:p>
            <a:pPr eaLnBrk="1" hangingPunct="1">
              <a:spcAft>
                <a:spcPct val="0"/>
              </a:spcAft>
            </a:pPr>
            <a:r>
              <a:rPr lang="hu-HU" altLang="hu-HU" sz="2540" dirty="0"/>
              <a:t>Mindenki bizonyosra vette, hogy a mészárlást az </a:t>
            </a:r>
            <a:r>
              <a:rPr lang="hu-HU" altLang="hu-HU" sz="2540" dirty="0" smtClean="0"/>
              <a:t>ÁVH </a:t>
            </a:r>
            <a:r>
              <a:rPr lang="hu-HU" altLang="hu-HU" sz="2540" dirty="0"/>
              <a:t>követte el</a:t>
            </a:r>
            <a:r>
              <a:rPr lang="hu-HU" altLang="hu-HU" sz="2540" dirty="0" smtClean="0"/>
              <a:t>, </a:t>
            </a:r>
            <a:r>
              <a:rPr lang="hu-HU" altLang="hu-HU" sz="2540" b="1" u="sng" dirty="0" smtClean="0"/>
              <a:t>a </a:t>
            </a:r>
            <a:r>
              <a:rPr lang="hu-HU" altLang="hu-HU" sz="2540" b="1" u="sng" dirty="0"/>
              <a:t>testület iránti gyűlölet a végletekig fokozódott</a:t>
            </a:r>
          </a:p>
        </p:txBody>
      </p:sp>
      <p:sp>
        <p:nvSpPr>
          <p:cNvPr id="9" name="Oval 8"/>
          <p:cNvSpPr/>
          <p:nvPr/>
        </p:nvSpPr>
        <p:spPr>
          <a:xfrm>
            <a:off x="4442400" y="3112914"/>
            <a:ext cx="2138400" cy="3888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hu-HU" sz="2540" dirty="0" err="1">
                <a:solidFill>
                  <a:schemeClr val="tx1"/>
                </a:solidFill>
              </a:rPr>
              <a:t>Szuszlov</a:t>
            </a:r>
            <a:endParaRPr lang="hu-HU" sz="2540" dirty="0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6710399" y="3078115"/>
            <a:ext cx="2268000" cy="3888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hu-HU" sz="2540" dirty="0" err="1">
                <a:solidFill>
                  <a:schemeClr val="tx1"/>
                </a:solidFill>
              </a:rPr>
              <a:t>Mikojan</a:t>
            </a:r>
            <a:r>
              <a:rPr lang="hu-HU" sz="1633" dirty="0"/>
              <a:t>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442401" y="5889844"/>
            <a:ext cx="2332800" cy="648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hu-HU" sz="2540" dirty="0">
                <a:solidFill>
                  <a:schemeClr val="tx1"/>
                </a:solidFill>
              </a:rPr>
              <a:t>Kádár János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4312801" y="2651402"/>
            <a:ext cx="4017600" cy="48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Aft>
                <a:spcPts val="1413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9pPr>
          </a:lstStyle>
          <a:p>
            <a:pPr eaLnBrk="1" hangingPunct="1">
              <a:spcAft>
                <a:spcPct val="0"/>
              </a:spcAft>
            </a:pPr>
            <a:r>
              <a:rPr lang="hu-HU" altLang="hu-HU" sz="2540"/>
              <a:t>Budapestre érkezik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4442401" y="3558601"/>
            <a:ext cx="2332800" cy="165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Aft>
                <a:spcPts val="1413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9pPr>
          </a:lstStyle>
          <a:p>
            <a:pPr eaLnBrk="1" hangingPunct="1">
              <a:spcAft>
                <a:spcPct val="0"/>
              </a:spcAft>
            </a:pPr>
            <a:r>
              <a:rPr lang="hu-HU" altLang="hu-HU" sz="2540" dirty="0"/>
              <a:t>Rövid tárgyalás után </a:t>
            </a:r>
            <a:r>
              <a:rPr lang="hu-HU" altLang="hu-HU" sz="2540" dirty="0" smtClean="0"/>
              <a:t>leváltották Gerő Ernőt</a:t>
            </a:r>
            <a:endParaRPr lang="hu-HU" altLang="hu-HU" sz="2540" dirty="0"/>
          </a:p>
        </p:txBody>
      </p:sp>
      <p:pic>
        <p:nvPicPr>
          <p:cNvPr id="2151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4026" y="5544538"/>
            <a:ext cx="1675049" cy="125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Down Arrow 14"/>
          <p:cNvSpPr/>
          <p:nvPr/>
        </p:nvSpPr>
        <p:spPr>
          <a:xfrm>
            <a:off x="5508751" y="5177823"/>
            <a:ext cx="259200" cy="64800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hu-HU" sz="1633"/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4833226" y="6501228"/>
            <a:ext cx="2397600" cy="427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Aft>
                <a:spcPts val="1413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9pPr>
          </a:lstStyle>
          <a:p>
            <a:pPr eaLnBrk="1" hangingPunct="1">
              <a:spcAft>
                <a:spcPct val="0"/>
              </a:spcAft>
            </a:pPr>
            <a:r>
              <a:rPr lang="hu-HU" altLang="hu-HU" sz="2177" dirty="0"/>
              <a:t>első titkár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0826" y="3700124"/>
            <a:ext cx="1227598" cy="1624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212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 animBg="1"/>
      <p:bldP spid="10" grpId="0" animBg="1"/>
      <p:bldP spid="11" grpId="0" animBg="1"/>
      <p:bldP spid="12" grpId="0"/>
      <p:bldP spid="13" grpId="0"/>
      <p:bldP spid="15" grpId="0" animBg="1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85725" y="4817924"/>
            <a:ext cx="896302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altLang="hu-HU" sz="2000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Éjszaka </a:t>
            </a:r>
            <a:r>
              <a:rPr lang="hu-HU" altLang="hu-HU" sz="2000" dirty="0" smtClean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Nagy Imre </a:t>
            </a:r>
            <a:r>
              <a:rPr lang="hu-HU" altLang="hu-HU" sz="2000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és Kádár </a:t>
            </a:r>
            <a:r>
              <a:rPr lang="hu-HU" altLang="hu-HU" sz="2000" dirty="0" smtClean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János a </a:t>
            </a:r>
            <a:r>
              <a:rPr lang="hu-HU" altLang="hu-HU" sz="2000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szovjet nagykövetségen hosszan tárgyalt </a:t>
            </a:r>
            <a:r>
              <a:rPr lang="hu-HU" altLang="hu-HU" sz="2000" b="1" dirty="0" err="1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Mikojannal</a:t>
            </a:r>
            <a:r>
              <a:rPr lang="hu-HU" altLang="hu-HU" sz="2000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és </a:t>
            </a:r>
            <a:r>
              <a:rPr lang="hu-HU" altLang="hu-HU" sz="2000" b="1" dirty="0" err="1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Szuszlovval</a:t>
            </a:r>
            <a:r>
              <a:rPr lang="hu-HU" altLang="hu-HU" sz="2000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arról, hogy a tűzszünet érdekében </a:t>
            </a:r>
            <a:r>
              <a:rPr lang="hu-HU" altLang="hu-HU" sz="2000" b="1" u="sng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vonják ki a szovjet harckocsikat a </a:t>
            </a:r>
            <a:r>
              <a:rPr lang="hu-HU" altLang="hu-HU" sz="2000" b="1" u="sng" dirty="0" smtClean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fővárosból</a:t>
            </a:r>
            <a:r>
              <a:rPr lang="hu-HU" altLang="hu-HU" sz="2000" b="1" u="sng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.</a:t>
            </a:r>
            <a:r>
              <a:rPr lang="hu-HU" altLang="hu-HU" sz="2000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Nagy Imre erőteljes fellépése nyomán végül az MDP politikai bizottságának ülése is jóváhagyta a kormány döntéseit a tűzszünetről, az események forradalomként való értelmezéséről és a felkelők követeléseinek részleges elfogadásáról.</a:t>
            </a:r>
            <a:endParaRPr lang="hu-HU" sz="2000" dirty="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839" y="1"/>
            <a:ext cx="4778890" cy="4741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59458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80975" y="4549676"/>
            <a:ext cx="896302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altLang="hu-HU" sz="2200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Október 28-án reggel a szovjetek az éjszakai megállapodás ellenére támadást indítottak a Corvin köznél. A </a:t>
            </a:r>
            <a:r>
              <a:rPr lang="hu-HU" altLang="hu-HU" sz="2200" b="1" u="sng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Kilián laktanyában lévő Maléter Pál ezredes és katonái</a:t>
            </a:r>
            <a:r>
              <a:rPr lang="hu-HU" altLang="hu-HU" sz="2200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, valamint a Kossuth Tüzér Tiszti Iskola </a:t>
            </a:r>
            <a:r>
              <a:rPr lang="hu-HU" altLang="hu-HU" sz="2200" dirty="0" err="1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odavezényelt</a:t>
            </a:r>
            <a:r>
              <a:rPr lang="hu-HU" altLang="hu-HU" sz="2200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</a:t>
            </a:r>
            <a:r>
              <a:rPr lang="hu-HU" altLang="hu-HU" sz="2200" dirty="0" err="1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százada</a:t>
            </a:r>
            <a:r>
              <a:rPr lang="hu-HU" altLang="hu-HU" sz="2200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viszont megtagadták a részvételt a felkelők elleni támadásban. A felkelők sorra semmisítették meg a szovjet harckocsikat. </a:t>
            </a:r>
            <a:endParaRPr lang="hu-HU" sz="2200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3902"/>
            <a:ext cx="5878286" cy="3696891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8635" y="0"/>
            <a:ext cx="3085365" cy="4330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233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2706413" y="252249"/>
            <a:ext cx="637977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altLang="hu-HU" sz="2200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Kemény ellenállásuk miatt végül a felkelők elleni utolsó nagy szovjet támadás is kudarcba fulladt, és a támadók visszavonultak. </a:t>
            </a:r>
            <a:r>
              <a:rPr lang="hu-HU" altLang="hu-HU" sz="2200" b="1" dirty="0" smtClean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Október 28-án délben</a:t>
            </a:r>
            <a:r>
              <a:rPr lang="hu-HU" altLang="hu-HU" sz="2200" dirty="0" smtClean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</a:t>
            </a:r>
            <a:r>
              <a:rPr lang="hu-HU" altLang="hu-HU" sz="2200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a kormány </a:t>
            </a:r>
            <a:r>
              <a:rPr lang="hu-HU" altLang="hu-HU" sz="2200" b="1" u="sng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kihirdette a tűzszünetet és a felkelés követeléseinek elfogadását.</a:t>
            </a:r>
          </a:p>
          <a:p>
            <a:endParaRPr lang="en-US" sz="2200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8607" y="2817758"/>
            <a:ext cx="6495393" cy="4040242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31172"/>
            <a:ext cx="2605690" cy="3126828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4083"/>
            <a:ext cx="2605690" cy="344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493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47145" y="3698690"/>
            <a:ext cx="890226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altLang="hu-HU" b="1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Okt.30-án reggel </a:t>
            </a:r>
            <a:r>
              <a:rPr lang="hu-HU" altLang="hu-HU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a Köztársaság téren, az MDP budapesti bizottságának épülete </a:t>
            </a:r>
            <a:r>
              <a:rPr lang="hu-HU" altLang="hu-HU" dirty="0" smtClean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(pártház) előtt </a:t>
            </a:r>
            <a:r>
              <a:rPr lang="hu-HU" altLang="hu-HU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harcok kezdődtek. A konfliktus oka az volt, hogy a pártház védelmére kirendelt </a:t>
            </a:r>
            <a:r>
              <a:rPr lang="hu-HU" altLang="hu-HU" b="1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46 ÁVH-s katona</a:t>
            </a:r>
            <a:r>
              <a:rPr lang="hu-HU" altLang="hu-HU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annak ellenére az </a:t>
            </a:r>
            <a:r>
              <a:rPr lang="hu-HU" altLang="hu-HU" dirty="0" smtClean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épületben </a:t>
            </a:r>
            <a:r>
              <a:rPr lang="hu-HU" altLang="hu-HU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maradt, hogy </a:t>
            </a:r>
            <a:r>
              <a:rPr lang="hu-HU" altLang="hu-HU" b="1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Nagy Imre kormánya 28-án feloszlatta a szervezetet</a:t>
            </a:r>
            <a:r>
              <a:rPr lang="hu-HU" altLang="hu-HU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, amely így illegális fegyveres csoportnak minősül. A helyzetet súlyosbította, hogy az ÁVH-sok rendkívül provokatívan viselkedtek és a téren átvonuló nemzetőrökre, illetve fegyvertelen járókelőkre rálőttek, sőt többüket elfogták és az épületbe vitték. Az a hír is elterjedt, hogy föld alatti börtöneikben kínozzák őket. Ezért reggel egy nemzetőrcsapat hatolt be az épület előterébe, hogy megtudakolják, kik tartózkodnak odabent. A nemzetőröket azonban lövésekkel fogadták, sőt egy kézigránát is robbant, mire kimenekültek</a:t>
            </a:r>
            <a:r>
              <a:rPr lang="hu-HU" altLang="hu-HU" b="1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. Az ÁVH-sok ezzel az érvényben lévő tűzszünetet is felrúgták.</a:t>
            </a:r>
            <a:endParaRPr lang="en-US" b="1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57352"/>
            <a:ext cx="3772106" cy="2596096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4494" y="189740"/>
            <a:ext cx="5449506" cy="350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0653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62721" y="3922899"/>
            <a:ext cx="6694560" cy="510501"/>
          </a:xfrm>
          <a:prstGeom prst="rect">
            <a:avLst/>
          </a:prstGeom>
          <a:noFill/>
          <a:ln>
            <a:noFill/>
          </a:ln>
        </p:spPr>
        <p:txBody>
          <a:bodyPr lIns="81638" tIns="40819" rIns="81638" bIns="40819" compatLnSpc="0">
            <a:spAutoFit/>
          </a:bodyPr>
          <a:lstStyle/>
          <a:p>
            <a:pPr>
              <a:defRPr/>
            </a:pPr>
            <a:r>
              <a:rPr lang="hu-HU" sz="2903" dirty="0">
                <a:latin typeface="Arial" pitchFamily="18"/>
                <a:ea typeface="Lucida Sans Unicode" pitchFamily="2"/>
                <a:cs typeface="Tahoma" pitchFamily="2"/>
              </a:rPr>
              <a:t>K</a:t>
            </a:r>
            <a:r>
              <a:rPr lang="hu-HU" sz="2903" dirty="0" smtClean="0">
                <a:latin typeface="Arial" pitchFamily="18"/>
                <a:ea typeface="Lucida Sans Unicode" pitchFamily="2"/>
                <a:cs typeface="Tahoma" pitchFamily="2"/>
              </a:rPr>
              <a:t>iszabadítják </a:t>
            </a:r>
            <a:r>
              <a:rPr lang="hu-HU" sz="2903" dirty="0">
                <a:latin typeface="Arial" pitchFamily="18"/>
                <a:ea typeface="Lucida Sans Unicode" pitchFamily="2"/>
                <a:cs typeface="Tahoma" pitchFamily="2"/>
              </a:rPr>
              <a:t>a </a:t>
            </a:r>
            <a:r>
              <a:rPr lang="hu-HU" sz="2903" dirty="0" smtClean="0">
                <a:latin typeface="Arial" pitchFamily="18"/>
                <a:ea typeface="Lucida Sans Unicode" pitchFamily="2"/>
                <a:cs typeface="Tahoma" pitchFamily="2"/>
              </a:rPr>
              <a:t>politikai foglyokat</a:t>
            </a:r>
            <a:r>
              <a:rPr lang="hu-HU" sz="2903" dirty="0">
                <a:latin typeface="Arial" pitchFamily="18"/>
                <a:ea typeface="Lucida Sans Unicode" pitchFamily="2"/>
                <a:cs typeface="Tahoma" pitchFamily="2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757601" y="361"/>
            <a:ext cx="4900499" cy="938567"/>
          </a:xfrm>
          <a:prstGeom prst="rect">
            <a:avLst/>
          </a:prstGeom>
          <a:noFill/>
          <a:ln>
            <a:noFill/>
          </a:ln>
        </p:spPr>
        <p:txBody>
          <a:bodyPr wrap="square" lIns="81638" tIns="40819" rIns="81638" bIns="40819" compatLnSpc="0">
            <a:spAutoFit/>
          </a:bodyPr>
          <a:lstStyle/>
          <a:p>
            <a:pPr>
              <a:defRPr/>
            </a:pPr>
            <a:r>
              <a:rPr lang="hu-HU" sz="2903" dirty="0">
                <a:latin typeface="Arial" pitchFamily="18"/>
                <a:ea typeface="Lucida Sans Unicode" pitchFamily="2"/>
                <a:cs typeface="Tahoma" pitchFamily="2"/>
              </a:rPr>
              <a:t>Szovjet csapatok megkezdik kivonulásukat Budapestről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2721" y="1469161"/>
            <a:ext cx="164160" cy="323270"/>
          </a:xfrm>
          <a:prstGeom prst="rect">
            <a:avLst/>
          </a:prstGeom>
          <a:noFill/>
          <a:ln>
            <a:noFill/>
          </a:ln>
        </p:spPr>
        <p:txBody>
          <a:bodyPr lIns="81638" tIns="40819" rIns="81638" bIns="40819" compatLnSpc="0">
            <a:spAutoFit/>
          </a:bodyPr>
          <a:lstStyle/>
          <a:p>
            <a:pPr>
              <a:defRPr/>
            </a:pPr>
            <a:endParaRPr lang="hu-HU" sz="1633">
              <a:latin typeface="Arial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878081" y="1633321"/>
            <a:ext cx="162720" cy="323270"/>
          </a:xfrm>
          <a:prstGeom prst="rect">
            <a:avLst/>
          </a:prstGeom>
          <a:noFill/>
          <a:ln>
            <a:noFill/>
          </a:ln>
        </p:spPr>
        <p:txBody>
          <a:bodyPr lIns="81638" tIns="40819" rIns="81638" bIns="40819" compatLnSpc="0">
            <a:spAutoFit/>
          </a:bodyPr>
          <a:lstStyle/>
          <a:p>
            <a:pPr>
              <a:defRPr/>
            </a:pPr>
            <a:endParaRPr lang="hu-HU" sz="1633">
              <a:latin typeface="Arial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428641" y="1633321"/>
            <a:ext cx="0" cy="323270"/>
          </a:xfrm>
          <a:prstGeom prst="rect">
            <a:avLst/>
          </a:prstGeom>
          <a:noFill/>
          <a:ln>
            <a:noFill/>
          </a:ln>
        </p:spPr>
        <p:txBody>
          <a:bodyPr lIns="81638" tIns="40819" rIns="81638" bIns="40819" compatLnSpc="0">
            <a:spAutoFit/>
          </a:bodyPr>
          <a:lstStyle/>
          <a:p>
            <a:pPr>
              <a:defRPr/>
            </a:pPr>
            <a:endParaRPr lang="hu-HU" sz="1633">
              <a:latin typeface="Arial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2721" y="1633321"/>
            <a:ext cx="326880" cy="323270"/>
          </a:xfrm>
          <a:prstGeom prst="rect">
            <a:avLst/>
          </a:prstGeom>
          <a:noFill/>
          <a:ln>
            <a:noFill/>
          </a:ln>
        </p:spPr>
        <p:txBody>
          <a:bodyPr lIns="81638" tIns="40819" rIns="81638" bIns="40819" compatLnSpc="0">
            <a:spAutoFit/>
          </a:bodyPr>
          <a:lstStyle/>
          <a:p>
            <a:pPr>
              <a:defRPr/>
            </a:pPr>
            <a:endParaRPr lang="hu-HU" sz="1633">
              <a:latin typeface="Arial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16481" y="1306441"/>
            <a:ext cx="2285280" cy="323270"/>
          </a:xfrm>
          <a:prstGeom prst="rect">
            <a:avLst/>
          </a:prstGeom>
          <a:noFill/>
          <a:ln>
            <a:noFill/>
          </a:ln>
        </p:spPr>
        <p:txBody>
          <a:bodyPr lIns="81638" tIns="40819" rIns="81638" bIns="40819" compatLnSpc="0">
            <a:spAutoFit/>
          </a:bodyPr>
          <a:lstStyle/>
          <a:p>
            <a:pPr>
              <a:defRPr/>
            </a:pPr>
            <a:endParaRPr lang="hu-HU" sz="1633">
              <a:latin typeface="Arial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224321" y="6530761"/>
            <a:ext cx="164160" cy="323270"/>
          </a:xfrm>
          <a:prstGeom prst="rect">
            <a:avLst/>
          </a:prstGeom>
          <a:noFill/>
          <a:ln>
            <a:noFill/>
          </a:ln>
        </p:spPr>
        <p:txBody>
          <a:bodyPr lIns="81638" tIns="40819" rIns="81638" bIns="40819" compatLnSpc="0">
            <a:spAutoFit/>
          </a:bodyPr>
          <a:lstStyle/>
          <a:p>
            <a:pPr>
              <a:defRPr/>
            </a:pPr>
            <a:endParaRPr lang="hu-HU" sz="1633">
              <a:latin typeface="Arial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796857" y="4452947"/>
            <a:ext cx="2980800" cy="816480"/>
          </a:xfrm>
          <a:prstGeom prst="rect">
            <a:avLst/>
          </a:prstGeom>
          <a:solidFill>
            <a:srgbClr val="FFFF00"/>
          </a:solidFill>
          <a:ln w="0">
            <a:solidFill>
              <a:srgbClr val="000000"/>
            </a:solidFill>
            <a:prstDash val="solid"/>
          </a:ln>
        </p:spPr>
        <p:txBody>
          <a:bodyPr lIns="81638" tIns="40819" rIns="81638" bIns="40819" anchor="ctr" anchorCtr="1" compatLnSpc="0"/>
          <a:lstStyle/>
          <a:p>
            <a:pPr algn="ctr">
              <a:defRPr/>
            </a:pPr>
            <a:r>
              <a:rPr lang="hu-HU" sz="2540" b="1" dirty="0">
                <a:latin typeface="Arial" pitchFamily="18"/>
                <a:ea typeface="Lucida Sans Unicode" pitchFamily="2"/>
                <a:cs typeface="Tahoma" pitchFamily="2"/>
              </a:rPr>
              <a:t>Mindszenty József</a:t>
            </a:r>
          </a:p>
        </p:txBody>
      </p:sp>
      <p:sp>
        <p:nvSpPr>
          <p:cNvPr id="20" name="Freeform 19"/>
          <p:cNvSpPr/>
          <p:nvPr/>
        </p:nvSpPr>
        <p:spPr>
          <a:xfrm>
            <a:off x="489601" y="5891402"/>
            <a:ext cx="3564000" cy="816480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il" t="it" r="ir" b="ib"/>
            <a:pathLst>
              <a:path>
                <a:moveTo>
                  <a:pt x="l" y="vc"/>
                </a:moveTo>
                <a:arcTo wR="wd2" hR="hd2" stAng="cd2" swAng="cd4"/>
                <a:arcTo wR="wd2" hR="hd2" stAng="3cd4" swAng="cd4"/>
                <a:arcTo wR="wd2" hR="hd2" stAng="0" swAng="cd4"/>
                <a:arcTo wR="wd2" hR="hd2" stAng="cd4" swAng="cd4"/>
                <a:close/>
              </a:path>
            </a:pathLst>
          </a:custGeom>
          <a:solidFill>
            <a:srgbClr val="4C4C4C"/>
          </a:solidFill>
          <a:ln w="0">
            <a:solidFill>
              <a:srgbClr val="000000"/>
            </a:solidFill>
            <a:prstDash val="solid"/>
          </a:ln>
        </p:spPr>
        <p:txBody>
          <a:bodyPr lIns="81638" tIns="40819" rIns="81638" bIns="40819" anchor="ctr" anchorCtr="1" compatLnSpc="0"/>
          <a:lstStyle/>
          <a:p>
            <a:pPr algn="ctr">
              <a:defRPr/>
            </a:pPr>
            <a:r>
              <a:rPr lang="hu-HU" sz="2540" dirty="0">
                <a:latin typeface="Arial" pitchFamily="18"/>
                <a:ea typeface="Lucida Sans Unicode" pitchFamily="2"/>
                <a:cs typeface="Tahoma" pitchFamily="2"/>
              </a:rPr>
              <a:t>Budapesti Pártbizottság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833121" y="985347"/>
            <a:ext cx="6156000" cy="831615"/>
          </a:xfrm>
          <a:prstGeom prst="rect">
            <a:avLst/>
          </a:prstGeom>
          <a:noFill/>
          <a:ln>
            <a:noFill/>
          </a:ln>
        </p:spPr>
        <p:txBody>
          <a:bodyPr lIns="81638" tIns="40819" rIns="81638" bIns="40819" compatLnSpc="0">
            <a:spAutoFit/>
          </a:bodyPr>
          <a:lstStyle/>
          <a:p>
            <a:pPr>
              <a:defRPr/>
            </a:pPr>
            <a:r>
              <a:rPr lang="hu-HU" sz="2540" dirty="0" smtClean="0">
                <a:latin typeface="Arial" pitchFamily="18"/>
                <a:ea typeface="Lucida Sans Unicode" pitchFamily="2"/>
                <a:cs typeface="Tahoma" pitchFamily="2"/>
              </a:rPr>
              <a:t>A szovjet vezetés sajnálkozását </a:t>
            </a:r>
            <a:r>
              <a:rPr lang="hu-HU" sz="2540" dirty="0">
                <a:latin typeface="Arial" pitchFamily="18"/>
                <a:ea typeface="Lucida Sans Unicode" pitchFamily="2"/>
                <a:cs typeface="Tahoma" pitchFamily="2"/>
              </a:rPr>
              <a:t>fejezi ki a vérontás miatt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720801" y="1809001"/>
            <a:ext cx="8654400" cy="457025"/>
          </a:xfrm>
          <a:prstGeom prst="rect">
            <a:avLst/>
          </a:prstGeom>
          <a:noFill/>
          <a:ln>
            <a:noFill/>
          </a:ln>
        </p:spPr>
        <p:txBody>
          <a:bodyPr lIns="81638" tIns="40819" rIns="81638" bIns="40819" compatLnSpc="0">
            <a:spAutoFit/>
          </a:bodyPr>
          <a:lstStyle/>
          <a:p>
            <a:pPr>
              <a:defRPr/>
            </a:pPr>
            <a:r>
              <a:rPr lang="hu-HU" sz="2540" dirty="0">
                <a:latin typeface="Arial" pitchFamily="18"/>
                <a:ea typeface="Lucida Sans Unicode" pitchFamily="2"/>
                <a:cs typeface="Tahoma" pitchFamily="2"/>
              </a:rPr>
              <a:t>A kapcsolatok új alapokra helyezését </a:t>
            </a:r>
            <a:r>
              <a:rPr lang="hu-HU" sz="2540" dirty="0" err="1">
                <a:latin typeface="Arial" pitchFamily="18"/>
                <a:ea typeface="Lucida Sans Unicode" pitchFamily="2"/>
                <a:cs typeface="Tahoma" pitchFamily="2"/>
              </a:rPr>
              <a:t>igérte</a:t>
            </a:r>
            <a:endParaRPr lang="hu-HU" sz="2540" dirty="0">
              <a:latin typeface="Arial" pitchFamily="18"/>
              <a:ea typeface="Lucida Sans Unicode" pitchFamily="2"/>
              <a:cs typeface="Tahoma" pitchFamily="2"/>
            </a:endParaRPr>
          </a:p>
        </p:txBody>
      </p:sp>
      <p:pic>
        <p:nvPicPr>
          <p:cNvPr id="5428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21" y="649247"/>
            <a:ext cx="1680480" cy="2577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4053601" y="6058037"/>
            <a:ext cx="4406400" cy="483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Aft>
                <a:spcPts val="1413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9pPr>
          </a:lstStyle>
          <a:p>
            <a:pPr eaLnBrk="1" hangingPunct="1">
              <a:spcAft>
                <a:spcPct val="0"/>
              </a:spcAft>
            </a:pPr>
            <a:r>
              <a:rPr lang="hu-HU" altLang="hu-HU" sz="2540" dirty="0"/>
              <a:t> Köztársaság téri ostroma</a:t>
            </a:r>
          </a:p>
        </p:txBody>
      </p:sp>
      <p:pic>
        <p:nvPicPr>
          <p:cNvPr id="30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8081" y="3761911"/>
            <a:ext cx="2401919" cy="2173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Down Arrow 30"/>
          <p:cNvSpPr/>
          <p:nvPr/>
        </p:nvSpPr>
        <p:spPr>
          <a:xfrm>
            <a:off x="4835521" y="2252540"/>
            <a:ext cx="388800" cy="453600"/>
          </a:xfrm>
          <a:prstGeom prst="downArrow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hu-HU" sz="1633"/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2232000" y="2663064"/>
            <a:ext cx="5184000" cy="874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Aft>
                <a:spcPts val="1413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9pPr>
          </a:lstStyle>
          <a:p>
            <a:pPr eaLnBrk="1" hangingPunct="1">
              <a:spcAft>
                <a:spcPct val="0"/>
              </a:spcAft>
            </a:pPr>
            <a:r>
              <a:rPr lang="hu-HU" altLang="hu-HU" sz="2540" dirty="0"/>
              <a:t>Nagy Imre bejelenti megszűnik </a:t>
            </a:r>
            <a:r>
              <a:rPr lang="hu-HU" altLang="hu-HU" sz="2540" dirty="0" smtClean="0"/>
              <a:t>Magyarországon az </a:t>
            </a:r>
            <a:endParaRPr lang="hu-HU" altLang="hu-HU" sz="2540" dirty="0"/>
          </a:p>
        </p:txBody>
      </p:sp>
      <p:sp>
        <p:nvSpPr>
          <p:cNvPr id="33" name="Rectangle 32"/>
          <p:cNvSpPr/>
          <p:nvPr/>
        </p:nvSpPr>
        <p:spPr>
          <a:xfrm>
            <a:off x="5234400" y="3056692"/>
            <a:ext cx="3045600" cy="605589"/>
          </a:xfrm>
          <a:prstGeom prst="rect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hu-HU" sz="2903" b="1" dirty="0">
                <a:solidFill>
                  <a:schemeClr val="tx1"/>
                </a:solidFill>
              </a:rPr>
              <a:t>Egypártrendszer</a:t>
            </a:r>
          </a:p>
        </p:txBody>
      </p:sp>
      <p:sp>
        <p:nvSpPr>
          <p:cNvPr id="2" name="Szövegdoboz 1"/>
          <p:cNvSpPr txBox="1"/>
          <p:nvPr/>
        </p:nvSpPr>
        <p:spPr>
          <a:xfrm>
            <a:off x="-22033" y="-8146"/>
            <a:ext cx="279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b="1" dirty="0" smtClean="0"/>
              <a:t>Október 30.</a:t>
            </a:r>
            <a:endParaRPr lang="hu-HU" sz="4000" b="1" dirty="0"/>
          </a:p>
        </p:txBody>
      </p:sp>
    </p:spTree>
    <p:extLst>
      <p:ext uri="{BB962C8B-B14F-4D97-AF65-F5344CB8AC3E}">
        <p14:creationId xmlns:p14="http://schemas.microsoft.com/office/powerpoint/2010/main" val="2343023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8" grpId="0" animBg="1"/>
      <p:bldP spid="20" grpId="0" animBg="1"/>
      <p:bldP spid="21" grpId="0"/>
      <p:bldP spid="24" grpId="0"/>
      <p:bldP spid="29" grpId="0"/>
      <p:bldP spid="31" grpId="0" animBg="1"/>
      <p:bldP spid="32" grpId="0"/>
      <p:bldP spid="3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757601" y="253801"/>
            <a:ext cx="6694560" cy="510501"/>
          </a:xfrm>
          <a:prstGeom prst="rect">
            <a:avLst/>
          </a:prstGeom>
          <a:noFill/>
          <a:ln>
            <a:noFill/>
          </a:ln>
        </p:spPr>
        <p:txBody>
          <a:bodyPr lIns="81638" tIns="40819" rIns="81638" bIns="40819" compatLnSpc="0">
            <a:spAutoFit/>
          </a:bodyPr>
          <a:lstStyle/>
          <a:p>
            <a:pPr>
              <a:defRPr/>
            </a:pPr>
            <a:r>
              <a:rPr lang="hu-HU" sz="2903" dirty="0">
                <a:latin typeface="Arial" pitchFamily="18"/>
                <a:ea typeface="Lucida Sans Unicode" pitchFamily="2"/>
                <a:cs typeface="Tahoma" pitchFamily="2"/>
              </a:rPr>
              <a:t>Újabb szovjet csaptok érkeznek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2721" y="1469161"/>
            <a:ext cx="164160" cy="323270"/>
          </a:xfrm>
          <a:prstGeom prst="rect">
            <a:avLst/>
          </a:prstGeom>
          <a:noFill/>
          <a:ln>
            <a:noFill/>
          </a:ln>
        </p:spPr>
        <p:txBody>
          <a:bodyPr lIns="81638" tIns="40819" rIns="81638" bIns="40819" compatLnSpc="0">
            <a:spAutoFit/>
          </a:bodyPr>
          <a:lstStyle/>
          <a:p>
            <a:pPr>
              <a:defRPr/>
            </a:pPr>
            <a:endParaRPr lang="hu-HU" sz="1633">
              <a:latin typeface="Arial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878081" y="1633321"/>
            <a:ext cx="162720" cy="323270"/>
          </a:xfrm>
          <a:prstGeom prst="rect">
            <a:avLst/>
          </a:prstGeom>
          <a:noFill/>
          <a:ln>
            <a:noFill/>
          </a:ln>
        </p:spPr>
        <p:txBody>
          <a:bodyPr lIns="81638" tIns="40819" rIns="81638" bIns="40819" compatLnSpc="0">
            <a:spAutoFit/>
          </a:bodyPr>
          <a:lstStyle/>
          <a:p>
            <a:pPr>
              <a:defRPr/>
            </a:pPr>
            <a:endParaRPr lang="hu-HU" sz="1633">
              <a:latin typeface="Arial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428641" y="1633321"/>
            <a:ext cx="0" cy="323270"/>
          </a:xfrm>
          <a:prstGeom prst="rect">
            <a:avLst/>
          </a:prstGeom>
          <a:noFill/>
          <a:ln>
            <a:noFill/>
          </a:ln>
        </p:spPr>
        <p:txBody>
          <a:bodyPr lIns="81638" tIns="40819" rIns="81638" bIns="40819" compatLnSpc="0">
            <a:spAutoFit/>
          </a:bodyPr>
          <a:lstStyle/>
          <a:p>
            <a:pPr>
              <a:defRPr/>
            </a:pPr>
            <a:endParaRPr lang="hu-HU" sz="1633">
              <a:latin typeface="Arial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2721" y="1633321"/>
            <a:ext cx="326880" cy="323270"/>
          </a:xfrm>
          <a:prstGeom prst="rect">
            <a:avLst/>
          </a:prstGeom>
          <a:noFill/>
          <a:ln>
            <a:noFill/>
          </a:ln>
        </p:spPr>
        <p:txBody>
          <a:bodyPr lIns="81638" tIns="40819" rIns="81638" bIns="40819" compatLnSpc="0">
            <a:spAutoFit/>
          </a:bodyPr>
          <a:lstStyle/>
          <a:p>
            <a:pPr>
              <a:defRPr/>
            </a:pPr>
            <a:endParaRPr lang="hu-HU" sz="1633">
              <a:latin typeface="Arial" pitchFamily="18"/>
              <a:ea typeface="Lucida Sans Unicode" pitchFamily="2"/>
              <a:cs typeface="Tahoma" pitchFamily="2"/>
            </a:endParaRPr>
          </a:p>
        </p:txBody>
      </p:sp>
      <p:pic>
        <p:nvPicPr>
          <p:cNvPr id="6042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29" y="886361"/>
            <a:ext cx="3254463" cy="4037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641" y="899035"/>
            <a:ext cx="5620930" cy="3091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zövegdoboz 1"/>
          <p:cNvSpPr txBox="1"/>
          <p:nvPr/>
        </p:nvSpPr>
        <p:spPr>
          <a:xfrm>
            <a:off x="0" y="123825"/>
            <a:ext cx="285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b="1" dirty="0" smtClean="0"/>
              <a:t>Október 31.</a:t>
            </a:r>
            <a:endParaRPr lang="hu-HU" sz="4000" b="1" dirty="0"/>
          </a:p>
        </p:txBody>
      </p:sp>
      <p:sp>
        <p:nvSpPr>
          <p:cNvPr id="3" name="Szövegdoboz 2"/>
          <p:cNvSpPr txBox="1"/>
          <p:nvPr/>
        </p:nvSpPr>
        <p:spPr>
          <a:xfrm>
            <a:off x="162721" y="4878944"/>
            <a:ext cx="891460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altLang="hu-HU" sz="2200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Október 31 –én nyilvánvalóvá vált, hogy újabb </a:t>
            </a:r>
            <a:r>
              <a:rPr lang="hu-HU" altLang="hu-HU" sz="2200" dirty="0" smtClean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szovjet csapatok </a:t>
            </a:r>
            <a:r>
              <a:rPr lang="hu-HU" altLang="hu-HU" sz="2200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érkeznek hazánkba, miközben Franciaország és Nagy-Britannia bekapcsolódott a </a:t>
            </a:r>
            <a:r>
              <a:rPr lang="hu-HU" altLang="hu-HU" sz="2200" b="1" u="sng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szuezi </a:t>
            </a:r>
            <a:r>
              <a:rPr lang="hu-HU" altLang="hu-HU" sz="2200" b="1" u="sng" dirty="0" smtClean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háborúba (szuezi válság)</a:t>
            </a:r>
            <a:r>
              <a:rPr lang="hu-HU" altLang="hu-HU" sz="2200" dirty="0" smtClean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. Moszkva </a:t>
            </a:r>
            <a:r>
              <a:rPr lang="hu-HU" altLang="hu-HU" sz="2200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az </a:t>
            </a:r>
            <a:r>
              <a:rPr lang="hu-HU" altLang="hu-HU" sz="2200" dirty="0" smtClean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USA "</a:t>
            </a:r>
            <a:r>
              <a:rPr lang="hu-HU" altLang="hu-HU" sz="2200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bátorítására" és a nyugati hatalmak </a:t>
            </a:r>
            <a:r>
              <a:rPr lang="hu-HU" altLang="hu-HU" sz="2200" b="1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közel-keleti lekötöttségének </a:t>
            </a:r>
            <a:r>
              <a:rPr lang="hu-HU" altLang="hu-HU" sz="2200" b="1" dirty="0" smtClean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hatására</a:t>
            </a:r>
            <a:r>
              <a:rPr lang="hu-HU" altLang="hu-HU" sz="2200" dirty="0" smtClean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- </a:t>
            </a:r>
            <a:r>
              <a:rPr lang="hu-HU" altLang="hu-HU" sz="2200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Magyarország elleni katonai beavatkozás mellett döntött.</a:t>
            </a:r>
          </a:p>
          <a:p>
            <a:endParaRPr lang="hu-HU" sz="2200" dirty="0"/>
          </a:p>
        </p:txBody>
      </p:sp>
    </p:spTree>
    <p:extLst>
      <p:ext uri="{BB962C8B-B14F-4D97-AF65-F5344CB8AC3E}">
        <p14:creationId xmlns:p14="http://schemas.microsoft.com/office/powerpoint/2010/main" val="2618671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95250" y="668045"/>
            <a:ext cx="904875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hu-HU" altLang="hu-HU" sz="2200" b="1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November 1-én a munkástanácsok </a:t>
            </a:r>
            <a:r>
              <a:rPr lang="hu-HU" altLang="hu-HU" sz="2200" dirty="0" smtClean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a </a:t>
            </a:r>
            <a:r>
              <a:rPr lang="hu-HU" altLang="hu-HU" sz="2200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munka felvételére szólítottak fel. Több helyen már november 2-án (pénteken) </a:t>
            </a:r>
            <a:r>
              <a:rPr lang="hu-HU" altLang="hu-HU" sz="2200" b="1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véget ért a sztrájk</a:t>
            </a:r>
            <a:r>
              <a:rPr lang="hu-HU" altLang="hu-HU" sz="2200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, és november 5-én (hétfőn) </a:t>
            </a:r>
            <a:r>
              <a:rPr lang="hu-HU" altLang="hu-HU" sz="2200" b="1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az egész országban indult volna a munka.</a:t>
            </a:r>
          </a:p>
          <a:p>
            <a:pPr marL="285750" indent="-28575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hu-HU" altLang="hu-HU" sz="2200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Ugyancsak 1-én megjelentek </a:t>
            </a:r>
            <a:r>
              <a:rPr lang="hu-HU" altLang="hu-HU" sz="2200" b="1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a kisgazdák és szociáldemokraták lapjai</a:t>
            </a:r>
            <a:r>
              <a:rPr lang="hu-HU" altLang="hu-HU" sz="2200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, újabb </a:t>
            </a:r>
            <a:r>
              <a:rPr lang="hu-HU" altLang="hu-HU" sz="2200" dirty="0" smtClean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pártok </a:t>
            </a:r>
            <a:r>
              <a:rPr lang="hu-HU" altLang="hu-HU" sz="2200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és szervezetek újították fel  tevékenységüket, </a:t>
            </a:r>
            <a:r>
              <a:rPr lang="hu-HU" altLang="hu-HU" sz="2200" dirty="0" smtClean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pl. </a:t>
            </a:r>
            <a:r>
              <a:rPr lang="hu-HU" altLang="hu-HU" sz="2200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a </a:t>
            </a:r>
            <a:r>
              <a:rPr lang="hu-HU" altLang="hu-HU" sz="2200" b="1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Demokrata Néppárt </a:t>
            </a:r>
            <a:r>
              <a:rPr lang="hu-HU" altLang="hu-HU" sz="2200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és a </a:t>
            </a:r>
            <a:r>
              <a:rPr lang="hu-HU" altLang="hu-HU" sz="2200" b="1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Magyar Cserkészszövetség</a:t>
            </a:r>
            <a:r>
              <a:rPr lang="hu-HU" altLang="hu-HU" sz="2200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, s megalakult a </a:t>
            </a:r>
            <a:r>
              <a:rPr lang="hu-HU" altLang="hu-HU" sz="2200" b="1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Politikai Foglyok Szövetsége </a:t>
            </a:r>
            <a:r>
              <a:rPr lang="hu-HU" altLang="hu-HU" sz="2200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is.</a:t>
            </a:r>
          </a:p>
          <a:p>
            <a:endParaRPr lang="hu-HU" sz="2200" dirty="0"/>
          </a:p>
        </p:txBody>
      </p:sp>
      <p:sp>
        <p:nvSpPr>
          <p:cNvPr id="3" name="Szövegdoboz 2"/>
          <p:cNvSpPr txBox="1"/>
          <p:nvPr/>
        </p:nvSpPr>
        <p:spPr>
          <a:xfrm>
            <a:off x="95250" y="26834"/>
            <a:ext cx="30093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b="1" dirty="0" smtClean="0"/>
              <a:t>November 1.</a:t>
            </a:r>
            <a:endParaRPr lang="hu-HU" sz="4000" b="1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67112"/>
            <a:ext cx="4627495" cy="3290888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2745" y="3662362"/>
            <a:ext cx="4421255" cy="3004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2813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/>
          <p:cNvSpPr/>
          <p:nvPr/>
        </p:nvSpPr>
        <p:spPr>
          <a:xfrm>
            <a:off x="3880801" y="5128201"/>
            <a:ext cx="2851200" cy="653760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il" t="it" r="ir" b="ib"/>
            <a:pathLst>
              <a:path>
                <a:moveTo>
                  <a:pt x="l" y="vc"/>
                </a:moveTo>
                <a:arcTo wR="wd2" hR="hd2" stAng="cd2" swAng="cd4"/>
                <a:arcTo wR="wd2" hR="hd2" stAng="3cd4" swAng="cd4"/>
                <a:arcTo wR="wd2" hR="hd2" stAng="0" swAng="cd4"/>
                <a:arcTo wR="wd2" hR="hd2" stAng="cd4" swAng="cd4"/>
                <a:close/>
              </a:path>
            </a:pathLst>
          </a:custGeom>
          <a:solidFill>
            <a:srgbClr val="FF8080"/>
          </a:solidFill>
          <a:ln w="0">
            <a:solidFill>
              <a:srgbClr val="000000"/>
            </a:solidFill>
            <a:prstDash val="solid"/>
          </a:ln>
        </p:spPr>
        <p:txBody>
          <a:bodyPr lIns="81638" tIns="40819" rIns="81638" bIns="40819" anchor="ctr" anchorCtr="1" compatLnSpc="0"/>
          <a:lstStyle/>
          <a:p>
            <a:pPr algn="ctr">
              <a:defRPr/>
            </a:pPr>
            <a:r>
              <a:rPr lang="hu-HU" sz="3991" b="1" dirty="0">
                <a:latin typeface="Arial" pitchFamily="18"/>
                <a:ea typeface="Lucida Sans Unicode" pitchFamily="2"/>
                <a:cs typeface="Tahoma" pitchFamily="2"/>
              </a:rPr>
              <a:t>MSZMP</a:t>
            </a:r>
          </a:p>
        </p:txBody>
      </p:sp>
      <p:sp>
        <p:nvSpPr>
          <p:cNvPr id="3" name="TextBox 14"/>
          <p:cNvSpPr txBox="1"/>
          <p:nvPr/>
        </p:nvSpPr>
        <p:spPr>
          <a:xfrm>
            <a:off x="2628001" y="6464521"/>
            <a:ext cx="2285280" cy="323270"/>
          </a:xfrm>
          <a:prstGeom prst="rect">
            <a:avLst/>
          </a:prstGeom>
          <a:noFill/>
          <a:ln>
            <a:noFill/>
          </a:ln>
        </p:spPr>
        <p:txBody>
          <a:bodyPr lIns="81638" tIns="40819" rIns="81638" bIns="40819" compatLnSpc="0">
            <a:spAutoFit/>
          </a:bodyPr>
          <a:lstStyle/>
          <a:p>
            <a:pPr>
              <a:defRPr/>
            </a:pPr>
            <a:endParaRPr lang="hu-HU" sz="1633">
              <a:latin typeface="Arial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4" name="TextBox 15"/>
          <p:cNvSpPr txBox="1"/>
          <p:nvPr/>
        </p:nvSpPr>
        <p:spPr>
          <a:xfrm>
            <a:off x="5224321" y="6530761"/>
            <a:ext cx="164160" cy="323270"/>
          </a:xfrm>
          <a:prstGeom prst="rect">
            <a:avLst/>
          </a:prstGeom>
          <a:noFill/>
          <a:ln>
            <a:noFill/>
          </a:ln>
        </p:spPr>
        <p:txBody>
          <a:bodyPr lIns="81638" tIns="40819" rIns="81638" bIns="40819" compatLnSpc="0">
            <a:spAutoFit/>
          </a:bodyPr>
          <a:lstStyle/>
          <a:p>
            <a:pPr>
              <a:defRPr/>
            </a:pPr>
            <a:endParaRPr lang="hu-HU" sz="1633">
              <a:latin typeface="Arial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5" name="TextBox 23"/>
          <p:cNvSpPr txBox="1"/>
          <p:nvPr/>
        </p:nvSpPr>
        <p:spPr>
          <a:xfrm>
            <a:off x="364320" y="5981753"/>
            <a:ext cx="2122560" cy="510501"/>
          </a:xfrm>
          <a:prstGeom prst="rect">
            <a:avLst/>
          </a:prstGeom>
          <a:noFill/>
          <a:ln>
            <a:noFill/>
          </a:ln>
        </p:spPr>
        <p:txBody>
          <a:bodyPr lIns="81638" tIns="40819" rIns="81638" bIns="40819" compatLnSpc="0">
            <a:spAutoFit/>
          </a:bodyPr>
          <a:lstStyle/>
          <a:p>
            <a:pPr>
              <a:defRPr/>
            </a:pPr>
            <a:r>
              <a:rPr lang="hu-HU" sz="2903" dirty="0">
                <a:latin typeface="Arial" pitchFamily="18"/>
                <a:ea typeface="Lucida Sans Unicode" pitchFamily="2"/>
                <a:cs typeface="Tahoma" pitchFamily="2"/>
              </a:rPr>
              <a:t>feloszlatják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7024" y="4688242"/>
            <a:ext cx="1764299" cy="218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20"/>
          <p:cNvSpPr txBox="1">
            <a:spLocks noChangeArrowheads="1"/>
          </p:cNvSpPr>
          <p:nvPr/>
        </p:nvSpPr>
        <p:spPr bwMode="auto">
          <a:xfrm>
            <a:off x="4453201" y="5829571"/>
            <a:ext cx="1620000" cy="343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Aft>
                <a:spcPts val="1413"/>
              </a:spcAft>
              <a:defRPr sz="32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9pPr>
          </a:lstStyle>
          <a:p>
            <a:pPr eaLnBrk="1" hangingPunct="1">
              <a:spcAft>
                <a:spcPct val="0"/>
              </a:spcAft>
            </a:pPr>
            <a:r>
              <a:rPr lang="hu-HU" altLang="hu-HU" sz="1633" dirty="0"/>
              <a:t>vezetője</a:t>
            </a:r>
          </a:p>
        </p:txBody>
      </p:sp>
      <p:sp>
        <p:nvSpPr>
          <p:cNvPr id="8" name="Rectangle 24"/>
          <p:cNvSpPr/>
          <p:nvPr/>
        </p:nvSpPr>
        <p:spPr>
          <a:xfrm>
            <a:off x="3921827" y="6201092"/>
            <a:ext cx="2462400" cy="518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hu-HU" sz="2540" dirty="0">
                <a:solidFill>
                  <a:schemeClr val="tx1"/>
                </a:solidFill>
              </a:rPr>
              <a:t>Kádár János</a:t>
            </a:r>
          </a:p>
        </p:txBody>
      </p:sp>
      <p:sp>
        <p:nvSpPr>
          <p:cNvPr id="9" name="Freeform 28"/>
          <p:cNvSpPr/>
          <p:nvPr/>
        </p:nvSpPr>
        <p:spPr>
          <a:xfrm>
            <a:off x="-16723" y="5106233"/>
            <a:ext cx="2851200" cy="653760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cd4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il" t="it" r="ir" b="ib"/>
            <a:pathLst>
              <a:path>
                <a:moveTo>
                  <a:pt x="l" y="vc"/>
                </a:moveTo>
                <a:arcTo wR="wd2" hR="hd2" stAng="cd2" swAng="cd4"/>
                <a:arcTo wR="wd2" hR="hd2" stAng="3cd4" swAng="cd4"/>
                <a:arcTo wR="wd2" hR="hd2" stAng="0" swAng="cd4"/>
                <a:arcTo wR="wd2" hR="hd2" stAng="cd4" swAng="cd4"/>
                <a:close/>
              </a:path>
            </a:pathLst>
          </a:custGeom>
          <a:solidFill>
            <a:srgbClr val="FF8080"/>
          </a:solidFill>
          <a:ln w="0">
            <a:solidFill>
              <a:srgbClr val="000000"/>
            </a:solidFill>
            <a:prstDash val="solid"/>
          </a:ln>
        </p:spPr>
        <p:txBody>
          <a:bodyPr lIns="81638" tIns="40819" rIns="81638" bIns="40819" anchor="ctr" anchorCtr="1" compatLnSpc="0"/>
          <a:lstStyle/>
          <a:p>
            <a:pPr algn="ctr">
              <a:defRPr/>
            </a:pPr>
            <a:r>
              <a:rPr lang="hu-HU" sz="3991" b="1" dirty="0">
                <a:latin typeface="Arial" pitchFamily="18"/>
                <a:ea typeface="Lucida Sans Unicode" pitchFamily="2"/>
                <a:cs typeface="Tahoma" pitchFamily="2"/>
              </a:rPr>
              <a:t>MDP</a:t>
            </a:r>
          </a:p>
        </p:txBody>
      </p:sp>
      <p:sp>
        <p:nvSpPr>
          <p:cNvPr id="10" name="Right Arrow 29"/>
          <p:cNvSpPr/>
          <p:nvPr/>
        </p:nvSpPr>
        <p:spPr>
          <a:xfrm>
            <a:off x="3104641" y="5309276"/>
            <a:ext cx="648000" cy="324000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hu-HU" sz="1633"/>
          </a:p>
        </p:txBody>
      </p:sp>
      <p:sp>
        <p:nvSpPr>
          <p:cNvPr id="11" name="Szövegdoboz 10"/>
          <p:cNvSpPr txBox="1"/>
          <p:nvPr/>
        </p:nvSpPr>
        <p:spPr>
          <a:xfrm>
            <a:off x="95250" y="26834"/>
            <a:ext cx="30093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b="1" dirty="0" smtClean="0"/>
              <a:t>November 1.</a:t>
            </a:r>
            <a:endParaRPr lang="hu-HU" sz="4000" b="1" dirty="0"/>
          </a:p>
        </p:txBody>
      </p:sp>
      <p:sp>
        <p:nvSpPr>
          <p:cNvPr id="12" name="Szövegdoboz 11"/>
          <p:cNvSpPr txBox="1"/>
          <p:nvPr/>
        </p:nvSpPr>
        <p:spPr>
          <a:xfrm>
            <a:off x="52387" y="645319"/>
            <a:ext cx="909161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altLang="hu-HU" sz="2200" dirty="0" smtClean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Szovjet </a:t>
            </a:r>
            <a:r>
              <a:rPr lang="hu-HU" altLang="hu-HU" sz="2200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páncélosok </a:t>
            </a:r>
            <a:r>
              <a:rPr lang="hu-HU" altLang="hu-HU" sz="2200" b="1" dirty="0" err="1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körülzárták</a:t>
            </a:r>
            <a:r>
              <a:rPr lang="hu-HU" altLang="hu-HU" sz="2200" b="1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a magyar repülőtereket</a:t>
            </a:r>
            <a:r>
              <a:rPr lang="hu-HU" altLang="hu-HU" sz="2200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. Nagy Imre </a:t>
            </a:r>
            <a:r>
              <a:rPr lang="hu-HU" altLang="hu-HU" sz="2200" dirty="0" smtClean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magyarázatot </a:t>
            </a:r>
            <a:r>
              <a:rPr lang="hu-HU" altLang="hu-HU" sz="2200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kért a szovjet nagykövettől de azt a választ kapta, hogy továbbra is </a:t>
            </a:r>
            <a:r>
              <a:rPr lang="hu-HU" altLang="hu-HU" sz="2200" b="1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érvényben van az október 30-i megállapodás</a:t>
            </a:r>
            <a:r>
              <a:rPr lang="hu-HU" altLang="hu-HU" sz="2200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. A magyar miniszterelnök </a:t>
            </a:r>
            <a:r>
              <a:rPr lang="hu-HU" altLang="hu-HU" sz="2200" b="1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követelte</a:t>
            </a:r>
            <a:r>
              <a:rPr lang="hu-HU" altLang="hu-HU" sz="2200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 az újonnan érkezett </a:t>
            </a:r>
            <a:r>
              <a:rPr lang="hu-HU" altLang="hu-HU" sz="2200" b="1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szovjet alakulatoknak azonnali kivonását</a:t>
            </a:r>
            <a:r>
              <a:rPr lang="hu-HU" altLang="hu-HU" sz="2200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, este pedig rádióbeszédben jelentette be, hogy a kormány kinyilvánította </a:t>
            </a:r>
            <a:r>
              <a:rPr lang="hu-HU" altLang="hu-HU" sz="2200" b="1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Magyarország semlegességét</a:t>
            </a:r>
            <a:r>
              <a:rPr lang="hu-HU" altLang="hu-HU" sz="2200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, amelynek biztosításáért a négy nagyhatalomhoz </a:t>
            </a:r>
            <a:r>
              <a:rPr lang="hu-HU" altLang="hu-HU" sz="2200" dirty="0" smtClean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fordult: </a:t>
            </a:r>
            <a:r>
              <a:rPr lang="hu-HU" altLang="hu-HU" sz="2200" b="1" dirty="0" smtClean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USA, NB, </a:t>
            </a:r>
            <a:r>
              <a:rPr lang="hu-HU" altLang="hu-HU" sz="2200" b="1" dirty="0" err="1" smtClean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Fr.o</a:t>
            </a:r>
            <a:r>
              <a:rPr lang="hu-HU" altLang="hu-HU" sz="2200" b="1" dirty="0" smtClean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., SZU (!!!) </a:t>
            </a:r>
            <a:endParaRPr lang="hu-HU" altLang="hu-HU" sz="2200" b="1" dirty="0">
              <a:solidFill>
                <a:srgbClr val="000000"/>
              </a:solidFill>
              <a:latin typeface="Arial" panose="020B0604020202020204" pitchFamily="34" charset="0"/>
              <a:cs typeface="Tahoma" panose="020B0604030504040204" pitchFamily="34" charset="0"/>
            </a:endParaRPr>
          </a:p>
          <a:p>
            <a:endParaRPr lang="hu-HU" sz="2200" dirty="0"/>
          </a:p>
        </p:txBody>
      </p:sp>
      <p:sp>
        <p:nvSpPr>
          <p:cNvPr id="13" name="Szövegdoboz 12"/>
          <p:cNvSpPr txBox="1"/>
          <p:nvPr/>
        </p:nvSpPr>
        <p:spPr>
          <a:xfrm>
            <a:off x="52387" y="3074792"/>
            <a:ext cx="904875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altLang="hu-HU" b="1" dirty="0">
                <a:latin typeface="Arial" panose="020B0604020202020204" pitchFamily="34" charset="0"/>
                <a:cs typeface="Tahoma" panose="020B0604030504040204" pitchFamily="34" charset="0"/>
              </a:rPr>
              <a:t>Az</a:t>
            </a:r>
            <a:r>
              <a:rPr lang="hu-HU" altLang="hu-HU" dirty="0">
                <a:latin typeface="Arial" panose="020B0604020202020204" pitchFamily="34" charset="0"/>
                <a:cs typeface="Tahoma" panose="020B0604030504040204" pitchFamily="34" charset="0"/>
              </a:rPr>
              <a:t> </a:t>
            </a:r>
            <a:r>
              <a:rPr lang="hu-HU" altLang="hu-HU" b="1" dirty="0">
                <a:latin typeface="Arial" panose="020B0604020202020204" pitchFamily="34" charset="0"/>
                <a:cs typeface="Tahoma" panose="020B0604030504040204" pitchFamily="34" charset="0"/>
              </a:rPr>
              <a:t>MDP elnöksége </a:t>
            </a:r>
            <a:r>
              <a:rPr lang="hu-HU" altLang="hu-HU" dirty="0" err="1">
                <a:latin typeface="Arial" panose="020B0604020202020204" pitchFamily="34" charset="0"/>
                <a:cs typeface="Tahoma" panose="020B0604030504040204" pitchFamily="34" charset="0"/>
              </a:rPr>
              <a:t>kimomondta</a:t>
            </a:r>
            <a:r>
              <a:rPr lang="hu-HU" altLang="hu-HU" dirty="0">
                <a:latin typeface="Arial" panose="020B0604020202020204" pitchFamily="34" charset="0"/>
                <a:cs typeface="Tahoma" panose="020B0604030504040204" pitchFamily="34" charset="0"/>
              </a:rPr>
              <a:t> </a:t>
            </a:r>
            <a:r>
              <a:rPr lang="hu-HU" altLang="hu-HU" sz="2400" b="1" u="sng" dirty="0">
                <a:latin typeface="Arial" panose="020B0604020202020204" pitchFamily="34" charset="0"/>
                <a:cs typeface="Tahoma" panose="020B0604030504040204" pitchFamily="34" charset="0"/>
              </a:rPr>
              <a:t>a párt feloszlatását</a:t>
            </a:r>
            <a:r>
              <a:rPr lang="hu-HU" altLang="hu-HU" dirty="0">
                <a:latin typeface="Arial" panose="020B0604020202020204" pitchFamily="34" charset="0"/>
                <a:cs typeface="Tahoma" panose="020B0604030504040204" pitchFamily="34" charset="0"/>
              </a:rPr>
              <a:t>, az új párt </a:t>
            </a:r>
            <a:r>
              <a:rPr lang="hu-HU" altLang="hu-HU" b="1" dirty="0" smtClean="0">
                <a:latin typeface="Arial" panose="020B0604020202020204" pitchFamily="34" charset="0"/>
                <a:cs typeface="Tahoma" panose="020B0604030504040204" pitchFamily="34" charset="0"/>
              </a:rPr>
              <a:t>MSZMP (Magyar Szocialista Munkáspárt) néven </a:t>
            </a:r>
            <a:r>
              <a:rPr lang="hu-HU" altLang="hu-HU" b="1" dirty="0">
                <a:latin typeface="Arial" panose="020B0604020202020204" pitchFamily="34" charset="0"/>
                <a:cs typeface="Tahoma" panose="020B0604030504040204" pitchFamily="34" charset="0"/>
              </a:rPr>
              <a:t>november 1-én </a:t>
            </a:r>
            <a:r>
              <a:rPr lang="hu-HU" altLang="hu-HU" b="1" dirty="0" smtClean="0">
                <a:latin typeface="Arial" panose="020B0604020202020204" pitchFamily="34" charset="0"/>
                <a:cs typeface="Tahoma" panose="020B0604030504040204" pitchFamily="34" charset="0"/>
              </a:rPr>
              <a:t>alakult. </a:t>
            </a:r>
            <a:r>
              <a:rPr lang="hu-HU" altLang="hu-HU" dirty="0" smtClean="0">
                <a:latin typeface="Arial" panose="020B0604020202020204" pitchFamily="34" charset="0"/>
                <a:cs typeface="Tahoma" panose="020B0604030504040204" pitchFamily="34" charset="0"/>
              </a:rPr>
              <a:t> </a:t>
            </a:r>
            <a:r>
              <a:rPr lang="hu-HU" altLang="hu-HU" dirty="0">
                <a:latin typeface="Arial" panose="020B0604020202020204" pitchFamily="34" charset="0"/>
                <a:cs typeface="Tahoma" panose="020B0604030504040204" pitchFamily="34" charset="0"/>
              </a:rPr>
              <a:t>Vezetője Kádár János azonban még ugyanaznap este </a:t>
            </a:r>
            <a:r>
              <a:rPr lang="hu-HU" altLang="hu-HU" b="1" u="sng" dirty="0" smtClean="0">
                <a:latin typeface="Arial" panose="020B0604020202020204" pitchFamily="34" charset="0"/>
                <a:cs typeface="Tahoma" panose="020B0604030504040204" pitchFamily="34" charset="0"/>
              </a:rPr>
              <a:t>„eltűnt” Budapestről</a:t>
            </a:r>
            <a:r>
              <a:rPr lang="hu-HU" altLang="hu-HU" dirty="0">
                <a:latin typeface="Arial" panose="020B0604020202020204" pitchFamily="34" charset="0"/>
                <a:cs typeface="Tahoma" panose="020B0604030504040204" pitchFamily="34" charset="0"/>
              </a:rPr>
              <a:t>, s bár még elhangzott a rádióban  az a beszéde, </a:t>
            </a:r>
            <a:r>
              <a:rPr lang="hu-HU" altLang="hu-HU" dirty="0" smtClean="0">
                <a:latin typeface="Arial" panose="020B0604020202020204" pitchFamily="34" charset="0"/>
                <a:cs typeface="Tahoma" panose="020B0604030504040204" pitchFamily="34" charset="0"/>
              </a:rPr>
              <a:t>amelyben </a:t>
            </a:r>
            <a:r>
              <a:rPr lang="hu-HU" altLang="hu-HU" dirty="0">
                <a:latin typeface="Arial" panose="020B0604020202020204" pitchFamily="34" charset="0"/>
                <a:cs typeface="Tahoma" panose="020B0604030504040204" pitchFamily="34" charset="0"/>
              </a:rPr>
              <a:t>hitet tett a forradalom mellett, ő maga Münnich Ferenccel együtt a szovjet nagykövetségre </a:t>
            </a:r>
            <a:r>
              <a:rPr lang="hu-HU" altLang="hu-HU" dirty="0" smtClean="0">
                <a:latin typeface="Arial" panose="020B0604020202020204" pitchFamily="34" charset="0"/>
                <a:cs typeface="Tahoma" panose="020B0604030504040204" pitchFamily="34" charset="0"/>
              </a:rPr>
              <a:t>ment</a:t>
            </a:r>
            <a:r>
              <a:rPr lang="hu-HU" altLang="hu-HU" dirty="0">
                <a:latin typeface="Arial" panose="020B0604020202020204" pitchFamily="34" charset="0"/>
                <a:cs typeface="Tahoma" panose="020B0604030504040204" pitchFamily="34" charset="0"/>
              </a:rPr>
              <a:t>, majd onnan a Szovjetunióba utazott.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422447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 animBg="1"/>
      <p:bldP spid="9" grpId="0" animBg="1"/>
      <p:bldP spid="1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09537" y="-97881"/>
            <a:ext cx="878205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500" dirty="0" smtClean="0"/>
              <a:t>Kádár János és Münnich Ferenc titkos tárgyalása Moszkvában, 1956. nov. 2-3.</a:t>
            </a:r>
            <a:endParaRPr lang="hu-HU" sz="3500" dirty="0"/>
          </a:p>
        </p:txBody>
      </p:sp>
      <p:sp>
        <p:nvSpPr>
          <p:cNvPr id="3" name="Szövegdoboz 2"/>
          <p:cNvSpPr txBox="1"/>
          <p:nvPr/>
        </p:nvSpPr>
        <p:spPr>
          <a:xfrm>
            <a:off x="142875" y="3934123"/>
            <a:ext cx="8715375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300" b="1" dirty="0" smtClean="0"/>
              <a:t>A magyarországi hatalomátvételről </a:t>
            </a:r>
            <a:r>
              <a:rPr lang="hu-HU" sz="2300" dirty="0" smtClean="0"/>
              <a:t>tárgyalnak Szovjetunió Kommunista Pártjának (SZKP) elnökségével, név szerint főleg </a:t>
            </a:r>
            <a:r>
              <a:rPr lang="hu-HU" sz="2300" b="1" dirty="0" smtClean="0"/>
              <a:t>Jurij </a:t>
            </a:r>
            <a:r>
              <a:rPr lang="hu-HU" sz="2300" b="1" dirty="0" err="1" smtClean="0"/>
              <a:t>Andropov-val</a:t>
            </a:r>
            <a:r>
              <a:rPr lang="hu-HU" sz="2300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300" dirty="0" smtClean="0"/>
              <a:t>A </a:t>
            </a:r>
            <a:r>
              <a:rPr lang="hu-HU" sz="2300" b="1" dirty="0" smtClean="0"/>
              <a:t>Szovjet katonai beavatkozás </a:t>
            </a:r>
            <a:r>
              <a:rPr lang="hu-HU" sz="2300" dirty="0" smtClean="0"/>
              <a:t>már el van döntve – tényként kezelhető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300" dirty="0" smtClean="0"/>
              <a:t>Amennyiben nem hajlandók együttműködni, a szovjetek kilátásba helyezték, hogy az invázió után az ország vezetését ismét átadják </a:t>
            </a:r>
            <a:r>
              <a:rPr lang="hu-HU" sz="2300" b="1" dirty="0" smtClean="0"/>
              <a:t>Rákosinak vagy Gerőnek.</a:t>
            </a:r>
            <a:endParaRPr lang="hu-HU" sz="2300" b="1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12" y="1036567"/>
            <a:ext cx="3957638" cy="2897556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457200" y="3333750"/>
            <a:ext cx="37242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 smtClean="0">
                <a:solidFill>
                  <a:schemeClr val="bg1"/>
                </a:solidFill>
              </a:rPr>
              <a:t>Kádár János    és   Münnich Ferenc</a:t>
            </a:r>
            <a:endParaRPr lang="hu-HU" sz="2000" dirty="0">
              <a:solidFill>
                <a:schemeClr val="bg1"/>
              </a:solidFill>
            </a:endParaRP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5176" y="1031928"/>
            <a:ext cx="2383244" cy="2963619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6334125" y="3578007"/>
            <a:ext cx="2114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smtClean="0">
                <a:solidFill>
                  <a:schemeClr val="bg1"/>
                </a:solidFill>
              </a:rPr>
              <a:t>Jurij Andropov</a:t>
            </a:r>
            <a:endParaRPr lang="hu-H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2474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9" y="533400"/>
            <a:ext cx="4534089" cy="2847975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4087"/>
            <a:ext cx="4533900" cy="2753400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6020" y="628650"/>
            <a:ext cx="4547980" cy="550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0045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95250" y="-11266"/>
            <a:ext cx="30093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b="1" dirty="0" smtClean="0"/>
              <a:t>November 2.</a:t>
            </a:r>
            <a:endParaRPr lang="hu-HU" sz="4000" b="1" dirty="0"/>
          </a:p>
        </p:txBody>
      </p:sp>
      <p:sp>
        <p:nvSpPr>
          <p:cNvPr id="3" name="Szövegdoboz 2"/>
          <p:cNvSpPr txBox="1"/>
          <p:nvPr/>
        </p:nvSpPr>
        <p:spPr>
          <a:xfrm>
            <a:off x="95250" y="601370"/>
            <a:ext cx="893445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altLang="hu-HU" sz="2400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November 2-ra elcsendesedtek a harcok, indulta munka és a közlekedés. Újabb lapok jelentek meg, az Irodalmi Újság pedig a magyar írók forradalmi hitvallását közölte. E napon határozta el a kormány, hogy </a:t>
            </a:r>
            <a:r>
              <a:rPr lang="hu-HU" altLang="hu-HU" sz="2400" b="1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Nagy Imre vezetésével </a:t>
            </a:r>
            <a:r>
              <a:rPr lang="hu-HU" altLang="hu-HU" sz="2400" dirty="0" smtClean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küldöttséget indít </a:t>
            </a:r>
            <a:r>
              <a:rPr lang="hu-HU" altLang="hu-HU" sz="2400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az </a:t>
            </a:r>
            <a:r>
              <a:rPr lang="hu-HU" altLang="hu-HU" sz="2400" b="1" dirty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ENSZ </a:t>
            </a:r>
            <a:r>
              <a:rPr lang="hu-HU" altLang="hu-HU" sz="2400" b="1" dirty="0" smtClean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(Egyesült Nemzetek Szervezete) közgyűlésére – cél – </a:t>
            </a:r>
            <a:r>
              <a:rPr lang="hu-HU" altLang="hu-HU" sz="2400" b="1" u="sng" dirty="0" smtClean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segítségkérés Magyarország semlegességének megtartásához</a:t>
            </a:r>
            <a:r>
              <a:rPr lang="hu-HU" altLang="hu-HU" sz="2400" dirty="0" smtClean="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rPr>
              <a:t>.</a:t>
            </a:r>
            <a:endParaRPr lang="hu-HU" altLang="hu-HU" sz="2400" dirty="0">
              <a:solidFill>
                <a:srgbClr val="000000"/>
              </a:solidFill>
              <a:latin typeface="Arial" panose="020B0604020202020204" pitchFamily="34" charset="0"/>
              <a:cs typeface="Tahoma" panose="020B0604030504040204" pitchFamily="34" charset="0"/>
            </a:endParaRPr>
          </a:p>
          <a:p>
            <a:endParaRPr lang="hu-HU" sz="24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324" y="2955176"/>
            <a:ext cx="5332283" cy="3902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0065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37" y="1561675"/>
            <a:ext cx="3719449" cy="2526126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241657" y="1900586"/>
            <a:ext cx="4090258" cy="388800"/>
          </a:xfrm>
          <a:prstGeom prst="rect">
            <a:avLst/>
          </a:prstGeom>
          <a:solidFill>
            <a:srgbClr val="EB613D"/>
          </a:solidFill>
          <a:ln w="0">
            <a:solidFill>
              <a:srgbClr val="000000"/>
            </a:solidFill>
            <a:prstDash val="solid"/>
          </a:ln>
        </p:spPr>
        <p:txBody>
          <a:bodyPr lIns="81638" tIns="40819" rIns="81638" bIns="40819" anchor="ctr" anchorCtr="1" compatLnSpc="0"/>
          <a:lstStyle/>
          <a:p>
            <a:pPr algn="ctr">
              <a:defRPr/>
            </a:pPr>
            <a:r>
              <a:rPr lang="hu-HU" sz="2903" dirty="0">
                <a:latin typeface="Arial" pitchFamily="18"/>
                <a:ea typeface="Lucida Sans Unicode" pitchFamily="2"/>
                <a:cs typeface="Tahoma" pitchFamily="2"/>
              </a:rPr>
              <a:t>Szociáldemokrata Párt</a:t>
            </a:r>
          </a:p>
        </p:txBody>
      </p:sp>
      <p:sp>
        <p:nvSpPr>
          <p:cNvPr id="3" name="Rectangle 2"/>
          <p:cNvSpPr/>
          <p:nvPr/>
        </p:nvSpPr>
        <p:spPr>
          <a:xfrm>
            <a:off x="4241656" y="1458300"/>
            <a:ext cx="4090259" cy="390676"/>
          </a:xfrm>
          <a:prstGeom prst="rect">
            <a:avLst/>
          </a:prstGeom>
          <a:solidFill>
            <a:srgbClr val="23B8DC"/>
          </a:solidFill>
          <a:ln w="0">
            <a:solidFill>
              <a:srgbClr val="000000"/>
            </a:solidFill>
            <a:prstDash val="solid"/>
          </a:ln>
        </p:spPr>
        <p:txBody>
          <a:bodyPr lIns="81638" tIns="40819" rIns="81638" bIns="40819" anchor="ctr" anchorCtr="1" compatLnSpc="0"/>
          <a:lstStyle/>
          <a:p>
            <a:pPr algn="ctr">
              <a:defRPr/>
            </a:pPr>
            <a:r>
              <a:rPr lang="hu-HU" sz="2903" dirty="0">
                <a:latin typeface="Arial" pitchFamily="18"/>
                <a:ea typeface="Lucida Sans Unicode" pitchFamily="2"/>
                <a:cs typeface="Tahoma" pitchFamily="2"/>
              </a:rPr>
              <a:t>MSZMP</a:t>
            </a:r>
          </a:p>
        </p:txBody>
      </p:sp>
      <p:sp>
        <p:nvSpPr>
          <p:cNvPr id="4" name="Rectangle 3"/>
          <p:cNvSpPr/>
          <p:nvPr/>
        </p:nvSpPr>
        <p:spPr>
          <a:xfrm>
            <a:off x="4249516" y="894903"/>
            <a:ext cx="4082400" cy="518400"/>
          </a:xfrm>
          <a:prstGeom prst="rect">
            <a:avLst/>
          </a:prstGeom>
          <a:solidFill>
            <a:srgbClr val="EB613D"/>
          </a:solidFill>
          <a:ln w="0">
            <a:solidFill>
              <a:srgbClr val="000000"/>
            </a:solidFill>
            <a:prstDash val="solid"/>
          </a:ln>
        </p:spPr>
        <p:txBody>
          <a:bodyPr lIns="81638" tIns="40819" rIns="81638" bIns="40819" anchor="ctr" anchorCtr="1" compatLnSpc="0"/>
          <a:lstStyle/>
          <a:p>
            <a:pPr algn="ctr">
              <a:defRPr/>
            </a:pPr>
            <a:r>
              <a:rPr lang="hu-HU" sz="2903" dirty="0">
                <a:latin typeface="Arial" pitchFamily="18"/>
                <a:ea typeface="Lucida Sans Unicode" pitchFamily="2"/>
                <a:cs typeface="Tahoma" pitchFamily="2"/>
              </a:rPr>
              <a:t>Független </a:t>
            </a:r>
            <a:r>
              <a:rPr lang="hu-HU" sz="2903" dirty="0" smtClean="0">
                <a:latin typeface="Arial" pitchFamily="18"/>
                <a:ea typeface="Lucida Sans Unicode" pitchFamily="2"/>
                <a:cs typeface="Tahoma" pitchFamily="2"/>
              </a:rPr>
              <a:t>Kisgazdapárt</a:t>
            </a:r>
            <a:endParaRPr lang="hu-HU" sz="2903" dirty="0">
              <a:latin typeface="Arial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73501" y="5863300"/>
            <a:ext cx="7232339" cy="885091"/>
          </a:xfrm>
          <a:prstGeom prst="rect">
            <a:avLst/>
          </a:prstGeom>
          <a:noFill/>
          <a:ln>
            <a:noFill/>
          </a:ln>
        </p:spPr>
        <p:txBody>
          <a:bodyPr wrap="square" lIns="81638" tIns="40819" rIns="81638" bIns="40819" compatLnSpc="0">
            <a:spAutoFit/>
          </a:bodyPr>
          <a:lstStyle/>
          <a:p>
            <a:pPr>
              <a:defRPr/>
            </a:pPr>
            <a:r>
              <a:rPr lang="hu-HU" sz="2903" dirty="0">
                <a:latin typeface="Arial" pitchFamily="18"/>
                <a:ea typeface="Lucida Sans Unicode" pitchFamily="2"/>
                <a:cs typeface="Tahoma" pitchFamily="2"/>
              </a:rPr>
              <a:t>(</a:t>
            </a:r>
            <a:r>
              <a:rPr lang="hu-HU" sz="2540" dirty="0">
                <a:latin typeface="Arial" pitchFamily="18"/>
                <a:ea typeface="Lucida Sans Unicode" pitchFamily="2"/>
                <a:cs typeface="Tahoma" pitchFamily="2"/>
              </a:rPr>
              <a:t>A tárgyalás része volt a szovjetek félrevezető akciójának)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73500" y="5083021"/>
            <a:ext cx="7232339" cy="849184"/>
          </a:xfrm>
          <a:prstGeom prst="rect">
            <a:avLst/>
          </a:prstGeom>
          <a:noFill/>
          <a:ln>
            <a:noFill/>
          </a:ln>
        </p:spPr>
        <p:txBody>
          <a:bodyPr wrap="square" lIns="81638" tIns="40819" rIns="81638" bIns="40819" compatLnSpc="0">
            <a:spAutoFit/>
          </a:bodyPr>
          <a:lstStyle/>
          <a:p>
            <a:pPr>
              <a:defRPr/>
            </a:pPr>
            <a:r>
              <a:rPr lang="hu-HU" sz="2600" dirty="0">
                <a:latin typeface="Arial" pitchFamily="18"/>
                <a:ea typeface="Lucida Sans Unicode" pitchFamily="2"/>
                <a:cs typeface="Tahoma" pitchFamily="2"/>
              </a:rPr>
              <a:t>Tárgyalásokat kezd a </a:t>
            </a:r>
            <a:r>
              <a:rPr lang="hu-HU" sz="2600" dirty="0" smtClean="0">
                <a:latin typeface="Arial" pitchFamily="18"/>
                <a:ea typeface="Lucida Sans Unicode" pitchFamily="2"/>
                <a:cs typeface="Tahoma" pitchFamily="2"/>
              </a:rPr>
              <a:t>magyarországi szovjet haderő parancsnokságával Tökölön</a:t>
            </a:r>
            <a:endParaRPr lang="hu-HU" sz="2600" dirty="0">
              <a:latin typeface="Arial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2721" y="1469161"/>
            <a:ext cx="164160" cy="323270"/>
          </a:xfrm>
          <a:prstGeom prst="rect">
            <a:avLst/>
          </a:prstGeom>
          <a:noFill/>
          <a:ln>
            <a:noFill/>
          </a:ln>
        </p:spPr>
        <p:txBody>
          <a:bodyPr lIns="81638" tIns="40819" rIns="81638" bIns="40819" compatLnSpc="0">
            <a:spAutoFit/>
          </a:bodyPr>
          <a:lstStyle/>
          <a:p>
            <a:pPr>
              <a:defRPr/>
            </a:pPr>
            <a:endParaRPr lang="hu-HU" sz="1633">
              <a:latin typeface="Arial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878081" y="1633321"/>
            <a:ext cx="162720" cy="323270"/>
          </a:xfrm>
          <a:prstGeom prst="rect">
            <a:avLst/>
          </a:prstGeom>
          <a:noFill/>
          <a:ln>
            <a:noFill/>
          </a:ln>
        </p:spPr>
        <p:txBody>
          <a:bodyPr lIns="81638" tIns="40819" rIns="81638" bIns="40819" compatLnSpc="0">
            <a:spAutoFit/>
          </a:bodyPr>
          <a:lstStyle/>
          <a:p>
            <a:pPr>
              <a:defRPr/>
            </a:pPr>
            <a:endParaRPr lang="hu-HU" sz="1633">
              <a:latin typeface="Arial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428641" y="1633321"/>
            <a:ext cx="0" cy="323270"/>
          </a:xfrm>
          <a:prstGeom prst="rect">
            <a:avLst/>
          </a:prstGeom>
          <a:noFill/>
          <a:ln>
            <a:noFill/>
          </a:ln>
        </p:spPr>
        <p:txBody>
          <a:bodyPr lIns="81638" tIns="40819" rIns="81638" bIns="40819" compatLnSpc="0">
            <a:spAutoFit/>
          </a:bodyPr>
          <a:lstStyle/>
          <a:p>
            <a:pPr>
              <a:defRPr/>
            </a:pPr>
            <a:endParaRPr lang="hu-HU" sz="1633">
              <a:latin typeface="Arial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2721" y="1633321"/>
            <a:ext cx="326880" cy="323270"/>
          </a:xfrm>
          <a:prstGeom prst="rect">
            <a:avLst/>
          </a:prstGeom>
          <a:noFill/>
          <a:ln>
            <a:noFill/>
          </a:ln>
        </p:spPr>
        <p:txBody>
          <a:bodyPr lIns="81638" tIns="40819" rIns="81638" bIns="40819" compatLnSpc="0">
            <a:spAutoFit/>
          </a:bodyPr>
          <a:lstStyle/>
          <a:p>
            <a:pPr>
              <a:defRPr/>
            </a:pPr>
            <a:endParaRPr lang="hu-HU" sz="1633">
              <a:latin typeface="Arial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16481" y="1306441"/>
            <a:ext cx="2285280" cy="323270"/>
          </a:xfrm>
          <a:prstGeom prst="rect">
            <a:avLst/>
          </a:prstGeom>
          <a:noFill/>
          <a:ln>
            <a:noFill/>
          </a:ln>
        </p:spPr>
        <p:txBody>
          <a:bodyPr lIns="81638" tIns="40819" rIns="81638" bIns="40819" compatLnSpc="0">
            <a:spAutoFit/>
          </a:bodyPr>
          <a:lstStyle/>
          <a:p>
            <a:pPr>
              <a:defRPr/>
            </a:pPr>
            <a:endParaRPr lang="hu-HU" sz="1633">
              <a:latin typeface="Arial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224321" y="6530761"/>
            <a:ext cx="164160" cy="323270"/>
          </a:xfrm>
          <a:prstGeom prst="rect">
            <a:avLst/>
          </a:prstGeom>
          <a:noFill/>
          <a:ln>
            <a:noFill/>
          </a:ln>
        </p:spPr>
        <p:txBody>
          <a:bodyPr lIns="81638" tIns="40819" rIns="81638" bIns="40819" compatLnSpc="0">
            <a:spAutoFit/>
          </a:bodyPr>
          <a:lstStyle/>
          <a:p>
            <a:pPr>
              <a:defRPr/>
            </a:pPr>
            <a:endParaRPr lang="hu-HU" sz="1633">
              <a:latin typeface="Arial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771450" y="10754"/>
            <a:ext cx="5061600" cy="816480"/>
          </a:xfrm>
          <a:prstGeom prst="rect">
            <a:avLst/>
          </a:prstGeom>
          <a:solidFill>
            <a:srgbClr val="FF8080"/>
          </a:solidFill>
          <a:ln w="0">
            <a:solidFill>
              <a:srgbClr val="000000"/>
            </a:solidFill>
            <a:prstDash val="solid"/>
          </a:ln>
        </p:spPr>
        <p:txBody>
          <a:bodyPr lIns="81638" tIns="40819" rIns="81638" bIns="40819" anchor="ctr" anchorCtr="1" compatLnSpc="0"/>
          <a:lstStyle/>
          <a:p>
            <a:pPr algn="ctr">
              <a:defRPr/>
            </a:pPr>
            <a:r>
              <a:rPr lang="hu-HU" sz="3628" b="1" dirty="0">
                <a:latin typeface="Arial" pitchFamily="18"/>
                <a:ea typeface="Lucida Sans Unicode" pitchFamily="2"/>
                <a:cs typeface="Tahoma" pitchFamily="2"/>
              </a:rPr>
              <a:t>Koalíciós kormány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778650" y="3310848"/>
            <a:ext cx="5054400" cy="1366633"/>
          </a:xfrm>
          <a:prstGeom prst="rect">
            <a:avLst/>
          </a:prstGeom>
          <a:noFill/>
          <a:ln>
            <a:noFill/>
          </a:ln>
        </p:spPr>
        <p:txBody>
          <a:bodyPr lIns="81638" tIns="40819" rIns="81638" bIns="40819" compatLnSpc="0">
            <a:spAutoFit/>
          </a:bodyPr>
          <a:lstStyle/>
          <a:p>
            <a:pPr>
              <a:defRPr/>
            </a:pPr>
            <a:r>
              <a:rPr lang="hu-HU" sz="2903" dirty="0">
                <a:latin typeface="Arial" pitchFamily="18"/>
                <a:ea typeface="Lucida Sans Unicode" pitchFamily="2"/>
                <a:cs typeface="Tahoma" pitchFamily="2"/>
              </a:rPr>
              <a:t>mond nagy érdeklődéssel várt rádióbeszédet, felszólít </a:t>
            </a:r>
            <a:r>
              <a:rPr lang="hu-HU" sz="2903" dirty="0" smtClean="0">
                <a:latin typeface="Arial" pitchFamily="18"/>
                <a:ea typeface="Lucida Sans Unicode" pitchFamily="2"/>
                <a:cs typeface="Tahoma" pitchFamily="2"/>
              </a:rPr>
              <a:t>az </a:t>
            </a:r>
            <a:r>
              <a:rPr lang="hu-HU" sz="2903" b="1" u="sng" dirty="0" smtClean="0">
                <a:latin typeface="Arial" pitchFamily="18"/>
                <a:ea typeface="Lucida Sans Unicode" pitchFamily="2"/>
                <a:cs typeface="Tahoma" pitchFamily="2"/>
              </a:rPr>
              <a:t>összefogásra</a:t>
            </a:r>
            <a:endParaRPr lang="hu-HU" sz="2903" b="1" u="sng" dirty="0">
              <a:latin typeface="Arial" pitchFamily="18"/>
              <a:ea typeface="Lucida Sans Unicode" pitchFamily="2"/>
              <a:cs typeface="Tahoma" pitchFamily="2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241657" y="2340996"/>
            <a:ext cx="4090258" cy="453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hu-HU" sz="2903" dirty="0">
                <a:solidFill>
                  <a:schemeClr val="tx1"/>
                </a:solidFill>
              </a:rPr>
              <a:t>Petőfi Párt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18301" y="4027501"/>
            <a:ext cx="3110400" cy="388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hu-HU" sz="2540" dirty="0"/>
              <a:t>Mindszenty bíboros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40807" y="6366251"/>
            <a:ext cx="1743074" cy="4478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hu-HU" sz="2540" dirty="0"/>
              <a:t>Maléter Pál</a:t>
            </a:r>
          </a:p>
        </p:txBody>
      </p:sp>
      <p:sp>
        <p:nvSpPr>
          <p:cNvPr id="23" name="Szövegdoboz 22"/>
          <p:cNvSpPr txBox="1"/>
          <p:nvPr/>
        </p:nvSpPr>
        <p:spPr>
          <a:xfrm>
            <a:off x="95250" y="26834"/>
            <a:ext cx="30093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b="1" dirty="0" smtClean="0"/>
              <a:t>November 3.</a:t>
            </a:r>
            <a:endParaRPr lang="hu-HU" sz="4000" b="1" dirty="0"/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601" y="4584601"/>
            <a:ext cx="1349980" cy="1802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729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674" y="2562225"/>
            <a:ext cx="6796776" cy="4295775"/>
          </a:xfrm>
          <a:prstGeom prst="rect">
            <a:avLst/>
          </a:prstGeom>
        </p:spPr>
      </p:pic>
      <p:sp>
        <p:nvSpPr>
          <p:cNvPr id="2" name="Szövegdoboz 1"/>
          <p:cNvSpPr txBox="1"/>
          <p:nvPr/>
        </p:nvSpPr>
        <p:spPr>
          <a:xfrm>
            <a:off x="509" y="26834"/>
            <a:ext cx="30093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b="1" dirty="0" smtClean="0"/>
              <a:t>November 4.</a:t>
            </a:r>
            <a:endParaRPr lang="hu-HU" sz="4000" b="1" dirty="0"/>
          </a:p>
        </p:txBody>
      </p:sp>
      <p:sp>
        <p:nvSpPr>
          <p:cNvPr id="3" name="Szövegdoboz 2"/>
          <p:cNvSpPr txBox="1"/>
          <p:nvPr/>
        </p:nvSpPr>
        <p:spPr>
          <a:xfrm>
            <a:off x="3009900" y="26834"/>
            <a:ext cx="6134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dirty="0" smtClean="0"/>
              <a:t>A „FORGÓSZÉL” hadművelet</a:t>
            </a:r>
            <a:endParaRPr lang="hu-HU" sz="4000" dirty="0"/>
          </a:p>
        </p:txBody>
      </p:sp>
      <p:sp>
        <p:nvSpPr>
          <p:cNvPr id="4" name="Szövegdoboz 3"/>
          <p:cNvSpPr txBox="1"/>
          <p:nvPr/>
        </p:nvSpPr>
        <p:spPr>
          <a:xfrm>
            <a:off x="228600" y="734720"/>
            <a:ext cx="854392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/>
              <a:t>November 4-én hajnalban </a:t>
            </a:r>
            <a:r>
              <a:rPr lang="hu-HU" sz="2400" b="1" u="sng" dirty="0"/>
              <a:t>az ország egész területén megindult a szovjet </a:t>
            </a:r>
            <a:r>
              <a:rPr lang="hu-HU" sz="2400" b="1" u="sng" dirty="0" smtClean="0"/>
              <a:t>támadás (forgószél hadművelet)</a:t>
            </a:r>
            <a:r>
              <a:rPr lang="hu-HU" sz="2400" dirty="0" smtClean="0"/>
              <a:t>. </a:t>
            </a:r>
            <a:r>
              <a:rPr lang="hu-HU" sz="2400" dirty="0"/>
              <a:t>Reggel 5 órakor az </a:t>
            </a:r>
            <a:r>
              <a:rPr lang="hu-HU" sz="2400" b="1" dirty="0"/>
              <a:t>ungvári rádióban</a:t>
            </a:r>
            <a:r>
              <a:rPr lang="hu-HU" sz="2400" dirty="0"/>
              <a:t> a </a:t>
            </a:r>
            <a:r>
              <a:rPr lang="hu-HU" sz="2400" b="1" u="sng" dirty="0"/>
              <a:t>Szovjetunió által kinevezett ellenkormány </a:t>
            </a:r>
            <a:r>
              <a:rPr lang="hu-HU" sz="2400" dirty="0"/>
              <a:t>(Magyar Forradalmi Munkás-Paraszt Kormány) </a:t>
            </a:r>
            <a:r>
              <a:rPr lang="hu-HU" sz="2400" i="1" dirty="0"/>
              <a:t>Nyílt levél a dolgozó magyar néphez</a:t>
            </a:r>
            <a:r>
              <a:rPr lang="hu-HU" sz="2400" dirty="0"/>
              <a:t> című közleményét Münnich Ferenc beolvasta, aláírója </a:t>
            </a:r>
            <a:r>
              <a:rPr lang="hu-HU" sz="2400" b="1" i="1" u="sng" dirty="0"/>
              <a:t>Kádár János „miniszterelnök”</a:t>
            </a:r>
            <a:r>
              <a:rPr lang="hu-HU" sz="2400" dirty="0"/>
              <a:t> </a:t>
            </a:r>
            <a:r>
              <a:rPr lang="hu-HU" sz="2400" dirty="0" smtClean="0"/>
              <a:t> volt.</a:t>
            </a:r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34077193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 Box 1"/>
          <p:cNvSpPr txBox="1">
            <a:spLocks noChangeArrowheads="1"/>
          </p:cNvSpPr>
          <p:nvPr/>
        </p:nvSpPr>
        <p:spPr bwMode="auto">
          <a:xfrm>
            <a:off x="162443" y="-236956"/>
            <a:ext cx="8962507" cy="114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9267" rIns="0" bIns="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msmincho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msmincho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msmincho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msmincho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msmincho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msmincho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msmincho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msmincho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msmincho" charset="0"/>
              </a:defRPr>
            </a:lvl9pPr>
          </a:lstStyle>
          <a:p>
            <a:pPr>
              <a:buClrTx/>
              <a:buFontTx/>
              <a:buNone/>
            </a:pPr>
            <a:r>
              <a:rPr lang="hu-HU" altLang="hu-HU" sz="2903" b="1" dirty="0" smtClean="0">
                <a:solidFill>
                  <a:srgbClr val="000000"/>
                </a:solidFill>
              </a:rPr>
              <a:t>A </a:t>
            </a:r>
            <a:r>
              <a:rPr lang="hu-HU" altLang="hu-HU" sz="2903" b="1" dirty="0">
                <a:solidFill>
                  <a:srgbClr val="000000"/>
                </a:solidFill>
              </a:rPr>
              <a:t>szovjet támadás és a forradalom „vérbe” </a:t>
            </a:r>
            <a:r>
              <a:rPr lang="hu-HU" altLang="hu-HU" sz="2903" b="1" dirty="0" smtClean="0">
                <a:solidFill>
                  <a:srgbClr val="000000"/>
                </a:solidFill>
              </a:rPr>
              <a:t>fojtása</a:t>
            </a:r>
            <a:endParaRPr lang="hu-HU" altLang="hu-HU" sz="2903" b="1" dirty="0">
              <a:solidFill>
                <a:srgbClr val="000000"/>
              </a:solidFill>
            </a:endParaRPr>
          </a:p>
        </p:txBody>
      </p:sp>
      <p:sp>
        <p:nvSpPr>
          <p:cNvPr id="22530" name="Text Box 2"/>
          <p:cNvSpPr txBox="1">
            <a:spLocks noChangeArrowheads="1"/>
          </p:cNvSpPr>
          <p:nvPr/>
        </p:nvSpPr>
        <p:spPr bwMode="auto">
          <a:xfrm>
            <a:off x="0" y="730255"/>
            <a:ext cx="8953500" cy="464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9267" rIns="0" bIns="0"/>
          <a:lstStyle>
            <a:lvl1pPr marL="409575" indent="-304800">
              <a:tabLst>
                <a:tab pos="409575" algn="l"/>
                <a:tab pos="857250" algn="l"/>
                <a:tab pos="1306513" algn="l"/>
                <a:tab pos="1755775" algn="l"/>
                <a:tab pos="2205038" algn="l"/>
                <a:tab pos="2654300" algn="l"/>
                <a:tab pos="3103563" algn="l"/>
                <a:tab pos="3552825" algn="l"/>
                <a:tab pos="4002088" algn="l"/>
                <a:tab pos="4451350" algn="l"/>
                <a:tab pos="4900613" algn="l"/>
                <a:tab pos="5349875" algn="l"/>
                <a:tab pos="5799138" algn="l"/>
                <a:tab pos="6248400" algn="l"/>
                <a:tab pos="6697663" algn="l"/>
                <a:tab pos="7146925" algn="l"/>
                <a:tab pos="7596188" algn="l"/>
                <a:tab pos="8045450" algn="l"/>
                <a:tab pos="8494713" algn="l"/>
                <a:tab pos="8943975" algn="l"/>
                <a:tab pos="9393238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msmincho" charset="0"/>
              </a:defRPr>
            </a:lvl1pPr>
            <a:lvl2pPr>
              <a:tabLst>
                <a:tab pos="409575" algn="l"/>
                <a:tab pos="857250" algn="l"/>
                <a:tab pos="1306513" algn="l"/>
                <a:tab pos="1755775" algn="l"/>
                <a:tab pos="2205038" algn="l"/>
                <a:tab pos="2654300" algn="l"/>
                <a:tab pos="3103563" algn="l"/>
                <a:tab pos="3552825" algn="l"/>
                <a:tab pos="4002088" algn="l"/>
                <a:tab pos="4451350" algn="l"/>
                <a:tab pos="4900613" algn="l"/>
                <a:tab pos="5349875" algn="l"/>
                <a:tab pos="5799138" algn="l"/>
                <a:tab pos="6248400" algn="l"/>
                <a:tab pos="6697663" algn="l"/>
                <a:tab pos="7146925" algn="l"/>
                <a:tab pos="7596188" algn="l"/>
                <a:tab pos="8045450" algn="l"/>
                <a:tab pos="8494713" algn="l"/>
                <a:tab pos="8943975" algn="l"/>
                <a:tab pos="9393238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msmincho" charset="0"/>
              </a:defRPr>
            </a:lvl2pPr>
            <a:lvl3pPr>
              <a:tabLst>
                <a:tab pos="409575" algn="l"/>
                <a:tab pos="857250" algn="l"/>
                <a:tab pos="1306513" algn="l"/>
                <a:tab pos="1755775" algn="l"/>
                <a:tab pos="2205038" algn="l"/>
                <a:tab pos="2654300" algn="l"/>
                <a:tab pos="3103563" algn="l"/>
                <a:tab pos="3552825" algn="l"/>
                <a:tab pos="4002088" algn="l"/>
                <a:tab pos="4451350" algn="l"/>
                <a:tab pos="4900613" algn="l"/>
                <a:tab pos="5349875" algn="l"/>
                <a:tab pos="5799138" algn="l"/>
                <a:tab pos="6248400" algn="l"/>
                <a:tab pos="6697663" algn="l"/>
                <a:tab pos="7146925" algn="l"/>
                <a:tab pos="7596188" algn="l"/>
                <a:tab pos="8045450" algn="l"/>
                <a:tab pos="8494713" algn="l"/>
                <a:tab pos="8943975" algn="l"/>
                <a:tab pos="9393238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msmincho" charset="0"/>
              </a:defRPr>
            </a:lvl3pPr>
            <a:lvl4pPr>
              <a:tabLst>
                <a:tab pos="409575" algn="l"/>
                <a:tab pos="857250" algn="l"/>
                <a:tab pos="1306513" algn="l"/>
                <a:tab pos="1755775" algn="l"/>
                <a:tab pos="2205038" algn="l"/>
                <a:tab pos="2654300" algn="l"/>
                <a:tab pos="3103563" algn="l"/>
                <a:tab pos="3552825" algn="l"/>
                <a:tab pos="4002088" algn="l"/>
                <a:tab pos="4451350" algn="l"/>
                <a:tab pos="4900613" algn="l"/>
                <a:tab pos="5349875" algn="l"/>
                <a:tab pos="5799138" algn="l"/>
                <a:tab pos="6248400" algn="l"/>
                <a:tab pos="6697663" algn="l"/>
                <a:tab pos="7146925" algn="l"/>
                <a:tab pos="7596188" algn="l"/>
                <a:tab pos="8045450" algn="l"/>
                <a:tab pos="8494713" algn="l"/>
                <a:tab pos="8943975" algn="l"/>
                <a:tab pos="9393238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msmincho" charset="0"/>
              </a:defRPr>
            </a:lvl4pPr>
            <a:lvl5pPr>
              <a:tabLst>
                <a:tab pos="409575" algn="l"/>
                <a:tab pos="857250" algn="l"/>
                <a:tab pos="1306513" algn="l"/>
                <a:tab pos="1755775" algn="l"/>
                <a:tab pos="2205038" algn="l"/>
                <a:tab pos="2654300" algn="l"/>
                <a:tab pos="3103563" algn="l"/>
                <a:tab pos="3552825" algn="l"/>
                <a:tab pos="4002088" algn="l"/>
                <a:tab pos="4451350" algn="l"/>
                <a:tab pos="4900613" algn="l"/>
                <a:tab pos="5349875" algn="l"/>
                <a:tab pos="5799138" algn="l"/>
                <a:tab pos="6248400" algn="l"/>
                <a:tab pos="6697663" algn="l"/>
                <a:tab pos="7146925" algn="l"/>
                <a:tab pos="7596188" algn="l"/>
                <a:tab pos="8045450" algn="l"/>
                <a:tab pos="8494713" algn="l"/>
                <a:tab pos="8943975" algn="l"/>
                <a:tab pos="9393238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msmincho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09575" algn="l"/>
                <a:tab pos="857250" algn="l"/>
                <a:tab pos="1306513" algn="l"/>
                <a:tab pos="1755775" algn="l"/>
                <a:tab pos="2205038" algn="l"/>
                <a:tab pos="2654300" algn="l"/>
                <a:tab pos="3103563" algn="l"/>
                <a:tab pos="3552825" algn="l"/>
                <a:tab pos="4002088" algn="l"/>
                <a:tab pos="4451350" algn="l"/>
                <a:tab pos="4900613" algn="l"/>
                <a:tab pos="5349875" algn="l"/>
                <a:tab pos="5799138" algn="l"/>
                <a:tab pos="6248400" algn="l"/>
                <a:tab pos="6697663" algn="l"/>
                <a:tab pos="7146925" algn="l"/>
                <a:tab pos="7596188" algn="l"/>
                <a:tab pos="8045450" algn="l"/>
                <a:tab pos="8494713" algn="l"/>
                <a:tab pos="8943975" algn="l"/>
                <a:tab pos="9393238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msmincho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09575" algn="l"/>
                <a:tab pos="857250" algn="l"/>
                <a:tab pos="1306513" algn="l"/>
                <a:tab pos="1755775" algn="l"/>
                <a:tab pos="2205038" algn="l"/>
                <a:tab pos="2654300" algn="l"/>
                <a:tab pos="3103563" algn="l"/>
                <a:tab pos="3552825" algn="l"/>
                <a:tab pos="4002088" algn="l"/>
                <a:tab pos="4451350" algn="l"/>
                <a:tab pos="4900613" algn="l"/>
                <a:tab pos="5349875" algn="l"/>
                <a:tab pos="5799138" algn="l"/>
                <a:tab pos="6248400" algn="l"/>
                <a:tab pos="6697663" algn="l"/>
                <a:tab pos="7146925" algn="l"/>
                <a:tab pos="7596188" algn="l"/>
                <a:tab pos="8045450" algn="l"/>
                <a:tab pos="8494713" algn="l"/>
                <a:tab pos="8943975" algn="l"/>
                <a:tab pos="9393238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msmincho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09575" algn="l"/>
                <a:tab pos="857250" algn="l"/>
                <a:tab pos="1306513" algn="l"/>
                <a:tab pos="1755775" algn="l"/>
                <a:tab pos="2205038" algn="l"/>
                <a:tab pos="2654300" algn="l"/>
                <a:tab pos="3103563" algn="l"/>
                <a:tab pos="3552825" algn="l"/>
                <a:tab pos="4002088" algn="l"/>
                <a:tab pos="4451350" algn="l"/>
                <a:tab pos="4900613" algn="l"/>
                <a:tab pos="5349875" algn="l"/>
                <a:tab pos="5799138" algn="l"/>
                <a:tab pos="6248400" algn="l"/>
                <a:tab pos="6697663" algn="l"/>
                <a:tab pos="7146925" algn="l"/>
                <a:tab pos="7596188" algn="l"/>
                <a:tab pos="8045450" algn="l"/>
                <a:tab pos="8494713" algn="l"/>
                <a:tab pos="8943975" algn="l"/>
                <a:tab pos="9393238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msmincho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09575" algn="l"/>
                <a:tab pos="857250" algn="l"/>
                <a:tab pos="1306513" algn="l"/>
                <a:tab pos="1755775" algn="l"/>
                <a:tab pos="2205038" algn="l"/>
                <a:tab pos="2654300" algn="l"/>
                <a:tab pos="3103563" algn="l"/>
                <a:tab pos="3552825" algn="l"/>
                <a:tab pos="4002088" algn="l"/>
                <a:tab pos="4451350" algn="l"/>
                <a:tab pos="4900613" algn="l"/>
                <a:tab pos="5349875" algn="l"/>
                <a:tab pos="5799138" algn="l"/>
                <a:tab pos="6248400" algn="l"/>
                <a:tab pos="6697663" algn="l"/>
                <a:tab pos="7146925" algn="l"/>
                <a:tab pos="7596188" algn="l"/>
                <a:tab pos="8045450" algn="l"/>
                <a:tab pos="8494713" algn="l"/>
                <a:tab pos="8943975" algn="l"/>
                <a:tab pos="9393238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msmincho" charset="0"/>
              </a:defRPr>
            </a:lvl9pPr>
          </a:lstStyle>
          <a:p>
            <a:pPr>
              <a:buClr>
                <a:srgbClr val="0E594D"/>
              </a:buClr>
              <a:buSzPct val="45000"/>
              <a:buFont typeface="Wingdings" panose="05000000000000000000" pitchFamily="2" charset="2"/>
              <a:buChar char=""/>
            </a:pPr>
            <a:r>
              <a:rPr lang="hu-HU" altLang="hu-HU" sz="2177" b="1" dirty="0" smtClean="0">
                <a:solidFill>
                  <a:srgbClr val="000000"/>
                </a:solidFill>
              </a:rPr>
              <a:t>1956</a:t>
            </a:r>
            <a:r>
              <a:rPr lang="hu-HU" altLang="hu-HU" sz="2177" b="1" dirty="0">
                <a:solidFill>
                  <a:srgbClr val="000000"/>
                </a:solidFill>
              </a:rPr>
              <a:t>. november 3. Maléter Pál honvédelmi miniszter letartóztatása Tökölön.</a:t>
            </a:r>
          </a:p>
          <a:p>
            <a:pPr>
              <a:buClrTx/>
              <a:buSzPct val="45000"/>
              <a:buFontTx/>
              <a:buNone/>
            </a:pPr>
            <a:endParaRPr lang="hu-HU" altLang="hu-HU" sz="1000" b="1" dirty="0">
              <a:solidFill>
                <a:srgbClr val="000000"/>
              </a:solidFill>
            </a:endParaRPr>
          </a:p>
          <a:p>
            <a:pPr>
              <a:buClr>
                <a:srgbClr val="0E594D"/>
              </a:buClr>
              <a:buSzPct val="45000"/>
              <a:buFont typeface="Wingdings" panose="05000000000000000000" pitchFamily="2" charset="2"/>
              <a:buChar char=""/>
            </a:pPr>
            <a:r>
              <a:rPr lang="hu-HU" altLang="hu-HU" sz="2177" b="1" dirty="0" smtClean="0">
                <a:solidFill>
                  <a:srgbClr val="000000"/>
                </a:solidFill>
              </a:rPr>
              <a:t>Reménytelen </a:t>
            </a:r>
            <a:r>
              <a:rPr lang="hu-HU" altLang="hu-HU" sz="2177" b="1" dirty="0">
                <a:solidFill>
                  <a:srgbClr val="000000"/>
                </a:solidFill>
              </a:rPr>
              <a:t>harcok Pesten november 4. és 11. </a:t>
            </a:r>
            <a:r>
              <a:rPr lang="hu-HU" altLang="hu-HU" sz="2177" b="1" dirty="0" smtClean="0">
                <a:solidFill>
                  <a:srgbClr val="000000"/>
                </a:solidFill>
              </a:rPr>
              <a:t>között</a:t>
            </a:r>
          </a:p>
          <a:p>
            <a:pPr marL="104775" indent="0">
              <a:buClr>
                <a:srgbClr val="0E594D"/>
              </a:buClr>
              <a:buSzPct val="45000"/>
            </a:pPr>
            <a:endParaRPr lang="hu-HU" altLang="hu-HU" sz="1000" b="1" dirty="0" smtClean="0">
              <a:solidFill>
                <a:srgbClr val="000000"/>
              </a:solidFill>
            </a:endParaRPr>
          </a:p>
          <a:p>
            <a:pPr>
              <a:buClr>
                <a:srgbClr val="0E594D"/>
              </a:buClr>
              <a:buSzPct val="45000"/>
              <a:buFont typeface="Wingdings" panose="05000000000000000000" pitchFamily="2" charset="2"/>
              <a:buChar char=""/>
            </a:pPr>
            <a:r>
              <a:rPr lang="hu-HU" altLang="hu-HU" sz="2000" b="1" dirty="0">
                <a:solidFill>
                  <a:srgbClr val="000000"/>
                </a:solidFill>
              </a:rPr>
              <a:t>Súlyos harcok </a:t>
            </a:r>
            <a:r>
              <a:rPr lang="hu-HU" altLang="hu-HU" sz="2000" b="1" dirty="0" err="1" smtClean="0">
                <a:solidFill>
                  <a:srgbClr val="000000"/>
                </a:solidFill>
              </a:rPr>
              <a:t>Dunapentelén</a:t>
            </a:r>
            <a:endParaRPr lang="hu-HU" altLang="hu-HU" sz="2000" b="1" dirty="0">
              <a:solidFill>
                <a:srgbClr val="000000"/>
              </a:solidFill>
            </a:endParaRPr>
          </a:p>
          <a:p>
            <a:pPr>
              <a:buClrTx/>
              <a:buSzPct val="45000"/>
              <a:buFontTx/>
              <a:buNone/>
            </a:pPr>
            <a:endParaRPr lang="hu-HU" altLang="hu-HU" sz="1000" b="1" dirty="0">
              <a:solidFill>
                <a:srgbClr val="000000"/>
              </a:solidFill>
            </a:endParaRPr>
          </a:p>
          <a:p>
            <a:pPr>
              <a:buClr>
                <a:srgbClr val="0E594D"/>
              </a:buClr>
              <a:buSzPct val="45000"/>
              <a:buFont typeface="Wingdings" panose="05000000000000000000" pitchFamily="2" charset="2"/>
              <a:buChar char=""/>
            </a:pPr>
            <a:r>
              <a:rPr lang="hu-HU" altLang="hu-HU" sz="2000" b="1" dirty="0">
                <a:solidFill>
                  <a:srgbClr val="000000"/>
                </a:solidFill>
              </a:rPr>
              <a:t>1956. november 11. A harcok </a:t>
            </a:r>
            <a:r>
              <a:rPr lang="hu-HU" altLang="hu-HU" sz="2000" b="1" dirty="0" err="1" smtClean="0">
                <a:solidFill>
                  <a:srgbClr val="000000"/>
                </a:solidFill>
              </a:rPr>
              <a:t>befejeződése</a:t>
            </a:r>
            <a:endParaRPr lang="hu-HU" altLang="hu-HU" sz="2000" b="1" dirty="0">
              <a:solidFill>
                <a:srgbClr val="000000"/>
              </a:solidFill>
            </a:endParaRPr>
          </a:p>
          <a:p>
            <a:pPr>
              <a:buClrTx/>
              <a:buSzPct val="45000"/>
              <a:buFontTx/>
              <a:buNone/>
            </a:pPr>
            <a:endParaRPr lang="hu-HU" altLang="hu-HU" sz="1000" b="1" dirty="0">
              <a:solidFill>
                <a:srgbClr val="000000"/>
              </a:solidFill>
            </a:endParaRPr>
          </a:p>
          <a:p>
            <a:pPr>
              <a:buClr>
                <a:srgbClr val="0E594D"/>
              </a:buClr>
              <a:buSzPct val="45000"/>
              <a:buFont typeface="Wingdings" panose="05000000000000000000" pitchFamily="2" charset="2"/>
              <a:buChar char=""/>
            </a:pPr>
            <a:r>
              <a:rPr lang="hu-HU" altLang="hu-HU" sz="2000" b="1" dirty="0">
                <a:solidFill>
                  <a:srgbClr val="000000"/>
                </a:solidFill>
              </a:rPr>
              <a:t>1956. november 4. „Forradalmi Munkás-Paraszt kormány” megalakulása (</a:t>
            </a:r>
            <a:r>
              <a:rPr lang="hu-HU" altLang="hu-HU" sz="2000" b="1" dirty="0" smtClean="0">
                <a:solidFill>
                  <a:srgbClr val="000000"/>
                </a:solidFill>
              </a:rPr>
              <a:t>Kádár János, Marosán György </a:t>
            </a:r>
            <a:r>
              <a:rPr lang="hu-HU" altLang="hu-HU" sz="2000" b="1" dirty="0">
                <a:solidFill>
                  <a:srgbClr val="000000"/>
                </a:solidFill>
              </a:rPr>
              <a:t>és </a:t>
            </a:r>
            <a:r>
              <a:rPr lang="hu-HU" altLang="hu-HU" sz="2000" b="1" dirty="0" smtClean="0">
                <a:solidFill>
                  <a:srgbClr val="000000"/>
                </a:solidFill>
              </a:rPr>
              <a:t>Münnich Ferenc)</a:t>
            </a:r>
            <a:r>
              <a:rPr lang="hu-HU" altLang="hu-HU" sz="2177" b="1" dirty="0" smtClean="0">
                <a:solidFill>
                  <a:srgbClr val="000000"/>
                </a:solidFill>
              </a:rPr>
              <a:t>   </a:t>
            </a:r>
            <a:endParaRPr lang="hu-HU" altLang="hu-HU" sz="2177" b="1" dirty="0">
              <a:solidFill>
                <a:srgbClr val="000000"/>
              </a:solidFill>
            </a:endParaRP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887" y="3724275"/>
            <a:ext cx="4700588" cy="3133725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1248" y="3724275"/>
            <a:ext cx="4412752" cy="3208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54586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257175" y="525356"/>
            <a:ext cx="875347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rgbClr val="0E594D"/>
              </a:buClr>
              <a:buSzPct val="45000"/>
              <a:buFont typeface="Wingdings" panose="05000000000000000000" pitchFamily="2" charset="2"/>
              <a:buChar char="v"/>
            </a:pPr>
            <a:r>
              <a:rPr lang="hu-HU" altLang="hu-HU" sz="2600" b="1" dirty="0">
                <a:solidFill>
                  <a:srgbClr val="000000"/>
                </a:solidFill>
              </a:rPr>
              <a:t>1956. november 7. Kádár és héttagú kormányának fővárosba szállítása, majd november 12-én Nagy Imre kormányának felmentése.</a:t>
            </a:r>
          </a:p>
          <a:p>
            <a:pPr marL="457200" indent="-457200">
              <a:buSzPct val="45000"/>
              <a:buFont typeface="Wingdings" panose="05000000000000000000" pitchFamily="2" charset="2"/>
              <a:buChar char="v"/>
            </a:pPr>
            <a:endParaRPr lang="hu-HU" altLang="hu-HU" sz="1000" b="1" dirty="0">
              <a:solidFill>
                <a:srgbClr val="000000"/>
              </a:solidFill>
            </a:endParaRPr>
          </a:p>
          <a:p>
            <a:pPr marL="457200" indent="-457200">
              <a:buClr>
                <a:srgbClr val="0E594D"/>
              </a:buClr>
              <a:buSzPct val="45000"/>
              <a:buFont typeface="Wingdings" panose="05000000000000000000" pitchFamily="2" charset="2"/>
              <a:buChar char="v"/>
            </a:pPr>
            <a:r>
              <a:rPr lang="hu-HU" altLang="hu-HU" sz="2600" b="1" dirty="0">
                <a:solidFill>
                  <a:srgbClr val="000000"/>
                </a:solidFill>
              </a:rPr>
              <a:t>Nagy Imre: Tito és Kádár a Jugoszláv nagykövetségen tőrbe csalta, majd elszállíttatta egy romániai katonai bázisra.     </a:t>
            </a:r>
            <a:endParaRPr lang="hu-HU" altLang="hu-HU" sz="2600" b="1" dirty="0" smtClean="0">
              <a:solidFill>
                <a:srgbClr val="000000"/>
              </a:solidFill>
            </a:endParaRPr>
          </a:p>
          <a:p>
            <a:pPr marL="457200" indent="-457200">
              <a:buClr>
                <a:srgbClr val="0E594D"/>
              </a:buClr>
              <a:buSzPct val="45000"/>
              <a:buFont typeface="Wingdings" panose="05000000000000000000" pitchFamily="2" charset="2"/>
              <a:buChar char="v"/>
            </a:pPr>
            <a:r>
              <a:rPr lang="hu-HU" altLang="hu-HU" sz="2600" b="1" dirty="0" smtClean="0">
                <a:solidFill>
                  <a:srgbClr val="000000"/>
                </a:solidFill>
              </a:rPr>
              <a:t>Koncepciós per 1958. június 15., többek között Nagy Imrét és Maléter Pált </a:t>
            </a:r>
            <a:r>
              <a:rPr lang="hu-HU" altLang="hu-HU" sz="2600" b="1" dirty="0" err="1" smtClean="0">
                <a:solidFill>
                  <a:srgbClr val="000000"/>
                </a:solidFill>
              </a:rPr>
              <a:t>kivégzik</a:t>
            </a:r>
            <a:r>
              <a:rPr lang="hu-HU" altLang="hu-HU" sz="2600" b="1" dirty="0" smtClean="0">
                <a:solidFill>
                  <a:srgbClr val="000000"/>
                </a:solidFill>
              </a:rPr>
              <a:t> .</a:t>
            </a:r>
            <a:endParaRPr lang="hu-HU" altLang="hu-HU" sz="2600" b="1" dirty="0">
              <a:solidFill>
                <a:srgbClr val="000000"/>
              </a:solidFill>
            </a:endParaRPr>
          </a:p>
        </p:txBody>
      </p:sp>
      <p:sp>
        <p:nvSpPr>
          <p:cNvPr id="3" name="Text Box 1"/>
          <p:cNvSpPr txBox="1">
            <a:spLocks noChangeArrowheads="1"/>
          </p:cNvSpPr>
          <p:nvPr/>
        </p:nvSpPr>
        <p:spPr bwMode="auto">
          <a:xfrm>
            <a:off x="162443" y="-236956"/>
            <a:ext cx="8962507" cy="114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19267" rIns="0" bIns="0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msmincho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msmincho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msmincho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msmincho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msmincho" charset="0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msmincho" charset="0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msmincho" charset="0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msmincho" charset="0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Arial" panose="020B0604020202020204" pitchFamily="34" charset="0"/>
                <a:cs typeface="msmincho" charset="0"/>
              </a:defRPr>
            </a:lvl9pPr>
          </a:lstStyle>
          <a:p>
            <a:pPr>
              <a:buClrTx/>
              <a:buFontTx/>
              <a:buNone/>
            </a:pPr>
            <a:r>
              <a:rPr lang="hu-HU" altLang="hu-HU" sz="2903" b="1" dirty="0" smtClean="0">
                <a:solidFill>
                  <a:srgbClr val="000000"/>
                </a:solidFill>
              </a:rPr>
              <a:t>A </a:t>
            </a:r>
            <a:r>
              <a:rPr lang="hu-HU" altLang="hu-HU" sz="2903" b="1" dirty="0">
                <a:solidFill>
                  <a:srgbClr val="000000"/>
                </a:solidFill>
              </a:rPr>
              <a:t>szovjet támadás és a forradalom „vérbe” </a:t>
            </a:r>
            <a:r>
              <a:rPr lang="hu-HU" altLang="hu-HU" sz="2903" b="1" dirty="0" smtClean="0">
                <a:solidFill>
                  <a:srgbClr val="000000"/>
                </a:solidFill>
              </a:rPr>
              <a:t>fojtása</a:t>
            </a:r>
            <a:endParaRPr lang="hu-HU" altLang="hu-HU" sz="2903" b="1" dirty="0">
              <a:solidFill>
                <a:srgbClr val="000000"/>
              </a:solidFill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3987" y="3648075"/>
            <a:ext cx="6419850" cy="3209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4457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33350" y="551080"/>
            <a:ext cx="90106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dirty="0" smtClean="0"/>
              <a:t>Olimpiai játékok 1956. nov. 22 – dec. 8 között, Ausztrália, Melbourne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dirty="0" smtClean="0"/>
              <a:t>Magyarország </a:t>
            </a:r>
            <a:r>
              <a:rPr lang="hu-HU" sz="2400" dirty="0"/>
              <a:t>- Szovjetunió vízilabdamérkőzés, a verekedésbe torkolló összecsapást 4:0 </a:t>
            </a:r>
            <a:r>
              <a:rPr lang="hu-HU" sz="2400" dirty="0" err="1"/>
              <a:t>ra</a:t>
            </a:r>
            <a:r>
              <a:rPr lang="hu-HU" sz="2400" dirty="0"/>
              <a:t> nyerte meg a magyar csapat</a:t>
            </a:r>
            <a:r>
              <a:rPr lang="hu-HU" sz="2400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dirty="0" smtClean="0"/>
              <a:t>Nagyon sokan nyugatra szöknek, ahogy lehet és amíg lehet.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dirty="0" smtClean="0"/>
              <a:t>Megalakul a párthoz hű fegyveres testület – a MUNKÁSŐRSÉG (pufajkások), a „belső ellenséget” kutatták, ütötték, vágták…</a:t>
            </a:r>
            <a:endParaRPr lang="hu-HU" sz="2400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4148" y="3314700"/>
            <a:ext cx="2443655" cy="3543300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82023"/>
            <a:ext cx="3248025" cy="3875977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133350" y="0"/>
            <a:ext cx="87153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200" dirty="0" smtClean="0"/>
              <a:t>Megtorlás és terror</a:t>
            </a:r>
            <a:endParaRPr lang="hu-HU" sz="3200" dirty="0"/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3926" y="3553285"/>
            <a:ext cx="3180074" cy="3066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8731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23824" y="243550"/>
            <a:ext cx="889635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500" dirty="0" smtClean="0"/>
              <a:t>KÖSZÖNÖM A FIGYELMET !!!</a:t>
            </a:r>
            <a:endParaRPr lang="hu-HU" sz="4500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0652" y="1270116"/>
            <a:ext cx="4403348" cy="5183232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06148"/>
            <a:ext cx="4738842" cy="4247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6022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-té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éma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441</TotalTime>
  <Words>3283</Words>
  <Application>Microsoft Office PowerPoint</Application>
  <PresentationFormat>Diavetítés a képernyőre (4:3 oldalarány)</PresentationFormat>
  <Paragraphs>197</Paragraphs>
  <Slides>36</Slides>
  <Notes>18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10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36</vt:i4>
      </vt:variant>
    </vt:vector>
  </HeadingPairs>
  <TitlesOfParts>
    <vt:vector size="47" baseType="lpstr">
      <vt:lpstr>Arial</vt:lpstr>
      <vt:lpstr>Calibri</vt:lpstr>
      <vt:lpstr>Calibri Light</vt:lpstr>
      <vt:lpstr>Lucida Sans Unicode</vt:lpstr>
      <vt:lpstr>msmincho</vt:lpstr>
      <vt:lpstr>StarSymbol</vt:lpstr>
      <vt:lpstr>Tahoma</vt:lpstr>
      <vt:lpstr>Times New Roman</vt:lpstr>
      <vt:lpstr>TimesNewRoman</vt:lpstr>
      <vt:lpstr>Wingdings</vt:lpstr>
      <vt:lpstr>Office-téma</vt:lpstr>
      <vt:lpstr>Az 1956-os forradalom és szabadságharc</vt:lpstr>
      <vt:lpstr>A lengyelországi forradalmi helyzet</vt:lpstr>
      <vt:lpstr>A lengyelországi forradalmi helyzet</vt:lpstr>
      <vt:lpstr>1956. október 22-én Műegyetem diákjai megfogalmazzák a</vt:lpstr>
      <vt:lpstr>PowerPoint-bemutató</vt:lpstr>
      <vt:lpstr>PowerPoint-bemutató</vt:lpstr>
      <vt:lpstr>PowerPoint-bemutató</vt:lpstr>
      <vt:lpstr>Forradalmi hangulat a Bem szobornál</vt:lpstr>
      <vt:lpstr>PowerPoint-bemutató</vt:lpstr>
      <vt:lpstr>A Blaha Lujza térre vitt Sztálin szobor</vt:lpstr>
      <vt:lpstr>A rádió épülete az ostrom másnapján</vt:lpstr>
      <vt:lpstr>Szovjet harckocsik Budapest utcáin</vt:lpstr>
      <vt:lpstr>okt.24</vt:lpstr>
      <vt:lpstr>1956 október 25</vt:lpstr>
      <vt:lpstr>PowerPoint-bemutató</vt:lpstr>
      <vt:lpstr>Okt.25</vt:lpstr>
      <vt:lpstr>Tüntetők a Szabadság téren</vt:lpstr>
      <vt:lpstr>Okt.25</vt:lpstr>
      <vt:lpstr>Okt.25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Oláh Sándor</dc:creator>
  <cp:lastModifiedBy>OS</cp:lastModifiedBy>
  <cp:revision>70</cp:revision>
  <dcterms:created xsi:type="dcterms:W3CDTF">2018-11-23T10:09:25Z</dcterms:created>
  <dcterms:modified xsi:type="dcterms:W3CDTF">2020-11-02T04:43:27Z</dcterms:modified>
</cp:coreProperties>
</file>