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48"/>
  </p:notesMasterIdLst>
  <p:sldIdLst>
    <p:sldId id="256" r:id="rId3"/>
    <p:sldId id="257" r:id="rId4"/>
    <p:sldId id="258" r:id="rId5"/>
    <p:sldId id="259" r:id="rId6"/>
    <p:sldId id="260" r:id="rId7"/>
    <p:sldId id="304" r:id="rId8"/>
    <p:sldId id="261" r:id="rId9"/>
    <p:sldId id="262" r:id="rId10"/>
    <p:sldId id="263" r:id="rId11"/>
    <p:sldId id="264" r:id="rId12"/>
    <p:sldId id="265" r:id="rId13"/>
    <p:sldId id="305" r:id="rId14"/>
    <p:sldId id="301" r:id="rId15"/>
    <p:sldId id="302" r:id="rId16"/>
    <p:sldId id="266" r:id="rId17"/>
    <p:sldId id="267" r:id="rId18"/>
    <p:sldId id="291" r:id="rId19"/>
    <p:sldId id="289" r:id="rId20"/>
    <p:sldId id="290" r:id="rId21"/>
    <p:sldId id="268" r:id="rId22"/>
    <p:sldId id="292" r:id="rId23"/>
    <p:sldId id="269" r:id="rId24"/>
    <p:sldId id="303" r:id="rId25"/>
    <p:sldId id="306" r:id="rId26"/>
    <p:sldId id="270" r:id="rId27"/>
    <p:sldId id="271" r:id="rId28"/>
    <p:sldId id="272" r:id="rId29"/>
    <p:sldId id="273" r:id="rId30"/>
    <p:sldId id="274" r:id="rId31"/>
    <p:sldId id="275" r:id="rId32"/>
    <p:sldId id="293" r:id="rId33"/>
    <p:sldId id="279" r:id="rId34"/>
    <p:sldId id="280" r:id="rId35"/>
    <p:sldId id="281" r:id="rId36"/>
    <p:sldId id="282" r:id="rId37"/>
    <p:sldId id="283" r:id="rId38"/>
    <p:sldId id="298" r:id="rId39"/>
    <p:sldId id="297" r:id="rId40"/>
    <p:sldId id="284" r:id="rId41"/>
    <p:sldId id="285" r:id="rId42"/>
    <p:sldId id="286" r:id="rId43"/>
    <p:sldId id="299" r:id="rId44"/>
    <p:sldId id="300" r:id="rId45"/>
    <p:sldId id="287" r:id="rId46"/>
    <p:sldId id="288" r:id="rId47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+mn-ea"/>
        <a:cs typeface="msmincho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4660"/>
  </p:normalViewPr>
  <p:slideViewPr>
    <p:cSldViewPr>
      <p:cViewPr varScale="1">
        <p:scale>
          <a:sx n="95" d="100"/>
          <a:sy n="95" d="100"/>
        </p:scale>
        <p:origin x="1692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03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04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05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06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07" name="AutoShape 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08" name="AutoShape 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09" name="AutoShape 8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10" name="AutoShape 9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11" name="AutoShape 10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12" name="AutoShape 1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13" name="AutoShape 1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14" name="AutoShape 1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15" name="AutoShape 1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16" name="AutoShape 1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5617" name="Rectangle 1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08550" cy="367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17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00650" cy="408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altLang="hu-HU" noProof="0"/>
          </a:p>
        </p:txBody>
      </p:sp>
    </p:spTree>
    <p:extLst>
      <p:ext uri="{BB962C8B-B14F-4D97-AF65-F5344CB8AC3E}">
        <p14:creationId xmlns:p14="http://schemas.microsoft.com/office/powerpoint/2010/main" val="9098887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36658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56196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51882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17313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47797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26516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70587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90932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95455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05126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39203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66881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02007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67451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940156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43996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93602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41242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23067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284281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281231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86152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6685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970741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682815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31979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288124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814825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250711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62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1589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</p:spTree>
    <p:extLst>
      <p:ext uri="{BB962C8B-B14F-4D97-AF65-F5344CB8AC3E}">
        <p14:creationId xmlns:p14="http://schemas.microsoft.com/office/powerpoint/2010/main" val="290808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83700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571494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22325" y="2138363"/>
            <a:ext cx="4119563" cy="47371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94288" y="2138363"/>
            <a:ext cx="4121150" cy="47371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983205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385307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400933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220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435738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36700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66829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178675" y="700088"/>
            <a:ext cx="2144713" cy="617537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41363" y="700088"/>
            <a:ext cx="6284912" cy="617537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126266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</p:spTree>
    <p:extLst>
      <p:ext uri="{BB962C8B-B14F-4D97-AF65-F5344CB8AC3E}">
        <p14:creationId xmlns:p14="http://schemas.microsoft.com/office/powerpoint/2010/main" val="3543703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3797117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991091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14812" cy="47371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2101850"/>
            <a:ext cx="4216400" cy="47371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959589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3758663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608877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2227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401789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921057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34711939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180263" y="555625"/>
            <a:ext cx="2144712" cy="62833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41363" y="555625"/>
            <a:ext cx="6286500" cy="6283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3971988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700088"/>
            <a:ext cx="8582025" cy="123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hu-HU"/>
              <a:t>Címszöveg formátumának szerkesztése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2325" y="2138363"/>
            <a:ext cx="8393113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hu-HU"/>
              <a:t>Vázlatszöveg formátumának szerkesztése</a:t>
            </a:r>
          </a:p>
          <a:p>
            <a:pPr lvl="1"/>
            <a:r>
              <a:rPr lang="en-GB" altLang="hu-HU"/>
              <a:t>Második vázlatszint</a:t>
            </a:r>
          </a:p>
          <a:p>
            <a:pPr lvl="2"/>
            <a:r>
              <a:rPr lang="en-GB" altLang="hu-HU"/>
              <a:t>Harmadik vázlatszint</a:t>
            </a:r>
          </a:p>
          <a:p>
            <a:pPr lvl="3"/>
            <a:r>
              <a:rPr lang="en-GB" altLang="hu-HU"/>
              <a:t>Negyedik vázlatszint</a:t>
            </a:r>
          </a:p>
          <a:p>
            <a:pPr lvl="4"/>
            <a:r>
              <a:rPr lang="en-GB" altLang="hu-HU"/>
              <a:t>Ötödik vázlatszint</a:t>
            </a:r>
          </a:p>
          <a:p>
            <a:pPr lvl="4"/>
            <a:r>
              <a:rPr lang="en-GB" altLang="hu-HU"/>
              <a:t>Hatodik vázlatszint</a:t>
            </a:r>
          </a:p>
          <a:p>
            <a:pPr lvl="4"/>
            <a:r>
              <a:rPr lang="en-GB" altLang="hu-HU"/>
              <a:t>Hetedik vázlatszint</a:t>
            </a:r>
          </a:p>
          <a:p>
            <a:pPr lvl="4"/>
            <a:r>
              <a:rPr lang="en-GB" altLang="hu-HU"/>
              <a:t>Nyolcadik vázlatszint</a:t>
            </a:r>
          </a:p>
          <a:p>
            <a:pPr lvl="4"/>
            <a:r>
              <a:rPr lang="en-GB" altLang="hu-HU"/>
              <a:t>Kilencedik vázlatszint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 kern="1200">
          <a:solidFill>
            <a:srgbClr val="99284C"/>
          </a:solidFill>
          <a:latin typeface="+mj-lt"/>
          <a:ea typeface="msmincho" charset="0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>
          <a:solidFill>
            <a:srgbClr val="99284C"/>
          </a:solidFill>
          <a:latin typeface="Arial" panose="020B0604020202020204" pitchFamily="34" charset="0"/>
          <a:ea typeface="msmincho" charset="0"/>
          <a:cs typeface="msmincho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>
          <a:solidFill>
            <a:srgbClr val="99284C"/>
          </a:solidFill>
          <a:latin typeface="Arial" panose="020B0604020202020204" pitchFamily="34" charset="0"/>
          <a:ea typeface="msmincho" charset="0"/>
          <a:cs typeface="msmincho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>
          <a:solidFill>
            <a:srgbClr val="99284C"/>
          </a:solidFill>
          <a:latin typeface="Arial" panose="020B0604020202020204" pitchFamily="34" charset="0"/>
          <a:ea typeface="msmincho" charset="0"/>
          <a:cs typeface="msmincho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>
          <a:solidFill>
            <a:srgbClr val="99284C"/>
          </a:solidFill>
          <a:latin typeface="Arial" panose="020B0604020202020204" pitchFamily="34" charset="0"/>
          <a:ea typeface="msmincho" charset="0"/>
          <a:cs typeface="msmincho" charset="0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>
          <a:solidFill>
            <a:srgbClr val="99284C"/>
          </a:solidFill>
          <a:latin typeface="Arial" panose="020B0604020202020204" pitchFamily="34" charset="0"/>
          <a:cs typeface="msmincho" charset="0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>
          <a:solidFill>
            <a:srgbClr val="99284C"/>
          </a:solidFill>
          <a:latin typeface="Arial" panose="020B0604020202020204" pitchFamily="34" charset="0"/>
          <a:cs typeface="msmincho" charset="0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>
          <a:solidFill>
            <a:srgbClr val="99284C"/>
          </a:solidFill>
          <a:latin typeface="Arial" panose="020B0604020202020204" pitchFamily="34" charset="0"/>
          <a:cs typeface="msmincho" charset="0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 b="1" i="1">
          <a:solidFill>
            <a:srgbClr val="99284C"/>
          </a:solidFill>
          <a:latin typeface="Arial" panose="020B0604020202020204" pitchFamily="34" charset="0"/>
          <a:cs typeface="msmincho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333333"/>
          </a:solidFill>
          <a:latin typeface="+mn-lt"/>
          <a:ea typeface="msmincho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333333"/>
          </a:solidFill>
          <a:latin typeface="+mn-lt"/>
          <a:ea typeface="msmincho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333333"/>
          </a:solidFill>
          <a:latin typeface="+mn-lt"/>
          <a:ea typeface="msmincho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333333"/>
          </a:solidFill>
          <a:latin typeface="+mn-lt"/>
          <a:ea typeface="msmincho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333333"/>
          </a:solidFill>
          <a:latin typeface="+mn-lt"/>
          <a:ea typeface="msmincho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404813" y="1893888"/>
            <a:ext cx="9674225" cy="5665787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360" cap="sq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555625"/>
            <a:ext cx="8583612" cy="123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hu-HU"/>
              <a:t>Címszöveg formátumának szerkesztése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2101850"/>
            <a:ext cx="8583612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hu-HU"/>
              <a:t>Vázlatszöveg formátumának szerkesztése</a:t>
            </a:r>
          </a:p>
          <a:p>
            <a:pPr lvl="1"/>
            <a:r>
              <a:rPr lang="en-GB" altLang="hu-HU"/>
              <a:t>Második vázlatszint</a:t>
            </a:r>
          </a:p>
          <a:p>
            <a:pPr lvl="2"/>
            <a:r>
              <a:rPr lang="en-GB" altLang="hu-HU"/>
              <a:t>Harmadik vázlatszint</a:t>
            </a:r>
          </a:p>
          <a:p>
            <a:pPr lvl="3"/>
            <a:r>
              <a:rPr lang="en-GB" altLang="hu-HU"/>
              <a:t>Negyedik vázlatszint</a:t>
            </a:r>
          </a:p>
          <a:p>
            <a:pPr lvl="4"/>
            <a:r>
              <a:rPr lang="en-GB" altLang="hu-HU"/>
              <a:t>Ötödik vázlatszint</a:t>
            </a:r>
          </a:p>
          <a:p>
            <a:pPr lvl="4"/>
            <a:r>
              <a:rPr lang="en-GB" altLang="hu-HU"/>
              <a:t>Hatodik vázlatszint</a:t>
            </a:r>
          </a:p>
          <a:p>
            <a:pPr lvl="4"/>
            <a:r>
              <a:rPr lang="en-GB" altLang="hu-HU"/>
              <a:t>Hetedik vázlatszint</a:t>
            </a:r>
          </a:p>
          <a:p>
            <a:pPr lvl="4"/>
            <a:r>
              <a:rPr lang="en-GB" altLang="hu-HU"/>
              <a:t>Nyolcadik vázlatszint</a:t>
            </a:r>
          </a:p>
          <a:p>
            <a:pPr lvl="4"/>
            <a:r>
              <a:rPr lang="en-GB" altLang="hu-HU"/>
              <a:t>Kilencedik vázlatszint</a:t>
            </a:r>
          </a:p>
        </p:txBody>
      </p:sp>
      <p:sp>
        <p:nvSpPr>
          <p:cNvPr id="2053" name="AutoShape 4"/>
          <p:cNvSpPr>
            <a:spLocks noChangeArrowheads="1"/>
          </p:cNvSpPr>
          <p:nvPr/>
        </p:nvSpPr>
        <p:spPr bwMode="auto">
          <a:xfrm>
            <a:off x="0" y="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054" name="AutoShape 5"/>
          <p:cNvSpPr>
            <a:spLocks noChangeArrowheads="1"/>
          </p:cNvSpPr>
          <p:nvPr/>
        </p:nvSpPr>
        <p:spPr bwMode="auto">
          <a:xfrm>
            <a:off x="0" y="238125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  <p:sp>
        <p:nvSpPr>
          <p:cNvPr id="2055" name="AutoShape 6"/>
          <p:cNvSpPr>
            <a:spLocks noChangeArrowheads="1"/>
          </p:cNvSpPr>
          <p:nvPr/>
        </p:nvSpPr>
        <p:spPr bwMode="auto">
          <a:xfrm>
            <a:off x="0" y="1168400"/>
            <a:ext cx="182563" cy="919163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5" r:id="rId1"/>
    <p:sldLayoutId id="2147484366" r:id="rId2"/>
    <p:sldLayoutId id="2147484367" r:id="rId3"/>
    <p:sldLayoutId id="2147484368" r:id="rId4"/>
    <p:sldLayoutId id="2147484369" r:id="rId5"/>
    <p:sldLayoutId id="2147484370" r:id="rId6"/>
    <p:sldLayoutId id="2147484371" r:id="rId7"/>
    <p:sldLayoutId id="2147484372" r:id="rId8"/>
    <p:sldLayoutId id="2147484373" r:id="rId9"/>
    <p:sldLayoutId id="2147484374" r:id="rId10"/>
    <p:sldLayoutId id="2147484375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333333"/>
          </a:solidFill>
          <a:latin typeface="+mj-lt"/>
          <a:ea typeface="msmincho" charset="0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msmincho" charset="0"/>
          <a:cs typeface="msmincho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msmincho" charset="0"/>
          <a:cs typeface="msmincho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msmincho" charset="0"/>
          <a:cs typeface="msmincho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msmincho" charset="0"/>
          <a:cs typeface="msmincho" charset="0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msmincho" charset="0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msmincho" charset="0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msmincho" charset="0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msmincho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msmincho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msmincho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msmincho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msmincho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msmincho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file:///D:\SZIXI\TORTENELEM\12_B\02_Magyarorszag_Szovjetizalasa_A_rakosi_rendszer\Virag_elvtars001.mp4" TargetMode="External"/><Relationship Id="rId1" Type="http://schemas.microsoft.com/office/2007/relationships/media" Target="file:///D:\SZIXI\TORTENELEM\12_B\02_Magyarorszag_Szovjetizalasa_A_rakosi_rendszer\Virag_elvtars001.mp4" TargetMode="Externa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file:///D:\SZIXI\TORTENELEM\12_B\02_Magyarorszag_Szovjetizalasa_A_rakosi_rendszer\Bastya_elvtars001.mp4" TargetMode="External"/><Relationship Id="rId1" Type="http://schemas.microsoft.com/office/2007/relationships/media" Target="file:///D:\SZIXI\TORTENELEM\12_B\02_Magyarorszag_Szovjetizalasa_A_rakosi_rendszer\Bastya_elvtars001.mp4" TargetMode="Externa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file:///D:\SZIXI\TORTENELEM\12_B\02_Magyarorszag_Szovjetizalasa_A_rakosi_rendszer\A_tanu_itelet001.mp4" TargetMode="External"/><Relationship Id="rId1" Type="http://schemas.microsoft.com/office/2007/relationships/media" Target="file:///D:\SZIXI\TORTENELEM\12_B\02_Magyarorszag_Szovjetizalasa_A_rakosi_rendszer\A_tanu_itelet001.mp4" TargetMode="Externa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tortenelemklub.com/magyar-toertenelem/szocializmus-kora-1945-1988/628-a-rakosi-korszak-1948-1956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647700" y="-252413"/>
            <a:ext cx="8609013" cy="279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19088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lnSpc>
                <a:spcPct val="102000"/>
              </a:lnSpc>
              <a:buClrTx/>
              <a:buFontTx/>
              <a:buNone/>
            </a:pPr>
            <a:endParaRPr lang="hu-HU" altLang="hu-HU" sz="3600" b="1">
              <a:latin typeface="Franklin Gothic Book;Corbel" pitchFamily="32" charset="0"/>
              <a:cs typeface="Franklin Gothic Book;Corbel" pitchFamily="32" charset="0"/>
            </a:endParaRPr>
          </a:p>
          <a:p>
            <a:pPr algn="ctr" eaLnBrk="1">
              <a:lnSpc>
                <a:spcPct val="102000"/>
              </a:lnSpc>
              <a:buClrTx/>
              <a:buFontTx/>
              <a:buNone/>
            </a:pPr>
            <a:r>
              <a:rPr lang="hu-HU" altLang="hu-HU" sz="3600" b="1">
                <a:latin typeface="Franklin Gothic Book;Corbel" pitchFamily="32" charset="0"/>
                <a:cs typeface="Franklin Gothic Book;Corbel" pitchFamily="32" charset="0"/>
              </a:rPr>
              <a:t>Rákosi sztálinista diktatúrája és a pártállami rendszer kiépülése.</a:t>
            </a:r>
          </a:p>
          <a:p>
            <a:pPr algn="ctr" eaLnBrk="1">
              <a:lnSpc>
                <a:spcPct val="102000"/>
              </a:lnSpc>
              <a:buClrTx/>
              <a:buFontTx/>
              <a:buNone/>
            </a:pPr>
            <a:r>
              <a:rPr lang="hu-HU" altLang="hu-HU" sz="3600" b="1">
                <a:latin typeface="Franklin Gothic Book;Corbel" pitchFamily="32" charset="0"/>
                <a:cs typeface="Franklin Gothic Book;Corbel" pitchFamily="32" charset="0"/>
              </a:rPr>
              <a:t>Nagy Imre reformkísérlete</a:t>
            </a:r>
          </a:p>
          <a:p>
            <a:pPr algn="ctr" eaLnBrk="1">
              <a:lnSpc>
                <a:spcPct val="102000"/>
              </a:lnSpc>
              <a:buClrTx/>
              <a:buFontTx/>
              <a:buNone/>
            </a:pPr>
            <a:endParaRPr lang="hu-HU" altLang="hu-HU" sz="3600" b="1">
              <a:latin typeface="Franklin Gothic Book;Corbel" pitchFamily="32" charset="0"/>
              <a:cs typeface="Franklin Gothic Book;Corbel" pitchFamily="32" charset="0"/>
            </a:endParaRPr>
          </a:p>
        </p:txBody>
      </p:sp>
      <p:pic>
        <p:nvPicPr>
          <p:cNvPr id="26627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124075"/>
            <a:ext cx="9350375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727075" y="0"/>
            <a:ext cx="86090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I. A nemzetközi helyzet 1948-1956 között I.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0" y="900113"/>
            <a:ext cx="7056438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Második világháború utáni időszak: győztes szövetségesek szembekerülése.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Szovjetunió: KGST (1949), majd Varsói Szerződés (1955) létrejötte.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1948 júniusa és 1949 májusa: berlini blokád.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1949. NSZK és NDK létrejötte.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1949. április 4. NATO megalakulása.</a:t>
            </a:r>
          </a:p>
        </p:txBody>
      </p:sp>
      <p:pic>
        <p:nvPicPr>
          <p:cNvPr id="2867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4714875"/>
            <a:ext cx="4149725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0" y="900113"/>
            <a:ext cx="2749550" cy="355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879475" y="0"/>
            <a:ext cx="86090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I. A nemzetközi helyzet 1948-1956 között II.</a:t>
            </a: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22225" y="466725"/>
            <a:ext cx="9793288" cy="354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2750" indent="-303213"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SzPct val="45000"/>
            </a:pPr>
            <a:endParaRPr lang="hu-HU" altLang="hu-HU" b="1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1950 és 1953 között zajló koreai háború: (következmény az ország két részre szakadása).</a:t>
            </a:r>
          </a:p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 u="sng">
                <a:solidFill>
                  <a:srgbClr val="000000"/>
                </a:solidFill>
                <a:latin typeface="Calibri" panose="020F0502020204030204" pitchFamily="34" charset="0"/>
              </a:rPr>
              <a:t>1953. március 5. Sztálin halála.</a:t>
            </a:r>
          </a:p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Munkásfelkelések az NDK-ban és Csehszlovákiában.</a:t>
            </a:r>
          </a:p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De enyhülési periódus, mivel Sztálin halála után a Szovjetunió újra felvette a diplomáciai kapcsolatokat Jugoszláviával.</a:t>
            </a:r>
          </a:p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1956. február 14-25. SZKP XX. kongresszusa.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Sztálini bűnök leleplezése –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Hruscsov beszéde</a:t>
            </a:r>
          </a:p>
        </p:txBody>
      </p:sp>
      <p:pic>
        <p:nvPicPr>
          <p:cNvPr id="3277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821113"/>
            <a:ext cx="5832475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4211638"/>
            <a:ext cx="4075113" cy="271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98425" y="-252413"/>
            <a:ext cx="9866313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II. A pártállami rendszer kiépülése Magyarországon </a:t>
            </a: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7938" y="611188"/>
            <a:ext cx="5680075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2750" indent="-303213"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Országgyűlés: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Magyar Népköztársaság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„legfőbb államhatalmi szerve”, de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a valóságban egyszerű szavazógép volt.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Választások: jelöltállítás csak a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MAGYAR DOLGOZÓK PÁRTJÁT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, illetve a Népfrontot illette meg.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Elnöki Tanács: törvény erejű rendeletek kiadása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(országgyűlés és államfő törvényhozói jogkörének gyakorlása).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Államigazgatás: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Minisztertanács (kormány, mint legfőbb szerv)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Növekvő minisztériumi szám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3482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00" y="612775"/>
            <a:ext cx="4183063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067175"/>
            <a:ext cx="2592387" cy="34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96" y="35421"/>
            <a:ext cx="7524254" cy="752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33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142875" y="0"/>
            <a:ext cx="99377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II. A pártállami rendszer kiépülése Magyarországon</a:t>
            </a: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142875" y="755650"/>
            <a:ext cx="993775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Államhatalom helyi szervei: megyei, járási, városi és községi tanácsok felállítása.</a:t>
            </a:r>
          </a:p>
          <a:p>
            <a:pPr eaLnBrk="1"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1950. október 22. Első tanácsválasztás </a:t>
            </a:r>
            <a:r>
              <a:rPr lang="hu-HU" altLang="hu-HU">
                <a:solidFill>
                  <a:srgbClr val="000000"/>
                </a:solidFill>
              </a:rPr>
              <a:t>megtartása.</a:t>
            </a:r>
          </a:p>
          <a:p>
            <a:pPr eaLnBrk="1"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Tanácsrendszer hierarchiájának legfelsőbb szintje: </a:t>
            </a:r>
            <a:r>
              <a:rPr lang="hu-HU" altLang="hu-HU" b="1">
                <a:solidFill>
                  <a:srgbClr val="000000"/>
                </a:solidFill>
              </a:rPr>
              <a:t>Minisztertanács és az egyes szakminisztériumok. </a:t>
            </a:r>
          </a:p>
          <a:p>
            <a:pPr eaLnBrk="1"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Tanácsok: tanácselnök és titkár (választmányi bizottsági titkár) szerepe.</a:t>
            </a:r>
          </a:p>
        </p:txBody>
      </p:sp>
      <p:pic>
        <p:nvPicPr>
          <p:cNvPr id="3686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4049713"/>
            <a:ext cx="3297238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4049713"/>
            <a:ext cx="4541838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98425" y="0"/>
            <a:ext cx="9866313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II. A pártállami rendszer kiépülése Magyarországon</a:t>
            </a: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98425" y="250825"/>
            <a:ext cx="9866313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2750" indent="-303213"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Bírósági szervezet: Kúria helyett </a:t>
            </a:r>
            <a:r>
              <a:rPr lang="hu-HU" altLang="hu-HU" b="1" u="sng">
                <a:solidFill>
                  <a:srgbClr val="000000"/>
                </a:solidFill>
              </a:rPr>
              <a:t>Magyar Népköztársaság Legfelsőbb Bírósága.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Állampárt legfőbb szerve a </a:t>
            </a:r>
            <a:r>
              <a:rPr lang="hu-HU" altLang="hu-HU" b="1" u="sng">
                <a:solidFill>
                  <a:srgbClr val="000000"/>
                </a:solidFill>
              </a:rPr>
              <a:t>kongresszus</a:t>
            </a:r>
            <a:r>
              <a:rPr lang="hu-HU" altLang="hu-HU">
                <a:solidFill>
                  <a:srgbClr val="000000"/>
                </a:solidFill>
              </a:rPr>
              <a:t> volt, de vitafórum helyett egyszerű szavazógép volt. 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Központi Vezetőség: 71 tag, kéthavonta ülésezés.</a:t>
            </a:r>
          </a:p>
        </p:txBody>
      </p:sp>
      <p:pic>
        <p:nvPicPr>
          <p:cNvPr id="3891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3924300"/>
            <a:ext cx="4135438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00"/>
            <a:ext cx="5713413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231775" y="0"/>
            <a:ext cx="9866313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A pártállami rendszer kiépülése Magyarországon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720725"/>
            <a:ext cx="9690100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12" name="Szövegdoboz 1"/>
          <p:cNvSpPr txBox="1">
            <a:spLocks noChangeArrowheads="1"/>
          </p:cNvSpPr>
          <p:nvPr/>
        </p:nvSpPr>
        <p:spPr bwMode="auto">
          <a:xfrm>
            <a:off x="195263" y="4224338"/>
            <a:ext cx="95599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sz="2000" b="1">
                <a:solidFill>
                  <a:schemeClr val="tx1"/>
                </a:solidFill>
              </a:rPr>
              <a:t>Rákosi (Rosenfeld) Mátyás</a:t>
            </a:r>
            <a:r>
              <a:rPr lang="hu-HU" altLang="en-US" sz="2000">
                <a:solidFill>
                  <a:schemeClr val="tx1"/>
                </a:solidFill>
              </a:rPr>
              <a:t>: 1945-56 között a MKP majd a Magyar Dolgozók Pártjának fő- majd első titkára, 1952-53-ban a Magyar Népköztársaság Minisztertanácsának elnöke</a:t>
            </a:r>
          </a:p>
        </p:txBody>
      </p:sp>
      <p:sp>
        <p:nvSpPr>
          <p:cNvPr id="43013" name="Szövegdoboz 2"/>
          <p:cNvSpPr txBox="1">
            <a:spLocks noChangeArrowheads="1"/>
          </p:cNvSpPr>
          <p:nvPr/>
        </p:nvSpPr>
        <p:spPr bwMode="auto">
          <a:xfrm>
            <a:off x="207963" y="5211763"/>
            <a:ext cx="95615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sz="2000" b="1">
                <a:solidFill>
                  <a:schemeClr val="tx1"/>
                </a:solidFill>
              </a:rPr>
              <a:t>Gerő (Singer) Ernő</a:t>
            </a:r>
            <a:r>
              <a:rPr lang="hu-HU" altLang="en-US" sz="2000">
                <a:solidFill>
                  <a:schemeClr val="tx1"/>
                </a:solidFill>
              </a:rPr>
              <a:t>: A Magyar Népközt. belügyminisztere, szovjet NKVD (titkosszolgálat, a későbbi KGB) tiszt</a:t>
            </a:r>
          </a:p>
        </p:txBody>
      </p:sp>
      <p:sp>
        <p:nvSpPr>
          <p:cNvPr id="43014" name="Szövegdoboz 3"/>
          <p:cNvSpPr txBox="1">
            <a:spLocks noChangeArrowheads="1"/>
          </p:cNvSpPr>
          <p:nvPr/>
        </p:nvSpPr>
        <p:spPr bwMode="auto">
          <a:xfrm>
            <a:off x="207963" y="5956300"/>
            <a:ext cx="9561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sz="2000" b="1">
                <a:solidFill>
                  <a:schemeClr val="tx1"/>
                </a:solidFill>
              </a:rPr>
              <a:t>Farkas Mihály (Lőwy Hermann): </a:t>
            </a:r>
            <a:r>
              <a:rPr lang="hu-HU" altLang="en-US" sz="2000">
                <a:solidFill>
                  <a:schemeClr val="tx1"/>
                </a:solidFill>
              </a:rPr>
              <a:t>a Rákosi-korszak honvédelmi minisztere</a:t>
            </a:r>
          </a:p>
        </p:txBody>
      </p:sp>
      <p:sp>
        <p:nvSpPr>
          <p:cNvPr id="43015" name="Szövegdoboz 4"/>
          <p:cNvSpPr txBox="1">
            <a:spLocks noChangeArrowheads="1"/>
          </p:cNvSpPr>
          <p:nvPr/>
        </p:nvSpPr>
        <p:spPr bwMode="auto">
          <a:xfrm>
            <a:off x="231775" y="6477000"/>
            <a:ext cx="92170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en-US" sz="2000" b="1">
                <a:solidFill>
                  <a:schemeClr val="tx1"/>
                </a:solidFill>
              </a:rPr>
              <a:t>Péter Gábor (Eisenberger Benjámin):  </a:t>
            </a:r>
            <a:r>
              <a:rPr lang="hu-HU" altLang="en-US" sz="2000">
                <a:solidFill>
                  <a:schemeClr val="tx1"/>
                </a:solidFill>
              </a:rPr>
              <a:t>Az ÁVO (a Magyar Államrendőrség Államvédelmi Osztálya) majd az ÁVH (a Belügyminisztáriu Államvédelmi Hatósága) vezetője 1945-1952 között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287338" y="0"/>
            <a:ext cx="9577387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A pártállami rendszer kiépülése Magyarországon</a:t>
            </a:r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107950" y="611188"/>
            <a:ext cx="9936163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2750" indent="-303213"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Politikai Bizottság: 10-15 tag, heti ülésezés. 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„Trojka”: Rákosi Mátyás, Gerő Ernő, Farkas Mihály (legfontosabb döntések meghozatala).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Titkárság: 3-4-5 tag alkotta és jelentős hatalommal rendelkezett.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Párthierarchia fő csúcsán a párt főtitkára, Rákosi Mátyás állt.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A </a:t>
            </a:r>
            <a:r>
              <a:rPr lang="hu-HU" altLang="hu-HU" b="1">
                <a:solidFill>
                  <a:srgbClr val="000000"/>
                </a:solidFill>
              </a:rPr>
              <a:t>terroruralom</a:t>
            </a:r>
            <a:r>
              <a:rPr lang="hu-HU" altLang="hu-HU">
                <a:solidFill>
                  <a:srgbClr val="000000"/>
                </a:solidFill>
              </a:rPr>
              <a:t> fő eszköze az Államvédelmi Hatóság (ÁVH) volt.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32" y="3723563"/>
            <a:ext cx="8673727" cy="381169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87" y="0"/>
            <a:ext cx="6945451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94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936" y="0"/>
            <a:ext cx="6696744" cy="75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65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" y="683492"/>
            <a:ext cx="10078681" cy="629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25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079500" y="0"/>
            <a:ext cx="7539038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A diktatúra első ellenfele: az egyházak  </a:t>
            </a:r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6350" y="638175"/>
            <a:ext cx="9793288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142875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000">
                <a:solidFill>
                  <a:srgbClr val="000000"/>
                </a:solidFill>
              </a:rPr>
              <a:t>A kommunisták fő ellenfele és célpontja az egyház volt.</a:t>
            </a: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000" b="1">
                <a:solidFill>
                  <a:srgbClr val="000000"/>
                </a:solidFill>
              </a:rPr>
              <a:t>1948 júniusa: 6500 egyházi iskola államosítása.</a:t>
            </a: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</a:pPr>
            <a:endParaRPr lang="hu-HU" altLang="hu-HU" sz="1000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000" b="1">
                <a:solidFill>
                  <a:srgbClr val="000000"/>
                </a:solidFill>
              </a:rPr>
              <a:t>Mindszenty József bíboros letartóztatása 1948 decemberében</a:t>
            </a:r>
            <a:r>
              <a:rPr lang="hu-HU" altLang="hu-HU" sz="2000">
                <a:solidFill>
                  <a:srgbClr val="000000"/>
                </a:solidFill>
              </a:rPr>
              <a:t>, majd </a:t>
            </a:r>
            <a:r>
              <a:rPr lang="hu-HU" altLang="hu-HU" sz="2000" b="1">
                <a:solidFill>
                  <a:srgbClr val="000000"/>
                </a:solidFill>
              </a:rPr>
              <a:t>1949 február 8-án életfogytiglani börtönbüntetésre </a:t>
            </a:r>
            <a:r>
              <a:rPr lang="hu-HU" altLang="hu-HU" sz="2000">
                <a:solidFill>
                  <a:srgbClr val="000000"/>
                </a:solidFill>
              </a:rPr>
              <a:t>ítélése.</a:t>
            </a: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000" b="1">
                <a:solidFill>
                  <a:srgbClr val="000000"/>
                </a:solidFill>
              </a:rPr>
              <a:t>1950 nyara: katolikus szerzetesek deportálása </a:t>
            </a:r>
            <a:r>
              <a:rPr lang="hu-HU" altLang="hu-HU" sz="2000">
                <a:solidFill>
                  <a:srgbClr val="000000"/>
                </a:solidFill>
              </a:rPr>
              <a:t>és rendjeik feloszlatása.</a:t>
            </a: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000" b="1">
                <a:solidFill>
                  <a:srgbClr val="000000"/>
                </a:solidFill>
              </a:rPr>
              <a:t>1951 tavasza: újabb támadás az egyház ellen (Grősz József kalocsai érsek letartóztatása és bebörtönzése)</a:t>
            </a:r>
            <a:r>
              <a:rPr lang="hu-HU" altLang="hu-HU" sz="2000">
                <a:solidFill>
                  <a:srgbClr val="000000"/>
                </a:solidFill>
              </a:rPr>
              <a:t>. </a:t>
            </a:r>
          </a:p>
          <a:p>
            <a:pPr eaLnBrk="1">
              <a:lnSpc>
                <a:spcPct val="150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000" b="1">
                <a:solidFill>
                  <a:srgbClr val="000000"/>
                </a:solidFill>
              </a:rPr>
              <a:t>1951. május 19. Állami Egyházügyi Hivatal felállítása</a:t>
            </a:r>
            <a:r>
              <a:rPr lang="hu-HU" altLang="hu-HU" sz="2000">
                <a:solidFill>
                  <a:srgbClr val="000000"/>
                </a:solidFill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2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 sz="2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 sz="2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 sz="2000">
              <a:solidFill>
                <a:srgbClr val="000000"/>
              </a:solidFill>
            </a:endParaRPr>
          </a:p>
        </p:txBody>
      </p:sp>
      <p:pic>
        <p:nvPicPr>
          <p:cNvPr id="4710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3789363"/>
            <a:ext cx="6696075" cy="37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198938"/>
            <a:ext cx="3386138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727075" y="15875"/>
            <a:ext cx="8609013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>
                <a:latin typeface="Calibri" panose="020F0502020204030204" pitchFamily="34" charset="0"/>
              </a:rPr>
              <a:t>Rajk-per és a belső leszámolások 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144463" y="107950"/>
            <a:ext cx="9863137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2750" indent="-303213"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Jugoszlávia elleni uszítás Rákosi és a kommunisták részéről – koncepciós perek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„titoizmus”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vádjával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5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  <a:buFont typeface="Arial" panose="020B0604020202020204" pitchFamily="34" charset="0"/>
              <a:buChar char="•"/>
            </a:pPr>
            <a:r>
              <a:rPr lang="hu-HU" altLang="hu-HU">
                <a:solidFill>
                  <a:schemeClr val="tx1"/>
                </a:solidFill>
                <a:latin typeface="Calibri" panose="020F0502020204030204" pitchFamily="34" charset="0"/>
              </a:rPr>
              <a:t>A </a:t>
            </a:r>
            <a:r>
              <a:rPr lang="hu-HU" altLang="hu-HU" i="1">
                <a:solidFill>
                  <a:schemeClr val="tx1"/>
                </a:solidFill>
                <a:latin typeface="Calibri" panose="020F0502020204030204" pitchFamily="34" charset="0"/>
              </a:rPr>
              <a:t>Mindszenty</a:t>
            </a:r>
            <a:r>
              <a:rPr lang="hu-HU" altLang="hu-HU">
                <a:solidFill>
                  <a:schemeClr val="tx1"/>
                </a:solidFill>
                <a:latin typeface="Calibri" panose="020F0502020204030204" pitchFamily="34" charset="0"/>
              </a:rPr>
              <a:t>-per </a:t>
            </a:r>
            <a:r>
              <a:rPr lang="hu-HU" altLang="hu-HU" b="1">
                <a:solidFill>
                  <a:schemeClr val="tx1"/>
                </a:solidFill>
                <a:latin typeface="Calibri" panose="020F0502020204030204" pitchFamily="34" charset="0"/>
              </a:rPr>
              <a:t>„sikerén” </a:t>
            </a:r>
            <a:r>
              <a:rPr lang="hu-HU" altLang="hu-HU">
                <a:solidFill>
                  <a:schemeClr val="tx1"/>
                </a:solidFill>
                <a:latin typeface="Calibri" panose="020F0502020204030204" pitchFamily="34" charset="0"/>
              </a:rPr>
              <a:t>felbátorodott Rákosi-klikk, valamint az ÁVH és szovjet tanácsadói elérkezettnek látták az időt egy szovjet típusú a </a:t>
            </a:r>
            <a:r>
              <a:rPr lang="hu-HU" altLang="hu-HU" b="1">
                <a:solidFill>
                  <a:schemeClr val="tx1"/>
                </a:solidFill>
                <a:latin typeface="Calibri" panose="020F0502020204030204" pitchFamily="34" charset="0"/>
              </a:rPr>
              <a:t>PÁRTON BELÜLI </a:t>
            </a:r>
            <a:r>
              <a:rPr lang="hu-HU" altLang="hu-HU">
                <a:solidFill>
                  <a:schemeClr val="tx1"/>
                </a:solidFill>
                <a:latin typeface="Calibri" panose="020F0502020204030204" pitchFamily="34" charset="0"/>
              </a:rPr>
              <a:t>ellenséget leleplező per lefolytatására.</a:t>
            </a:r>
          </a:p>
          <a:p>
            <a:pPr eaLnBrk="1">
              <a:lnSpc>
                <a:spcPct val="93000"/>
              </a:lnSpc>
              <a:buSzPct val="45000"/>
              <a:buFont typeface="Arial" panose="020B0604020202020204" pitchFamily="34" charset="0"/>
              <a:buChar char="•"/>
            </a:pPr>
            <a:endParaRPr lang="hu-HU" altLang="hu-HU" sz="50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1949. május 30.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Rajk László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letartóztatása, vád: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Titóval szövetkezve – Magyarországon a demokratikus államrend megdöntése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5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Rajk László kivégzése 1949. október 15.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5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1950 tavasza: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Szakasits Árpád </a:t>
            </a:r>
            <a:r>
              <a:rPr lang="hu-HU" altLang="hu-HU" sz="2000">
                <a:solidFill>
                  <a:srgbClr val="000000"/>
                </a:solidFill>
                <a:latin typeface="Calibri" panose="020F0502020204030204" pitchFamily="34" charset="0"/>
              </a:rPr>
              <a:t>(Tildy Z. után a második közt. elnök),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Marosán György </a:t>
            </a:r>
            <a:r>
              <a:rPr lang="hu-HU" altLang="hu-HU" sz="2000">
                <a:solidFill>
                  <a:srgbClr val="000000"/>
                </a:solidFill>
                <a:latin typeface="Calibri" panose="020F0502020204030204" pitchFamily="34" charset="0"/>
              </a:rPr>
              <a:t>(az SZDP – MKP-ba való beolvasztója)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és Ries István </a:t>
            </a:r>
            <a:r>
              <a:rPr lang="hu-HU" altLang="hu-HU" sz="2000">
                <a:solidFill>
                  <a:srgbClr val="000000"/>
                </a:solidFill>
                <a:latin typeface="Calibri" panose="020F0502020204030204" pitchFamily="34" charset="0"/>
              </a:rPr>
              <a:t>(SZDP, igazságügyminiszter)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letartóztatása és elítélése. 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915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4606925"/>
            <a:ext cx="223202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13" y="4221163"/>
            <a:ext cx="4632325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rag_elvtars0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0"/>
            <a:ext cx="9791700" cy="750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Szövegdoboz 2"/>
          <p:cNvSpPr txBox="1">
            <a:spLocks noChangeArrowheads="1"/>
          </p:cNvSpPr>
          <p:nvPr/>
        </p:nvSpPr>
        <p:spPr bwMode="auto">
          <a:xfrm>
            <a:off x="647700" y="250825"/>
            <a:ext cx="8785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hu-HU"/>
              <a:t>Virág elvtárs „meggyőzi” a tanút…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stya_elvtars0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28575"/>
            <a:ext cx="9937750" cy="761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Szövegdoboz 2"/>
          <p:cNvSpPr txBox="1">
            <a:spLocks noChangeArrowheads="1"/>
          </p:cNvSpPr>
          <p:nvPr/>
        </p:nvSpPr>
        <p:spPr bwMode="auto">
          <a:xfrm>
            <a:off x="323850" y="250825"/>
            <a:ext cx="9432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hu-HU"/>
              <a:t>Bástya elvtárs a koncepciós per tervezetét olvassa, amit kidolgoztak egy beépített „tanú” vallomásával.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_tanu_itelet0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0"/>
            <a:ext cx="9791700" cy="750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Szövegdoboz 2"/>
          <p:cNvSpPr txBox="1">
            <a:spLocks noChangeArrowheads="1"/>
          </p:cNvSpPr>
          <p:nvPr/>
        </p:nvSpPr>
        <p:spPr bwMode="auto">
          <a:xfrm>
            <a:off x="252413" y="179388"/>
            <a:ext cx="9575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hu-HU"/>
              <a:t>A „tanút” felkészítik a vallomására – betanítatják vele, mit kell mondania…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/>
          <p:cNvSpPr txBox="1">
            <a:spLocks noChangeArrowheads="1"/>
          </p:cNvSpPr>
          <p:nvPr/>
        </p:nvSpPr>
        <p:spPr bwMode="auto">
          <a:xfrm>
            <a:off x="719138" y="-107950"/>
            <a:ext cx="8609012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>
                <a:latin typeface="Calibri" panose="020F0502020204030204" pitchFamily="34" charset="0"/>
              </a:rPr>
              <a:t>Rajk-per és a belső leszámolások</a:t>
            </a:r>
          </a:p>
        </p:txBody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0" y="107950"/>
            <a:ext cx="9937750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2750" indent="-303213"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2750" algn="l"/>
                <a:tab pos="860425" algn="l"/>
                <a:tab pos="1309688" algn="l"/>
                <a:tab pos="1758950" algn="l"/>
                <a:tab pos="2208213" algn="l"/>
                <a:tab pos="2657475" algn="l"/>
                <a:tab pos="3106738" algn="l"/>
                <a:tab pos="3556000" algn="l"/>
                <a:tab pos="4005263" algn="l"/>
                <a:tab pos="4454525" algn="l"/>
                <a:tab pos="4903788" algn="l"/>
                <a:tab pos="5353050" algn="l"/>
                <a:tab pos="5802313" algn="l"/>
                <a:tab pos="6251575" algn="l"/>
                <a:tab pos="6700838" algn="l"/>
                <a:tab pos="7150100" algn="l"/>
                <a:tab pos="7599363" algn="l"/>
                <a:tab pos="8048625" algn="l"/>
                <a:tab pos="8497888" algn="l"/>
                <a:tab pos="8947150" algn="l"/>
                <a:tab pos="939641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ÁVH-n belüli tisztogatások –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nyugatnak való kémkedés vádja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- </a:t>
            </a:r>
            <a:r>
              <a:rPr lang="hu-HU" altLang="hu-HU" b="1" u="sng">
                <a:solidFill>
                  <a:srgbClr val="000000"/>
                </a:solidFill>
                <a:latin typeface="Calibri" panose="020F0502020204030204" pitchFamily="34" charset="0"/>
              </a:rPr>
              <a:t>Szűcs Ernő</a:t>
            </a:r>
            <a:r>
              <a:rPr lang="hu-HU" altLang="hu-HU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hu-HU" altLang="en-US">
                <a:solidFill>
                  <a:schemeClr val="tx1"/>
                </a:solidFill>
                <a:latin typeface="Calibri" panose="020F0502020204030204" pitchFamily="34" charset="0"/>
              </a:rPr>
              <a:t>Rákosi utasítására </a:t>
            </a:r>
            <a:r>
              <a:rPr lang="hu-HU" altLang="en-US" i="1">
                <a:solidFill>
                  <a:schemeClr val="tx1"/>
                </a:solidFill>
                <a:latin typeface="Calibri" panose="020F0502020204030204" pitchFamily="34" charset="0"/>
              </a:rPr>
              <a:t>„(...) Két napig éjjel-nappal úgy veresse, hogy ropogjanak a csontjai!”, </a:t>
            </a:r>
            <a:r>
              <a:rPr lang="hu-HU" altLang="en-US" b="1" i="1">
                <a:solidFill>
                  <a:schemeClr val="tx1"/>
                </a:solidFill>
                <a:latin typeface="Calibri" panose="020F0502020204030204" pitchFamily="34" charset="0"/>
              </a:rPr>
              <a:t>1950. nov. 21. belehalt a verésekbe.</a:t>
            </a:r>
            <a:r>
              <a:rPr lang="hu-HU" altLang="hu-HU" b="1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1951. február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: Politikai Bizottság ülésén: „Az éberség hiánya miatt az ellenség még jobban benyomult az államapparátusba” (Rákosi).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Rákosi a PB 1951. ápr. 19. ülésén megbírálta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Zöld Sándor belügyminisztert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a belső MKP-beli belső </a:t>
            </a:r>
            <a:r>
              <a:rPr lang="hu-HU" altLang="hu-HU">
                <a:solidFill>
                  <a:schemeClr val="tx1"/>
                </a:solidFill>
                <a:latin typeface="Calibri" panose="020F0502020204030204" pitchFamily="34" charset="0"/>
              </a:rPr>
              <a:t>ellenségekhez fűződő baráti kapcsolatai miatt - </a:t>
            </a:r>
            <a:r>
              <a:rPr lang="hu-HU" altLang="en-US">
                <a:solidFill>
                  <a:schemeClr val="tx1"/>
                </a:solidFill>
                <a:latin typeface="Calibri" panose="020F0502020204030204" pitchFamily="34" charset="0"/>
              </a:rPr>
              <a:t>Az ülés másnapján egész családjával együtt holtan találták, a hivatalos tájékoztatás szerint végzett két gyermekével, feleségével és édesanyjával, majd öngyilkos lett…</a:t>
            </a:r>
            <a:endParaRPr lang="hu-HU" altLang="hu-HU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4276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3924300"/>
            <a:ext cx="3021012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3924300"/>
            <a:ext cx="4446588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zövegdoboz 1"/>
          <p:cNvSpPr txBox="1">
            <a:spLocks noChangeArrowheads="1"/>
          </p:cNvSpPr>
          <p:nvPr/>
        </p:nvSpPr>
        <p:spPr bwMode="auto">
          <a:xfrm>
            <a:off x="144463" y="684213"/>
            <a:ext cx="9864725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1951. április 21. Kádár János, Kállai Gyula, Haraszti Sándor, Donáth Ferenc, Losonczy Géza és Újhelyi Szilárd letartóztatása és bebörtönzése.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Vád: Rajk beépített ügynökei voltak (Rákosi szerint).</a:t>
            </a:r>
          </a:p>
          <a:p>
            <a:endParaRPr lang="hu-HU" altLang="en-US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727075" y="0"/>
            <a:ext cx="86090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>
                <a:latin typeface="Calibri" panose="020F0502020204030204" pitchFamily="34" charset="0"/>
              </a:rPr>
              <a:t>Rajk-per és a belső leszámolások</a:t>
            </a:r>
          </a:p>
        </p:txBody>
      </p:sp>
      <p:pic>
        <p:nvPicPr>
          <p:cNvPr id="5632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2189163"/>
            <a:ext cx="6913563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822325" y="15875"/>
            <a:ext cx="86090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>
                <a:latin typeface="Calibri" panose="020F0502020204030204" pitchFamily="34" charset="0"/>
              </a:rPr>
              <a:t>Kitelepítések, internáló táborok, kuláküldözések  </a:t>
            </a:r>
          </a:p>
        </p:txBody>
      </p:sp>
      <p:sp>
        <p:nvSpPr>
          <p:cNvPr id="57347" name="Text Box 2"/>
          <p:cNvSpPr txBox="1">
            <a:spLocks noChangeArrowheads="1"/>
          </p:cNvSpPr>
          <p:nvPr/>
        </p:nvSpPr>
        <p:spPr bwMode="auto">
          <a:xfrm>
            <a:off x="0" y="971550"/>
            <a:ext cx="10009188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dirty="0">
                <a:solidFill>
                  <a:srgbClr val="000000"/>
                </a:solidFill>
                <a:latin typeface="Calibri" panose="020F0502020204030204" pitchFamily="34" charset="0"/>
              </a:rPr>
              <a:t>Politikai ellenfelek likvidálása mellett </a:t>
            </a:r>
            <a:r>
              <a:rPr lang="hu-HU" altLang="hu-HU" b="1" dirty="0">
                <a:solidFill>
                  <a:srgbClr val="000000"/>
                </a:solidFill>
                <a:latin typeface="Calibri" panose="020F0502020204030204" pitchFamily="34" charset="0"/>
              </a:rPr>
              <a:t>minden társadalmi csoportot </a:t>
            </a:r>
            <a:r>
              <a:rPr lang="hu-HU" altLang="hu-HU" dirty="0">
                <a:solidFill>
                  <a:srgbClr val="000000"/>
                </a:solidFill>
                <a:latin typeface="Calibri" panose="020F0502020204030204" pitchFamily="34" charset="0"/>
              </a:rPr>
              <a:t>érintő meghurcoltatás.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dirty="0">
                <a:solidFill>
                  <a:srgbClr val="000000"/>
                </a:solidFill>
                <a:latin typeface="Calibri" panose="020F0502020204030204" pitchFamily="34" charset="0"/>
              </a:rPr>
              <a:t>Kommunista rendszer fő ellenségei: Horthy-korszakban szolgáló </a:t>
            </a:r>
            <a:r>
              <a:rPr lang="hu-HU" altLang="hu-HU" b="1" dirty="0">
                <a:solidFill>
                  <a:srgbClr val="000000"/>
                </a:solidFill>
                <a:latin typeface="Calibri" panose="020F0502020204030204" pitchFamily="34" charset="0"/>
              </a:rPr>
              <a:t>csendőrök és rendőrök, úri birtokos családok és kulákok.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dirty="0">
                <a:solidFill>
                  <a:srgbClr val="000000"/>
                </a:solidFill>
                <a:latin typeface="Calibri" panose="020F0502020204030204" pitchFamily="34" charset="0"/>
              </a:rPr>
              <a:t>Kitelepítések: </a:t>
            </a:r>
            <a:r>
              <a:rPr lang="hu-HU" altLang="hu-HU" b="1" dirty="0">
                <a:solidFill>
                  <a:srgbClr val="000000"/>
                </a:solidFill>
                <a:latin typeface="Calibri" panose="020F0502020204030204" pitchFamily="34" charset="0"/>
              </a:rPr>
              <a:t>Belügyminisztérium és ÁVH irányító szerepe</a:t>
            </a:r>
            <a:r>
              <a:rPr lang="hu-HU" altLang="hu-HU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 dirty="0">
                <a:solidFill>
                  <a:srgbClr val="000000"/>
                </a:solidFill>
                <a:latin typeface="Calibri" panose="020F0502020204030204" pitchFamily="34" charset="0"/>
              </a:rPr>
              <a:t>Megbízhatatlannak</a:t>
            </a:r>
            <a:r>
              <a:rPr lang="hu-HU" altLang="hu-HU" dirty="0">
                <a:solidFill>
                  <a:srgbClr val="000000"/>
                </a:solidFill>
                <a:latin typeface="Calibri" panose="020F0502020204030204" pitchFamily="34" charset="0"/>
              </a:rPr>
              <a:t> minősülő személyek </a:t>
            </a:r>
            <a:r>
              <a:rPr lang="hu-HU" altLang="hu-HU" b="1" dirty="0">
                <a:solidFill>
                  <a:srgbClr val="000000"/>
                </a:solidFill>
                <a:latin typeface="Calibri" panose="020F0502020204030204" pitchFamily="34" charset="0"/>
              </a:rPr>
              <a:t>internálótáborokba szállítása </a:t>
            </a:r>
            <a:r>
              <a:rPr lang="hu-HU" altLang="hu-HU" dirty="0">
                <a:solidFill>
                  <a:srgbClr val="000000"/>
                </a:solidFill>
                <a:latin typeface="Calibri" panose="020F0502020204030204" pitchFamily="34" charset="0"/>
              </a:rPr>
              <a:t>(12 kényszermunkatábor felállítása – Recsk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, Tiszalök, …).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dirty="0">
                <a:solidFill>
                  <a:srgbClr val="000000"/>
                </a:solidFill>
                <a:latin typeface="Calibri" panose="020F0502020204030204" pitchFamily="34" charset="0"/>
              </a:rPr>
              <a:t>Kulákok osztályellenséggé nyilvánítása. </a:t>
            </a:r>
          </a:p>
        </p:txBody>
      </p:sp>
      <p:pic>
        <p:nvPicPr>
          <p:cNvPr id="5734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4356100"/>
            <a:ext cx="4271962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3992563"/>
            <a:ext cx="4529138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90" y="1043533"/>
            <a:ext cx="10099047" cy="530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21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EEACCFE-BA22-4064-8BC4-366B28A85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020" y="0"/>
            <a:ext cx="768858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88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142875" y="-252413"/>
            <a:ext cx="9937750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>
                <a:latin typeface="Calibri" panose="020F0502020204030204" pitchFamily="34" charset="0"/>
              </a:rPr>
              <a:t>A vas és acél országának megvalósítása és következményei </a:t>
            </a:r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22225" y="827088"/>
            <a:ext cx="10058400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1949 utáni gazdaságpolitika két fő célja: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nehézipar fejlesztése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és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mezőgazdaság kollektivizálása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Első ötéves terv (1950 és 1954 között):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ipari termelés növelése 26%-kal és nemzeti jövedelem 35%-ának beruházásokra fordítása.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Erőltetett iparfejlesztési politika: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tartós károk és súlyos torzulások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a magyar gazdaságban.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Tervgazdaság: minőségi helyet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mennyiségi elv érvényesülése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(versenymozgalmak).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1950. Munka Törvénykönyvének elfogadása: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munkavállalói jogok szűkítése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939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4643438"/>
            <a:ext cx="4608512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4591050"/>
            <a:ext cx="477202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98425" y="15875"/>
            <a:ext cx="98663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>
                <a:latin typeface="Calibri" panose="020F0502020204030204" pitchFamily="34" charset="0"/>
              </a:rPr>
              <a:t>A vas és acél országának megvalósítása és következményei</a:t>
            </a:r>
          </a:p>
        </p:txBody>
      </p:sp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98425" y="611188"/>
            <a:ext cx="9866313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1163" indent="-303213"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Önkéntes terv- és békekölcsön jegyzése.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Mezőgazdaság kollektivizálása: kényszerítőeszközök alkalmazása.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Következmény: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magángazdaságok számának drasztikus csökkenése.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Zavarok a közellátásban: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jegyrendszer bevezetése 1951-től.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Társadalombiztosításba bevontak számának növekedése. </a:t>
            </a:r>
          </a:p>
        </p:txBody>
      </p:sp>
      <p:pic>
        <p:nvPicPr>
          <p:cNvPr id="6144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3492500"/>
            <a:ext cx="5040313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3" y="3838575"/>
            <a:ext cx="4810125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727075" y="0"/>
            <a:ext cx="86090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>
                <a:latin typeface="Calibri" panose="020F0502020204030204" pitchFamily="34" charset="0"/>
              </a:rPr>
              <a:t>Ratkó Anna minisztersége  </a:t>
            </a:r>
          </a:p>
        </p:txBody>
      </p:sp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0" y="466725"/>
            <a:ext cx="9936163" cy="511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1163" indent="-303213"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Rákosi-diktatúra: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magánéletbe való beavatkozás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Ratkó Anna: 1948-tól népjóléti, majd 1950 és 1953 között egészségügyi tárca vezetője volt.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1953. február: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agglegényadó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 és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magzatelhajtás tilalmának bevezetése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Kétszintű </a:t>
            </a:r>
            <a:r>
              <a:rPr lang="hu-HU" altLang="hu-HU" b="1">
                <a:solidFill>
                  <a:srgbClr val="000000"/>
                </a:solidFill>
                <a:latin typeface="Calibri" panose="020F0502020204030204" pitchFamily="34" charset="0"/>
              </a:rPr>
              <a:t>abortuszbizottsági rendszer </a:t>
            </a: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felállítása.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Orvosok és szülésznők fokozott rendőri ellenőrzése. </a:t>
            </a:r>
          </a:p>
        </p:txBody>
      </p:sp>
      <p:pic>
        <p:nvPicPr>
          <p:cNvPr id="6349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563938"/>
            <a:ext cx="6264275" cy="377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3563938"/>
            <a:ext cx="3041650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1"/>
          <p:cNvSpPr txBox="1">
            <a:spLocks noChangeArrowheads="1"/>
          </p:cNvSpPr>
          <p:nvPr/>
        </p:nvSpPr>
        <p:spPr bwMode="auto">
          <a:xfrm>
            <a:off x="727075" y="0"/>
            <a:ext cx="8609013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>
                <a:latin typeface="Calibri" panose="020F0502020204030204" pitchFamily="34" charset="0"/>
              </a:rPr>
              <a:t>A kommunista vezetők luxusélete és a kivételezettek egyike: az Aranycsapat</a:t>
            </a:r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22225" y="1268413"/>
            <a:ext cx="9986963" cy="524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Presztízsszimbólumok szerepe a kommunista vezetőknél.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Privilégiumok élvezése Rákosi és köre részéről (budai luxusvillák, gépkocsi sofőrrel, telefonhasználat + kórházi ellátás a Kútvölgyi Úti Kórházban). 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  <a:latin typeface="Calibri" panose="020F0502020204030204" pitchFamily="34" charset="0"/>
              </a:rPr>
              <a:t>Futball támogatása a pártvezetés részéről.  </a:t>
            </a:r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3635375"/>
            <a:ext cx="5184775" cy="330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5541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668713"/>
            <a:ext cx="4608513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1188"/>
            <a:ext cx="10080625" cy="633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1"/>
          <p:cNvSpPr txBox="1">
            <a:spLocks noChangeArrowheads="1"/>
          </p:cNvSpPr>
          <p:nvPr/>
        </p:nvSpPr>
        <p:spPr bwMode="auto">
          <a:xfrm>
            <a:off x="727075" y="15875"/>
            <a:ext cx="860901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/>
              <a:t>A személyi kultusz kiteljesedése</a:t>
            </a:r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36538" y="719138"/>
            <a:ext cx="8418512" cy="511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hu-HU" altLang="hu-HU" dirty="0">
                <a:solidFill>
                  <a:srgbClr val="000000"/>
                </a:solidFill>
              </a:rPr>
              <a:t>Terroruralom mellett a rezsim „jóságának” bemutatása.</a:t>
            </a:r>
          </a:p>
          <a:p>
            <a:pPr marL="409575" eaLnBrk="1">
              <a:lnSpc>
                <a:spcPct val="93000"/>
              </a:lnSpc>
              <a:buSzPct val="45000"/>
              <a:defRPr/>
            </a:pPr>
            <a:endParaRPr lang="hu-HU" altLang="hu-HU" sz="1000" dirty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hu-HU" altLang="hu-HU" dirty="0">
                <a:solidFill>
                  <a:srgbClr val="000000"/>
                </a:solidFill>
              </a:rPr>
              <a:t>Személyi kultusz csúcspontja: </a:t>
            </a:r>
            <a:r>
              <a:rPr lang="hu-HU" altLang="hu-HU" b="1" u="sng" dirty="0">
                <a:solidFill>
                  <a:srgbClr val="000000"/>
                </a:solidFill>
              </a:rPr>
              <a:t>Rákosi 60-ik születésnapja (1952).</a:t>
            </a:r>
          </a:p>
          <a:p>
            <a:pPr marL="409575" eaLnBrk="1">
              <a:lnSpc>
                <a:spcPct val="93000"/>
              </a:lnSpc>
              <a:buSzPct val="45000"/>
              <a:defRPr/>
            </a:pPr>
            <a:endParaRPr lang="hu-HU" altLang="hu-HU" sz="1000" dirty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hu-HU" altLang="hu-HU" dirty="0">
                <a:solidFill>
                  <a:srgbClr val="000000"/>
                </a:solidFill>
              </a:rPr>
              <a:t>Ünnepségek rendezése az egész országban.</a:t>
            </a:r>
          </a:p>
          <a:p>
            <a:pPr marL="409575" eaLnBrk="1">
              <a:lnSpc>
                <a:spcPct val="93000"/>
              </a:lnSpc>
              <a:buSzPct val="45000"/>
              <a:defRPr/>
            </a:pPr>
            <a:endParaRPr lang="hu-HU" altLang="hu-HU" sz="1000" dirty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hu-HU" altLang="hu-HU" dirty="0">
                <a:solidFill>
                  <a:srgbClr val="000000"/>
                </a:solidFill>
              </a:rPr>
              <a:t>1952. augusztus 14. Rákosi átvette a Minisztertanács vezetését.</a:t>
            </a:r>
          </a:p>
          <a:p>
            <a:pPr marL="409575" eaLnBrk="1">
              <a:lnSpc>
                <a:spcPct val="93000"/>
              </a:lnSpc>
              <a:buSzPct val="45000"/>
              <a:defRPr/>
            </a:pPr>
            <a:endParaRPr lang="hu-HU" altLang="hu-HU" sz="1000" dirty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hu-HU" altLang="hu-HU" b="1" dirty="0">
                <a:solidFill>
                  <a:srgbClr val="000000"/>
                </a:solidFill>
              </a:rPr>
              <a:t>Március 15. és december 26. munkanappá nyilvánítása, de április 4-e és november 7-e munkaszüneti nap.</a:t>
            </a:r>
            <a:r>
              <a:rPr lang="hu-HU" altLang="hu-HU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6963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4211638"/>
            <a:ext cx="4211637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50" y="4211638"/>
            <a:ext cx="4511675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1850"/>
            <a:ext cx="10058400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1"/>
          <p:cNvSpPr txBox="1">
            <a:spLocks noChangeArrowheads="1"/>
          </p:cNvSpPr>
          <p:nvPr/>
        </p:nvSpPr>
        <p:spPr bwMode="auto">
          <a:xfrm>
            <a:off x="727075" y="0"/>
            <a:ext cx="8609013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/>
              <a:t>Az újabb ellenség megtalálása   </a:t>
            </a:r>
          </a:p>
        </p:txBody>
      </p:sp>
      <p:sp>
        <p:nvSpPr>
          <p:cNvPr id="72707" name="Text Box 2"/>
          <p:cNvSpPr txBox="1">
            <a:spLocks noChangeArrowheads="1"/>
          </p:cNvSpPr>
          <p:nvPr/>
        </p:nvSpPr>
        <p:spPr bwMode="auto">
          <a:xfrm>
            <a:off x="36513" y="539750"/>
            <a:ext cx="9683750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11163" indent="-303213"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11163" algn="l"/>
                <a:tab pos="858838" algn="l"/>
                <a:tab pos="1308100" algn="l"/>
                <a:tab pos="1757363" algn="l"/>
                <a:tab pos="2206625" algn="l"/>
                <a:tab pos="2655888" algn="l"/>
                <a:tab pos="3105150" algn="l"/>
                <a:tab pos="3554413" algn="l"/>
                <a:tab pos="4003675" algn="l"/>
                <a:tab pos="4452938" algn="l"/>
                <a:tab pos="4902200" algn="l"/>
                <a:tab pos="5351463" algn="l"/>
                <a:tab pos="5800725" algn="l"/>
                <a:tab pos="6249988" algn="l"/>
                <a:tab pos="6699250" algn="l"/>
                <a:tab pos="7148513" algn="l"/>
                <a:tab pos="7597775" algn="l"/>
                <a:tab pos="8047038" algn="l"/>
                <a:tab pos="8496300" algn="l"/>
                <a:tab pos="8945563" algn="l"/>
                <a:tab pos="93948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45000"/>
            </a:pPr>
            <a:endParaRPr lang="hu-HU" altLang="hu-HU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1952. Tel-avivi szovjet követség felrobbantása.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Szovjet válasz: cionista perek előkészítése.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Magyar kommunista vezetés: újabb koncepciós perek előkészítése. 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Gerő Ernő moszkvai útja.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 b="1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1953. Vas Zoltán Politikai Bizottságból való kizárása. (Nagy Imre köréhez csatlakozott)</a:t>
            </a:r>
          </a:p>
        </p:txBody>
      </p:sp>
      <p:pic>
        <p:nvPicPr>
          <p:cNvPr id="72708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388" y="3886200"/>
            <a:ext cx="500221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4213225"/>
            <a:ext cx="47498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3175" y="0"/>
            <a:ext cx="10077450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/>
              <a:t>A moszkvai reform fordulat és Nagy Imre reformkísérlete  </a:t>
            </a:r>
          </a:p>
        </p:txBody>
      </p:sp>
      <p:sp>
        <p:nvSpPr>
          <p:cNvPr id="74755" name="Text Box 2"/>
          <p:cNvSpPr txBox="1">
            <a:spLocks noChangeArrowheads="1"/>
          </p:cNvSpPr>
          <p:nvPr/>
        </p:nvSpPr>
        <p:spPr bwMode="auto">
          <a:xfrm>
            <a:off x="3175" y="1116013"/>
            <a:ext cx="8418513" cy="509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1953. március 5. </a:t>
            </a:r>
            <a:r>
              <a:rPr lang="hu-HU" altLang="hu-HU">
                <a:solidFill>
                  <a:srgbClr val="000000"/>
                </a:solidFill>
              </a:rPr>
              <a:t>Sztálin halála.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5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Elhúzódó hatalmi harc </a:t>
            </a:r>
            <a:r>
              <a:rPr lang="hu-HU" altLang="hu-HU" b="1">
                <a:solidFill>
                  <a:srgbClr val="000000"/>
                </a:solidFill>
              </a:rPr>
              <a:t>Berija, Molotov, Bulganyin és Hruscsov között.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5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1957-től Hruscsov </a:t>
            </a:r>
            <a:r>
              <a:rPr lang="hu-HU" altLang="hu-HU">
                <a:solidFill>
                  <a:srgbClr val="000000"/>
                </a:solidFill>
              </a:rPr>
              <a:t>stabilizálta hatalmát.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5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Szovjet külpolitika újragondolása: </a:t>
            </a:r>
            <a:r>
              <a:rPr lang="hu-HU" altLang="hu-HU" b="1">
                <a:solidFill>
                  <a:srgbClr val="000000"/>
                </a:solidFill>
              </a:rPr>
              <a:t>„békés egymás mellett való élés” hangsúlyozása.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5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Szovjetunió: hadseregfejlesztés és nehézipari kapacitások bővítésének mérséklése mellett </a:t>
            </a:r>
            <a:r>
              <a:rPr lang="hu-HU" altLang="hu-HU" b="1">
                <a:solidFill>
                  <a:srgbClr val="000000"/>
                </a:solidFill>
              </a:rPr>
              <a:t>mezőgazdaság és könnyűipar fejlesztése.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5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Terrorrendszer enyhítése.</a:t>
            </a:r>
          </a:p>
        </p:txBody>
      </p:sp>
      <p:pic>
        <p:nvPicPr>
          <p:cNvPr id="7475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5005388"/>
            <a:ext cx="425767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75" y="4211638"/>
            <a:ext cx="5021263" cy="334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1"/>
          <p:cNvSpPr txBox="1">
            <a:spLocks noChangeArrowheads="1"/>
          </p:cNvSpPr>
          <p:nvPr/>
        </p:nvSpPr>
        <p:spPr bwMode="auto">
          <a:xfrm>
            <a:off x="0" y="-15875"/>
            <a:ext cx="10080625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2800" b="1"/>
              <a:t>A moszkvai reform fordulat és Nagy Imre reformkísérlete</a:t>
            </a:r>
          </a:p>
        </p:txBody>
      </p:sp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4032250" y="746125"/>
            <a:ext cx="5832475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1953. június 13-16. Rákosi, valamint a magyar állami- és pártvezetők moszkvai útja - radikális bírálat szovjet </a:t>
            </a:r>
            <a:r>
              <a:rPr lang="hu-HU" altLang="hu-HU">
                <a:solidFill>
                  <a:schemeClr val="tx1"/>
                </a:solidFill>
              </a:rPr>
              <a:t>részről - bírálták </a:t>
            </a:r>
            <a:r>
              <a:rPr lang="hu-HU" altLang="hu-HU" b="1">
                <a:solidFill>
                  <a:schemeClr val="tx1"/>
                </a:solidFill>
              </a:rPr>
              <a:t>a Rákosi nevéhez fűződő gazdaságpolitikát és a túlzott iparosítást.</a:t>
            </a: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</a:pPr>
            <a:endParaRPr lang="hu-HU" altLang="hu-HU" sz="1000" b="1">
              <a:solidFill>
                <a:schemeClr val="tx1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chemeClr val="tx1"/>
                </a:solidFill>
              </a:rPr>
              <a:t>Lavrentij Berija június 13-án </a:t>
            </a:r>
            <a:r>
              <a:rPr lang="hu-HU" altLang="hu-HU" b="1" u="sng">
                <a:solidFill>
                  <a:schemeClr val="tx1"/>
                </a:solidFill>
              </a:rPr>
              <a:t>felszólította Rákosi Mátyást, hogy a miniszterelnöki posztot adja át Nagy Imrének.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1953. június 27. MDP KV ülés: </a:t>
            </a:r>
            <a:r>
              <a:rPr lang="hu-HU" altLang="hu-HU" b="1">
                <a:solidFill>
                  <a:srgbClr val="000000"/>
                </a:solidFill>
              </a:rPr>
              <a:t>korábbi gazdaságpolitikai és kormányzati hibák kijavítása.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1953. július 4. Nagy Imre rádióbeszéde.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Nagy Imre miniszterelnöksége: 1953. július 4-1955. március 28.</a:t>
            </a:r>
          </a:p>
        </p:txBody>
      </p:sp>
      <p:pic>
        <p:nvPicPr>
          <p:cNvPr id="768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005138"/>
            <a:ext cx="3455987" cy="455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6805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557213"/>
            <a:ext cx="3094037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"/>
          <p:cNvSpPr txBox="1">
            <a:spLocks noChangeArrowheads="1"/>
          </p:cNvSpPr>
          <p:nvPr/>
        </p:nvSpPr>
        <p:spPr bwMode="auto">
          <a:xfrm>
            <a:off x="727075" y="-25400"/>
            <a:ext cx="8609013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A moszkvai reform fordulat és Nagy Imre reformkísérlete</a:t>
            </a:r>
          </a:p>
        </p:txBody>
      </p:sp>
      <p:sp>
        <p:nvSpPr>
          <p:cNvPr id="78851" name="Text Box 2"/>
          <p:cNvSpPr txBox="1">
            <a:spLocks noChangeArrowheads="1"/>
          </p:cNvSpPr>
          <p:nvPr/>
        </p:nvSpPr>
        <p:spPr bwMode="auto">
          <a:xfrm>
            <a:off x="63500" y="1116013"/>
            <a:ext cx="9936163" cy="407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200">
                <a:solidFill>
                  <a:srgbClr val="000000"/>
                </a:solidFill>
              </a:rPr>
              <a:t>Gazdasági, társadalmi, politikai és kulturális téren való alapvető korrekciós intézkedések.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200">
                <a:solidFill>
                  <a:srgbClr val="000000"/>
                </a:solidFill>
              </a:rPr>
              <a:t>Törvényesség és jogrend helyreállítása - törvényerejű rendelet a közkegyelemről, Legfőbb Ügyészség felállítása, </a:t>
            </a:r>
            <a:r>
              <a:rPr lang="hu-HU" altLang="hu-HU" sz="2200" b="1">
                <a:solidFill>
                  <a:srgbClr val="000000"/>
                </a:solidFill>
              </a:rPr>
              <a:t>internálótáborok feloszlatása.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200">
                <a:solidFill>
                  <a:srgbClr val="000000"/>
                </a:solidFill>
              </a:rPr>
              <a:t>Gazdaság: </a:t>
            </a:r>
            <a:r>
              <a:rPr lang="hu-HU" altLang="hu-HU" sz="2200" b="1">
                <a:solidFill>
                  <a:srgbClr val="000000"/>
                </a:solidFill>
              </a:rPr>
              <a:t>nehézipari beruházások visszafogása </a:t>
            </a:r>
            <a:r>
              <a:rPr lang="hu-HU" altLang="hu-HU" sz="2200">
                <a:solidFill>
                  <a:srgbClr val="000000"/>
                </a:solidFill>
              </a:rPr>
              <a:t>és beruházások szerkezetének módosítása.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200">
                <a:solidFill>
                  <a:srgbClr val="000000"/>
                </a:solidFill>
              </a:rPr>
              <a:t>Mezőgazdaság: </a:t>
            </a:r>
            <a:r>
              <a:rPr lang="hu-HU" altLang="hu-HU" sz="2200" b="1">
                <a:solidFill>
                  <a:srgbClr val="000000"/>
                </a:solidFill>
              </a:rPr>
              <a:t>beadási hátralék elengedése, parasztság adójának csökkentése, új beszolgáltatási rendszer bevezetése és téeszekből való kilépés engedélyezése</a:t>
            </a:r>
            <a:r>
              <a:rPr lang="hu-HU" altLang="hu-HU" sz="220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7885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4787900"/>
            <a:ext cx="26670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4435475"/>
            <a:ext cx="466248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/>
          <p:cNvSpPr txBox="1">
            <a:spLocks noChangeArrowheads="1"/>
          </p:cNvSpPr>
          <p:nvPr/>
        </p:nvSpPr>
        <p:spPr bwMode="auto">
          <a:xfrm>
            <a:off x="287338" y="0"/>
            <a:ext cx="9648825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2800" b="1"/>
              <a:t>A moszkvai reform fordulat és Nagy Imre reformkísérlete</a:t>
            </a:r>
          </a:p>
        </p:txBody>
      </p:sp>
      <p:sp>
        <p:nvSpPr>
          <p:cNvPr id="80899" name="Text Box 2"/>
          <p:cNvSpPr txBox="1">
            <a:spLocks noChangeArrowheads="1"/>
          </p:cNvSpPr>
          <p:nvPr/>
        </p:nvSpPr>
        <p:spPr bwMode="auto">
          <a:xfrm>
            <a:off x="71438" y="625475"/>
            <a:ext cx="10009187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5% és 40% közötti </a:t>
            </a:r>
            <a:r>
              <a:rPr lang="hu-HU" altLang="hu-HU">
                <a:solidFill>
                  <a:srgbClr val="000000"/>
                </a:solidFill>
              </a:rPr>
              <a:t>árleszállítás mintegy </a:t>
            </a:r>
            <a:r>
              <a:rPr lang="hu-HU" altLang="hu-HU" b="1">
                <a:solidFill>
                  <a:srgbClr val="000000"/>
                </a:solidFill>
              </a:rPr>
              <a:t>10000 iparcikkre</a:t>
            </a:r>
            <a:r>
              <a:rPr lang="hu-HU" altLang="hu-HU">
                <a:solidFill>
                  <a:srgbClr val="000000"/>
                </a:solidFill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Közkegyelem meghirdetése (amnesztia).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1954. március 13. </a:t>
            </a:r>
            <a:r>
              <a:rPr lang="hu-HU" altLang="hu-HU">
                <a:solidFill>
                  <a:srgbClr val="000000"/>
                </a:solidFill>
              </a:rPr>
              <a:t>Jogerős ítélet született </a:t>
            </a:r>
            <a:r>
              <a:rPr lang="hu-HU" altLang="hu-HU" b="1">
                <a:solidFill>
                  <a:srgbClr val="000000"/>
                </a:solidFill>
              </a:rPr>
              <a:t>Péter Gábor ügyében </a:t>
            </a:r>
            <a:r>
              <a:rPr lang="hu-HU" altLang="hu-HU">
                <a:solidFill>
                  <a:srgbClr val="000000"/>
                </a:solidFill>
              </a:rPr>
              <a:t>(életfogytiglani börtönbüntetés).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Rákosista-sztálinista és reformkommunista irányvonal közötti különbség fő kérdésekben: </a:t>
            </a:r>
            <a:r>
              <a:rPr lang="hu-HU" altLang="hu-HU" b="1" u="sng">
                <a:solidFill>
                  <a:srgbClr val="000000"/>
                </a:solidFill>
              </a:rPr>
              <a:t>amnesztia, internálótáborok feloszlatása, az ÁVH önállóságának megszüntetése, béremelés és árcsökkentés, könnyű- és élelmiszeripar támogatása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</p:txBody>
      </p:sp>
      <p:pic>
        <p:nvPicPr>
          <p:cNvPr id="8090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3949700"/>
            <a:ext cx="51530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1" name="Szövegdoboz 2"/>
          <p:cNvSpPr txBox="1">
            <a:spLocks noChangeArrowheads="1"/>
          </p:cNvSpPr>
          <p:nvPr/>
        </p:nvSpPr>
        <p:spPr bwMode="auto">
          <a:xfrm>
            <a:off x="6840538" y="6704013"/>
            <a:ext cx="2160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>
                <a:solidFill>
                  <a:schemeClr val="tx1"/>
                </a:solidFill>
              </a:rPr>
              <a:t>Péter Gábor</a:t>
            </a:r>
          </a:p>
        </p:txBody>
      </p:sp>
      <p:pic>
        <p:nvPicPr>
          <p:cNvPr id="80902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8250"/>
            <a:ext cx="10058400" cy="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3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3949700"/>
            <a:ext cx="4832351" cy="34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zövegdoboz 1"/>
          <p:cNvSpPr txBox="1">
            <a:spLocks noChangeArrowheads="1"/>
          </p:cNvSpPr>
          <p:nvPr/>
        </p:nvSpPr>
        <p:spPr bwMode="auto">
          <a:xfrm>
            <a:off x="71438" y="611188"/>
            <a:ext cx="10080625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chemeClr val="tx1"/>
                </a:solidFill>
              </a:rPr>
              <a:t>A törvénytelenségek feltárását 1954 májusáig akadályozta meg a </a:t>
            </a:r>
            <a:r>
              <a:rPr lang="hu-HU" altLang="hu-HU" b="1" u="sng">
                <a:solidFill>
                  <a:schemeClr val="tx1"/>
                </a:solidFill>
              </a:rPr>
              <a:t>Rákosi-féle holdudvar</a:t>
            </a:r>
            <a:r>
              <a:rPr lang="hu-HU" altLang="hu-HU">
                <a:solidFill>
                  <a:schemeClr val="tx1"/>
                </a:solidFill>
              </a:rPr>
              <a:t>, amikor is maga </a:t>
            </a:r>
            <a:r>
              <a:rPr lang="hu-HU" altLang="hu-HU" b="1">
                <a:solidFill>
                  <a:schemeClr val="tx1"/>
                </a:solidFill>
              </a:rPr>
              <a:t>Hruscsov</a:t>
            </a:r>
            <a:r>
              <a:rPr lang="hu-HU" altLang="hu-HU">
                <a:solidFill>
                  <a:schemeClr val="tx1"/>
                </a:solidFill>
              </a:rPr>
              <a:t> emelte fel szavát a miniszterelnök mellett. A felállított Különleges Tanács 300 politikai elítélt ügyét vizsgálta felül, köztük </a:t>
            </a:r>
            <a:r>
              <a:rPr lang="hu-HU" altLang="hu-HU" b="1">
                <a:solidFill>
                  <a:schemeClr val="tx1"/>
                </a:solidFill>
              </a:rPr>
              <a:t>Kádár Jánosét</a:t>
            </a:r>
            <a:r>
              <a:rPr lang="hu-HU" altLang="hu-HU">
                <a:solidFill>
                  <a:schemeClr val="tx1"/>
                </a:solidFill>
              </a:rPr>
              <a:t> és </a:t>
            </a:r>
            <a:r>
              <a:rPr lang="hu-HU" altLang="hu-HU" b="1">
                <a:solidFill>
                  <a:schemeClr val="tx1"/>
                </a:solidFill>
              </a:rPr>
              <a:t>Losonczy Gézáét.</a:t>
            </a: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</a:pPr>
            <a:endParaRPr lang="hu-HU" altLang="hu-HU" sz="1000" b="1">
              <a:solidFill>
                <a:schemeClr val="tx1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1954 ősze: </a:t>
            </a:r>
            <a:r>
              <a:rPr lang="hu-HU" altLang="hu-HU" b="1">
                <a:solidFill>
                  <a:srgbClr val="000000"/>
                </a:solidFill>
              </a:rPr>
              <a:t>Hazafias Népfront</a:t>
            </a:r>
            <a:r>
              <a:rPr lang="hu-HU" altLang="hu-HU">
                <a:solidFill>
                  <a:srgbClr val="000000"/>
                </a:solidFill>
              </a:rPr>
              <a:t> (FKGP és az 1945 utáni nem kommunista pártok) alakuló kongresszusának összehívása.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Nagyszabású reformprogram kibontakozása</a:t>
            </a:r>
          </a:p>
          <a:p>
            <a:endParaRPr lang="hu-HU" altLang="hu-HU"/>
          </a:p>
        </p:txBody>
      </p:sp>
      <p:sp>
        <p:nvSpPr>
          <p:cNvPr id="82947" name="Text Box 1"/>
          <p:cNvSpPr txBox="1">
            <a:spLocks noChangeArrowheads="1"/>
          </p:cNvSpPr>
          <p:nvPr/>
        </p:nvSpPr>
        <p:spPr bwMode="auto">
          <a:xfrm>
            <a:off x="287338" y="0"/>
            <a:ext cx="9648825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2800" b="1"/>
              <a:t>Akadályok és reformok, a többpártrendszer reménye</a:t>
            </a:r>
          </a:p>
        </p:txBody>
      </p:sp>
      <p:pic>
        <p:nvPicPr>
          <p:cNvPr id="82948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8250"/>
            <a:ext cx="10058400" cy="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8250"/>
            <a:ext cx="10058400" cy="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8250"/>
            <a:ext cx="10058400" cy="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8063" y="3409950"/>
            <a:ext cx="5295901" cy="40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3409950"/>
            <a:ext cx="6315075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zövegdoboz 1"/>
          <p:cNvSpPr txBox="1">
            <a:spLocks noChangeArrowheads="1"/>
          </p:cNvSpPr>
          <p:nvPr/>
        </p:nvSpPr>
        <p:spPr bwMode="auto">
          <a:xfrm>
            <a:off x="6350" y="890588"/>
            <a:ext cx="993775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>
                <a:solidFill>
                  <a:schemeClr val="tx1"/>
                </a:solidFill>
              </a:rPr>
              <a:t>„A Magyar Népköztársaság nevében bocsánatot kérek Önöktől azért az igazságtalanságért, jogtalanságért és méltatlanságért, melyet el kellett szenvedniük. </a:t>
            </a:r>
          </a:p>
          <a:p>
            <a:r>
              <a:rPr lang="hu-HU" altLang="hu-HU">
                <a:solidFill>
                  <a:schemeClr val="tx1"/>
                </a:solidFill>
              </a:rPr>
              <a:t>…Figyelmeztetem viszont Önöket, hogy a törvény hatévi fegyházbüntetést ír elő, amennyiben rabságuk körülményeiről, helyéről, okairól bármit is elárulnak! Azzal a jó tanáccsal szolgálhatok, hogy a kérdezősködőket jelentsék fel, közvetlen hozzátartozóiknak pedig mondják, hogy tanulmányúton voltak a Szovjetunióban.”</a:t>
            </a:r>
          </a:p>
        </p:txBody>
      </p:sp>
      <p:sp>
        <p:nvSpPr>
          <p:cNvPr id="83971" name="Szövegdoboz 2"/>
          <p:cNvSpPr txBox="1">
            <a:spLocks noChangeArrowheads="1"/>
          </p:cNvSpPr>
          <p:nvPr/>
        </p:nvSpPr>
        <p:spPr bwMode="auto">
          <a:xfrm>
            <a:off x="71438" y="55563"/>
            <a:ext cx="95059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 b="1">
                <a:solidFill>
                  <a:schemeClr val="tx1"/>
                </a:solidFill>
              </a:rPr>
              <a:t>Egy ÁVÓ-s őrnagy beszéde a recski tábor megszüntetésekor, 1953. szeptembere.</a:t>
            </a:r>
          </a:p>
        </p:txBody>
      </p:sp>
      <p:pic>
        <p:nvPicPr>
          <p:cNvPr id="83972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63" y="3954463"/>
            <a:ext cx="5392737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4460875"/>
            <a:ext cx="429895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"/>
          <p:cNvSpPr txBox="1">
            <a:spLocks noChangeArrowheads="1"/>
          </p:cNvSpPr>
          <p:nvPr/>
        </p:nvSpPr>
        <p:spPr bwMode="auto">
          <a:xfrm>
            <a:off x="700088" y="0"/>
            <a:ext cx="8609012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/>
              <a:t>Visszatérés a régi diktatúrához  </a:t>
            </a:r>
          </a:p>
        </p:txBody>
      </p:sp>
      <p:sp>
        <p:nvSpPr>
          <p:cNvPr id="84995" name="Text Box 2"/>
          <p:cNvSpPr txBox="1">
            <a:spLocks noChangeArrowheads="1"/>
          </p:cNvSpPr>
          <p:nvPr/>
        </p:nvSpPr>
        <p:spPr bwMode="auto">
          <a:xfrm>
            <a:off x="-144463" y="631825"/>
            <a:ext cx="6911976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1955. január: magyar pártállami vezetők </a:t>
            </a:r>
            <a:r>
              <a:rPr lang="hu-HU" altLang="hu-HU" b="1">
                <a:solidFill>
                  <a:srgbClr val="000000"/>
                </a:solidFill>
              </a:rPr>
              <a:t>újabb moszkvai útja </a:t>
            </a:r>
            <a:r>
              <a:rPr lang="hu-HU" altLang="hu-HU">
                <a:solidFill>
                  <a:srgbClr val="000000"/>
                </a:solidFill>
              </a:rPr>
              <a:t>(Nagy Imre „megrovása”).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1955. május 5. NSZK NATO-ba való felvétele.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1955. május 14. Varsói Szerződés megalakítása.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1955. március: MDP KV (Magyar Dolgozók Pártjának Központi Vezetése) </a:t>
            </a:r>
            <a:r>
              <a:rPr lang="hu-HU" altLang="hu-HU" b="1" u="sng">
                <a:solidFill>
                  <a:srgbClr val="000000"/>
                </a:solidFill>
              </a:rPr>
              <a:t>elítélte Nagy Imre politikáját, majd április 14-én leváltották és megfosztották minden tisztségétől</a:t>
            </a:r>
            <a:r>
              <a:rPr lang="hu-HU" altLang="hu-HU">
                <a:solidFill>
                  <a:srgbClr val="000000"/>
                </a:solidFill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Resztalinizációs folyamatok újraindulása</a:t>
            </a:r>
            <a:r>
              <a:rPr lang="hu-HU" altLang="hu-HU">
                <a:solidFill>
                  <a:srgbClr val="000000"/>
                </a:solidFill>
              </a:rPr>
              <a:t>: </a:t>
            </a:r>
            <a:r>
              <a:rPr lang="hu-HU" altLang="hu-HU" b="1" u="sng">
                <a:solidFill>
                  <a:srgbClr val="000000"/>
                </a:solidFill>
              </a:rPr>
              <a:t>beszolgáltatási kötelezettségek felemelése, erőszakos kollektivizálás, ÁVH aktivizálódása.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>
              <a:solidFill>
                <a:srgbClr val="000000"/>
              </a:solidFill>
            </a:endParaRPr>
          </a:p>
        </p:txBody>
      </p:sp>
      <p:pic>
        <p:nvPicPr>
          <p:cNvPr id="84996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0" y="708025"/>
            <a:ext cx="2941638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3138488"/>
            <a:ext cx="3744912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475" y="5435600"/>
            <a:ext cx="3516313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1"/>
          <p:cNvSpPr txBox="1">
            <a:spLocks noChangeArrowheads="1"/>
          </p:cNvSpPr>
          <p:nvPr/>
        </p:nvSpPr>
        <p:spPr bwMode="auto">
          <a:xfrm>
            <a:off x="727075" y="0"/>
            <a:ext cx="8609013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/>
              <a:t>Visszatérés a régi diktatúrához</a:t>
            </a:r>
          </a:p>
        </p:txBody>
      </p:sp>
      <p:sp>
        <p:nvSpPr>
          <p:cNvPr id="87043" name="Text Box 2"/>
          <p:cNvSpPr txBox="1">
            <a:spLocks noChangeArrowheads="1"/>
          </p:cNvSpPr>
          <p:nvPr/>
        </p:nvSpPr>
        <p:spPr bwMode="auto">
          <a:xfrm>
            <a:off x="-20638" y="631825"/>
            <a:ext cx="6573838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Nagy Imre </a:t>
            </a:r>
            <a:r>
              <a:rPr lang="hu-HU" altLang="hu-HU" b="1">
                <a:solidFill>
                  <a:srgbClr val="000000"/>
                </a:solidFill>
              </a:rPr>
              <a:t>perifériára szorítása</a:t>
            </a:r>
            <a:r>
              <a:rPr lang="hu-HU" altLang="hu-HU">
                <a:solidFill>
                  <a:srgbClr val="000000"/>
                </a:solidFill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Két szuperhatalom közötti ellentétek kiéleződése helyett </a:t>
            </a:r>
            <a:r>
              <a:rPr lang="hu-HU" altLang="hu-HU" b="1">
                <a:solidFill>
                  <a:srgbClr val="000000"/>
                </a:solidFill>
              </a:rPr>
              <a:t>enyhülési politika</a:t>
            </a:r>
            <a:r>
              <a:rPr lang="hu-HU" altLang="hu-HU">
                <a:solidFill>
                  <a:srgbClr val="000000"/>
                </a:solidFill>
              </a:rPr>
              <a:t> - </a:t>
            </a:r>
            <a:r>
              <a:rPr lang="hu-HU" altLang="hu-HU" b="1" u="sng">
                <a:solidFill>
                  <a:srgbClr val="000000"/>
                </a:solidFill>
              </a:rPr>
              <a:t>Ausztria semlegességének deklarálása és szovjet-jugoszláv viszony normalizálódása</a:t>
            </a:r>
            <a:r>
              <a:rPr lang="hu-HU" altLang="hu-HU">
                <a:solidFill>
                  <a:srgbClr val="000000"/>
                </a:solidFill>
              </a:rPr>
              <a:t>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b="1">
                <a:solidFill>
                  <a:srgbClr val="000000"/>
                </a:solidFill>
              </a:rPr>
              <a:t>SZKP XX. kongresszusa </a:t>
            </a:r>
            <a:r>
              <a:rPr lang="hu-HU" altLang="hu-HU">
                <a:solidFill>
                  <a:srgbClr val="000000"/>
                </a:solidFill>
              </a:rPr>
              <a:t>(1956. február 14-25.): két társadalmi rendszer békés egymás mellett való élésének elve + személyi kultusz elítélése.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>
                <a:solidFill>
                  <a:srgbClr val="000000"/>
                </a:solidFill>
              </a:rPr>
              <a:t>1956. március 17., a </a:t>
            </a:r>
            <a:r>
              <a:rPr lang="hu-HU" altLang="hu-HU" b="1">
                <a:solidFill>
                  <a:srgbClr val="000000"/>
                </a:solidFill>
              </a:rPr>
              <a:t>Petőfi Kör </a:t>
            </a:r>
            <a:r>
              <a:rPr lang="hu-HU" altLang="hu-HU">
                <a:solidFill>
                  <a:srgbClr val="000000"/>
                </a:solidFill>
              </a:rPr>
              <a:t>első nagyobb rendezvénye. </a:t>
            </a:r>
          </a:p>
        </p:txBody>
      </p:sp>
      <p:pic>
        <p:nvPicPr>
          <p:cNvPr id="8704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5148263"/>
            <a:ext cx="9288463" cy="537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411413"/>
            <a:ext cx="3502025" cy="230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"/>
          <p:cNvSpPr txBox="1">
            <a:spLocks noChangeArrowheads="1"/>
          </p:cNvSpPr>
          <p:nvPr/>
        </p:nvSpPr>
        <p:spPr bwMode="auto">
          <a:xfrm>
            <a:off x="735013" y="371475"/>
            <a:ext cx="8609012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200" b="1"/>
              <a:t>Visszatérés a régi diktatúrához </a:t>
            </a:r>
          </a:p>
        </p:txBody>
      </p:sp>
      <p:sp>
        <p:nvSpPr>
          <p:cNvPr id="89091" name="Text Box 2"/>
          <p:cNvSpPr txBox="1">
            <a:spLocks noChangeArrowheads="1"/>
          </p:cNvSpPr>
          <p:nvPr/>
        </p:nvSpPr>
        <p:spPr bwMode="auto">
          <a:xfrm>
            <a:off x="144463" y="1619250"/>
            <a:ext cx="9791700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07988" indent="-303213"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07988" algn="l"/>
                <a:tab pos="855663" algn="l"/>
                <a:tab pos="1304925" algn="l"/>
                <a:tab pos="1754188" algn="l"/>
                <a:tab pos="2203450" algn="l"/>
                <a:tab pos="2652713" algn="l"/>
                <a:tab pos="3101975" algn="l"/>
                <a:tab pos="3551238" algn="l"/>
                <a:tab pos="4000500" algn="l"/>
                <a:tab pos="4449763" algn="l"/>
                <a:tab pos="4899025" algn="l"/>
                <a:tab pos="5348288" algn="l"/>
                <a:tab pos="5797550" algn="l"/>
                <a:tab pos="6246813" algn="l"/>
                <a:tab pos="6696075" algn="l"/>
                <a:tab pos="7145338" algn="l"/>
                <a:tab pos="7594600" algn="l"/>
                <a:tab pos="8043863" algn="l"/>
                <a:tab pos="8493125" algn="l"/>
                <a:tab pos="8942388" algn="l"/>
                <a:tab pos="939165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200" b="1">
                <a:solidFill>
                  <a:srgbClr val="000000"/>
                </a:solidFill>
              </a:rPr>
              <a:t>Koholt vádak alapján elítélt személyiségek kiengedése a börtönből.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200">
                <a:solidFill>
                  <a:srgbClr val="000000"/>
                </a:solidFill>
              </a:rPr>
              <a:t>1956. június 7. </a:t>
            </a:r>
            <a:r>
              <a:rPr lang="hu-HU" altLang="hu-HU" sz="2200" b="1">
                <a:solidFill>
                  <a:srgbClr val="000000"/>
                </a:solidFill>
              </a:rPr>
              <a:t>Nagy Imre 60. születésnapja</a:t>
            </a:r>
            <a:r>
              <a:rPr lang="hu-HU" altLang="hu-HU" sz="2200">
                <a:solidFill>
                  <a:srgbClr val="000000"/>
                </a:solidFill>
              </a:rPr>
              <a:t>. 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itchFamily="2" charset="2"/>
              <a:buChar char=""/>
            </a:pPr>
            <a:r>
              <a:rPr lang="hu-HU" altLang="hu-HU" sz="2200">
                <a:solidFill>
                  <a:srgbClr val="000000"/>
                </a:solidFill>
              </a:rPr>
              <a:t>Petőfi Kör júniusi vitafóruma (fényképek): </a:t>
            </a:r>
            <a:r>
              <a:rPr lang="hu-HU" altLang="hu-HU" sz="2200" b="1" u="sng">
                <a:solidFill>
                  <a:srgbClr val="000000"/>
                </a:solidFill>
              </a:rPr>
              <a:t>Rákosi és Gerő lemondásának és Rajk László rehabilitálásának követelése.</a:t>
            </a:r>
          </a:p>
          <a:p>
            <a:pPr eaLnBrk="1">
              <a:lnSpc>
                <a:spcPct val="93000"/>
              </a:lnSpc>
              <a:buSzPct val="45000"/>
            </a:pPr>
            <a:endParaRPr lang="hu-HU" altLang="hu-HU" sz="1000">
              <a:solidFill>
                <a:srgbClr val="000000"/>
              </a:solidFill>
            </a:endParaRPr>
          </a:p>
        </p:txBody>
      </p:sp>
      <p:pic>
        <p:nvPicPr>
          <p:cNvPr id="8909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4178300"/>
            <a:ext cx="5151437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4178300"/>
            <a:ext cx="4837112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38113" y="703263"/>
            <a:ext cx="9767887" cy="2136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hu-HU" altLang="hu-HU" dirty="0">
                <a:solidFill>
                  <a:srgbClr val="000000"/>
                </a:solidFill>
              </a:rPr>
              <a:t>1956. július 18-21. </a:t>
            </a:r>
            <a:r>
              <a:rPr lang="hu-HU" altLang="hu-HU" b="1" dirty="0">
                <a:solidFill>
                  <a:srgbClr val="000000"/>
                </a:solidFill>
              </a:rPr>
              <a:t>MDP Központi Vezetésének ülése: Rákosi felmentése első titkári és politikai bizottsági tisztsége alól </a:t>
            </a:r>
            <a:r>
              <a:rPr lang="hu-HU" altLang="hu-HU" dirty="0">
                <a:solidFill>
                  <a:srgbClr val="000000"/>
                </a:solidFill>
              </a:rPr>
              <a:t>(utóda Gerő Ernő lett).</a:t>
            </a:r>
          </a:p>
          <a:p>
            <a:pPr eaLnBrk="1">
              <a:lnSpc>
                <a:spcPct val="93000"/>
              </a:lnSpc>
              <a:buSzPct val="45000"/>
              <a:defRPr/>
            </a:pPr>
            <a:endParaRPr lang="hu-HU" altLang="hu-HU" sz="1050" dirty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  <a:defRPr/>
            </a:pPr>
            <a:r>
              <a:rPr lang="hu-HU" altLang="hu-HU" dirty="0">
                <a:solidFill>
                  <a:srgbClr val="000000"/>
                </a:solidFill>
              </a:rPr>
              <a:t>1956. szeptember 17. </a:t>
            </a:r>
            <a:r>
              <a:rPr lang="hu-HU" altLang="hu-HU" b="1" dirty="0">
                <a:solidFill>
                  <a:srgbClr val="000000"/>
                </a:solidFill>
              </a:rPr>
              <a:t>Írószövetség ülése</a:t>
            </a:r>
            <a:r>
              <a:rPr lang="hu-HU" altLang="hu-HU" dirty="0">
                <a:solidFill>
                  <a:srgbClr val="000000"/>
                </a:solidFill>
              </a:rPr>
              <a:t>.</a:t>
            </a:r>
          </a:p>
          <a:p>
            <a:pPr eaLnBrk="1">
              <a:lnSpc>
                <a:spcPct val="93000"/>
              </a:lnSpc>
              <a:buSzPct val="45000"/>
              <a:defRPr/>
            </a:pPr>
            <a:endParaRPr lang="hu-HU" altLang="hu-HU" sz="1050" dirty="0">
              <a:solidFill>
                <a:srgbClr val="000000"/>
              </a:solidFill>
            </a:endParaRPr>
          </a:p>
          <a:p>
            <a:pPr>
              <a:defRPr/>
            </a:pPr>
            <a:endParaRPr lang="hu-HU" dirty="0"/>
          </a:p>
        </p:txBody>
      </p:sp>
      <p:sp>
        <p:nvSpPr>
          <p:cNvPr id="91139" name="Text Box 1"/>
          <p:cNvSpPr txBox="1">
            <a:spLocks noChangeArrowheads="1"/>
          </p:cNvSpPr>
          <p:nvPr/>
        </p:nvSpPr>
        <p:spPr bwMode="auto">
          <a:xfrm>
            <a:off x="0" y="0"/>
            <a:ext cx="1008062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000" b="1"/>
              <a:t>A nép ellenállása az újraéledt sztálinista rendszerrel</a:t>
            </a: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339975"/>
            <a:ext cx="4846637" cy="34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1"/>
          <a:stretch>
            <a:fillRect/>
          </a:stretch>
        </p:blipFill>
        <p:spPr bwMode="auto">
          <a:xfrm>
            <a:off x="5108575" y="2555875"/>
            <a:ext cx="4935538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Szövegdoboz 5"/>
          <p:cNvSpPr txBox="1">
            <a:spLocks noChangeArrowheads="1"/>
          </p:cNvSpPr>
          <p:nvPr/>
        </p:nvSpPr>
        <p:spPr bwMode="auto">
          <a:xfrm>
            <a:off x="0" y="6156325"/>
            <a:ext cx="54721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1pPr>
            <a:lvl2pPr marL="107950"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lvl="1" indent="0" eaLnBrk="1">
              <a:buSzPct val="75000"/>
            </a:pPr>
            <a:r>
              <a:rPr lang="hu-HU" altLang="en-US">
                <a:solidFill>
                  <a:schemeClr val="tx1"/>
                </a:solidFill>
                <a:ea typeface="Lucida Sans Unicode" pitchFamily="34" charset="0"/>
                <a:cs typeface="Tahoma" panose="020B0604030504040204" pitchFamily="34" charset="0"/>
              </a:rPr>
              <a:t>Josip Broz Tito, Gerő Ernő, Hegedűs András – az </a:t>
            </a:r>
            <a:r>
              <a:rPr lang="hu-HU" altLang="hu-HU">
                <a:solidFill>
                  <a:srgbClr val="000000"/>
                </a:solidFill>
                <a:ea typeface="Lucida Sans Unicode" pitchFamily="34" charset="0"/>
                <a:cs typeface="Tahoma" panose="020B0604030504040204" pitchFamily="34" charset="0"/>
              </a:rPr>
              <a:t>MDP küldöttsége Jugoszláviában 1956 október 23.</a:t>
            </a:r>
            <a:endParaRPr lang="hu-HU" altLang="en-US">
              <a:solidFill>
                <a:schemeClr val="tx1"/>
              </a:solidFill>
              <a:ea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zövegdoboz 1"/>
          <p:cNvSpPr txBox="1">
            <a:spLocks noChangeArrowheads="1"/>
          </p:cNvSpPr>
          <p:nvPr/>
        </p:nvSpPr>
        <p:spPr bwMode="auto">
          <a:xfrm>
            <a:off x="363538" y="703263"/>
            <a:ext cx="95059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hu-HU" altLang="hu-HU">
                <a:solidFill>
                  <a:srgbClr val="000000"/>
                </a:solidFill>
              </a:rPr>
              <a:t>1956. október 6. </a:t>
            </a:r>
            <a:r>
              <a:rPr lang="hu-HU" altLang="hu-HU" b="1">
                <a:solidFill>
                  <a:srgbClr val="000000"/>
                </a:solidFill>
              </a:rPr>
              <a:t>Rajk László és társainak újratemetése</a:t>
            </a:r>
            <a:r>
              <a:rPr lang="hu-HU" altLang="hu-HU">
                <a:solidFill>
                  <a:srgbClr val="000000"/>
                </a:solidFill>
              </a:rPr>
              <a:t>.</a:t>
            </a:r>
          </a:p>
          <a:p>
            <a:r>
              <a:rPr kumimoji="1" lang="hu-HU" altLang="hu-HU">
                <a:solidFill>
                  <a:schemeClr val="tx1"/>
                </a:solidFill>
                <a:sym typeface="Wingdings 2" panose="05020102010507070707" pitchFamily="18" charset="2"/>
              </a:rPr>
              <a:t> Csendes tüntetéssé változott (a rendszer ellen)</a:t>
            </a:r>
            <a:endParaRPr lang="hu-HU" altLang="hu-HU">
              <a:solidFill>
                <a:schemeClr val="tx1"/>
              </a:solidFill>
            </a:endParaRPr>
          </a:p>
          <a:p>
            <a:endParaRPr lang="hu-HU" altLang="en-US"/>
          </a:p>
        </p:txBody>
      </p:sp>
      <p:pic>
        <p:nvPicPr>
          <p:cNvPr id="92163" name="Picture 5" descr="Nagy Imre és felesége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744663"/>
            <a:ext cx="28162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15" descr="06-01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1"/>
          <a:stretch>
            <a:fillRect/>
          </a:stretch>
        </p:blipFill>
        <p:spPr bwMode="auto">
          <a:xfrm>
            <a:off x="4078288" y="1609725"/>
            <a:ext cx="6002337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5" name="Text Box 1"/>
          <p:cNvSpPr txBox="1">
            <a:spLocks noChangeArrowheads="1"/>
          </p:cNvSpPr>
          <p:nvPr/>
        </p:nvSpPr>
        <p:spPr bwMode="auto">
          <a:xfrm>
            <a:off x="0" y="0"/>
            <a:ext cx="1008062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hu-HU" altLang="hu-HU" sz="3000" b="1"/>
              <a:t>A nép ellenállása az újraéledt sztálinista rendszerrel</a:t>
            </a:r>
          </a:p>
        </p:txBody>
      </p:sp>
      <p:sp>
        <p:nvSpPr>
          <p:cNvPr id="92166" name="Text Box 7"/>
          <p:cNvSpPr txBox="1">
            <a:spLocks noChangeArrowheads="1"/>
          </p:cNvSpPr>
          <p:nvPr/>
        </p:nvSpPr>
        <p:spPr bwMode="auto">
          <a:xfrm>
            <a:off x="387350" y="6434138"/>
            <a:ext cx="338455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5000"/>
              </a:spcBef>
            </a:pPr>
            <a:r>
              <a:rPr lang="hu-HU" altLang="hu-HU">
                <a:solidFill>
                  <a:schemeClr val="tx1"/>
                </a:solidFill>
              </a:rPr>
              <a:t>Nagy Imre és felesége Rajk László temetésén, 1956. X.  6.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1"/>
          <p:cNvSpPr txBox="1">
            <a:spLocks noChangeArrowheads="1"/>
          </p:cNvSpPr>
          <p:nvPr/>
        </p:nvSpPr>
        <p:spPr bwMode="auto">
          <a:xfrm>
            <a:off x="741363" y="555625"/>
            <a:ext cx="8609012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 anchor="ctr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hu-HU" sz="3200" b="1"/>
              <a:t>Felhasznált irodalom 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503238" y="1474788"/>
            <a:ext cx="9361487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342900" indent="-32385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lnSpc>
                <a:spcPct val="93000"/>
              </a:lnSpc>
              <a:buSzPct val="100000"/>
              <a:defRPr/>
            </a:pPr>
            <a:endParaRPr lang="hu-HU" altLang="hu-HU" b="1" dirty="0">
              <a:solidFill>
                <a:srgbClr val="000000"/>
              </a:solidFill>
            </a:endParaRPr>
          </a:p>
          <a:p>
            <a:pPr eaLnBrk="1">
              <a:lnSpc>
                <a:spcPct val="93000"/>
              </a:lnSpc>
              <a:buSzPct val="100000"/>
              <a:defRPr/>
            </a:pPr>
            <a:endParaRPr lang="hu-HU" altLang="hu-HU" b="1" dirty="0">
              <a:solidFill>
                <a:srgbClr val="000000"/>
              </a:solidFill>
            </a:endParaRPr>
          </a:p>
          <a:p>
            <a:pPr marL="341313" indent="-325438" eaLnBrk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u-HU" altLang="hu-HU" b="1" dirty="0">
                <a:solidFill>
                  <a:srgbClr val="000000"/>
                </a:solidFill>
              </a:rPr>
              <a:t>Romsics Ignác: A 20. század rövid története. Rubicon-Könyvek, 2011, pp. 325-332.</a:t>
            </a:r>
          </a:p>
          <a:p>
            <a:pPr eaLnBrk="1">
              <a:lnSpc>
                <a:spcPct val="93000"/>
              </a:lnSpc>
              <a:buSzPct val="100000"/>
              <a:defRPr/>
            </a:pPr>
            <a:endParaRPr lang="hu-HU" altLang="hu-HU" b="1" dirty="0">
              <a:solidFill>
                <a:srgbClr val="000000"/>
              </a:solidFill>
            </a:endParaRPr>
          </a:p>
          <a:p>
            <a:pPr marL="341313" indent="-325438" eaLnBrk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u-HU" altLang="hu-HU" b="1" dirty="0">
                <a:solidFill>
                  <a:srgbClr val="000000"/>
                </a:solidFill>
              </a:rPr>
              <a:t>Romsics Ignác: Magyarország története a XX. században. Osiris Kiadó, Budapest, 1999. pp. 335-382.</a:t>
            </a:r>
          </a:p>
          <a:p>
            <a:pPr eaLnBrk="1">
              <a:lnSpc>
                <a:spcPct val="93000"/>
              </a:lnSpc>
              <a:buSzPct val="50000"/>
              <a:defRPr/>
            </a:pPr>
            <a:endParaRPr lang="hu-HU" altLang="hu-HU" b="1" dirty="0">
              <a:solidFill>
                <a:srgbClr val="000000"/>
              </a:solidFill>
            </a:endParaRPr>
          </a:p>
          <a:p>
            <a:pPr marL="341313" indent="-325438" eaLnBrk="1">
              <a:lnSpc>
                <a:spcPct val="93000"/>
              </a:lnSpc>
              <a:buClr>
                <a:srgbClr val="000000"/>
              </a:buClr>
              <a:buSzPct val="50000"/>
              <a:buFont typeface="Wingdings" panose="05000000000000000000" pitchFamily="2" charset="2"/>
              <a:buChar char=""/>
              <a:defRPr/>
            </a:pPr>
            <a:r>
              <a:rPr lang="hu-HU" altLang="hu-HU" b="1" dirty="0">
                <a:solidFill>
                  <a:srgbClr val="000000"/>
                </a:solidFill>
              </a:rPr>
              <a:t>   Sásdi Tamás: A Rákosi-korszak (1948-1956). In:</a:t>
            </a:r>
          </a:p>
          <a:p>
            <a:pPr eaLnBrk="1">
              <a:lnSpc>
                <a:spcPct val="93000"/>
              </a:lnSpc>
              <a:buSzPct val="50000"/>
              <a:defRPr/>
            </a:pPr>
            <a:r>
              <a:rPr lang="hu-HU" altLang="hu-HU" b="1" dirty="0">
                <a:solidFill>
                  <a:srgbClr val="CCCCFF"/>
                </a:solidFill>
                <a:hlinkClick r:id="rId3"/>
              </a:rPr>
              <a:t>http://tortenelemklub.com/magyar-toertenelem/szocializmus-kora-1945-1988/628-a-rakosi-korszak-1948-1956</a:t>
            </a:r>
            <a:r>
              <a:rPr lang="hu-HU" altLang="hu-HU" b="1" dirty="0">
                <a:solidFill>
                  <a:srgbClr val="000000"/>
                </a:solidFill>
              </a:rPr>
              <a:t> </a:t>
            </a:r>
          </a:p>
          <a:p>
            <a:pPr eaLnBrk="1">
              <a:lnSpc>
                <a:spcPct val="93000"/>
              </a:lnSpc>
              <a:buSzPct val="100000"/>
              <a:defRPr/>
            </a:pPr>
            <a:endParaRPr lang="hu-HU" altLang="hu-HU" b="1" dirty="0">
              <a:solidFill>
                <a:srgbClr val="000000"/>
              </a:solidFill>
            </a:endParaRPr>
          </a:p>
          <a:p>
            <a:pPr marL="341313" indent="-325438" eaLnBrk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u-HU" altLang="hu-HU" b="1" dirty="0">
                <a:solidFill>
                  <a:srgbClr val="000000"/>
                </a:solidFill>
              </a:rPr>
              <a:t>Térképjegyzék: Történelem </a:t>
            </a:r>
            <a:r>
              <a:rPr lang="hu-HU" altLang="hu-HU" b="1" dirty="0" err="1">
                <a:solidFill>
                  <a:srgbClr val="000000"/>
                </a:solidFill>
              </a:rPr>
              <a:t>Klub.In</a:t>
            </a:r>
            <a:r>
              <a:rPr lang="hu-HU" altLang="hu-HU" b="1" dirty="0">
                <a:solidFill>
                  <a:srgbClr val="000000"/>
                </a:solidFill>
              </a:rPr>
              <a:t>: http://www.tortenelemklub.com/terkepek/vilagterkepek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1"/>
          <p:cNvSpPr txBox="1">
            <a:spLocks noChangeArrowheads="1"/>
          </p:cNvSpPr>
          <p:nvPr/>
        </p:nvSpPr>
        <p:spPr bwMode="auto">
          <a:xfrm>
            <a:off x="792163" y="1619250"/>
            <a:ext cx="8418512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1240" rIns="0" bIns="0"/>
          <a:lstStyle>
            <a:lvl1pPr marL="431800" indent="-300038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1800" algn="l"/>
                <a:tab pos="879475" algn="l"/>
                <a:tab pos="1328738" algn="l"/>
                <a:tab pos="1778000" algn="l"/>
                <a:tab pos="2227263" algn="l"/>
                <a:tab pos="2676525" algn="l"/>
                <a:tab pos="3125788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7675" algn="l"/>
                <a:tab pos="8516938" algn="l"/>
                <a:tab pos="8966200" algn="l"/>
                <a:tab pos="94154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 eaLnBrk="1">
              <a:buClrTx/>
              <a:buSzPct val="45000"/>
              <a:buFontTx/>
              <a:buNone/>
            </a:pPr>
            <a:endParaRPr lang="hu-HU" altLang="hu-HU"/>
          </a:p>
          <a:p>
            <a:pPr eaLnBrk="1">
              <a:buClrTx/>
              <a:buFontTx/>
              <a:buNone/>
            </a:pPr>
            <a:endParaRPr lang="hu-HU" altLang="hu-HU"/>
          </a:p>
          <a:p>
            <a:pPr eaLnBrk="1">
              <a:buClrTx/>
              <a:buFontTx/>
              <a:buNone/>
            </a:pPr>
            <a:endParaRPr lang="hu-HU" altLang="hu-HU"/>
          </a:p>
          <a:p>
            <a:pPr eaLnBrk="1">
              <a:buClrTx/>
              <a:buFontTx/>
              <a:buNone/>
            </a:pPr>
            <a:endParaRPr lang="hu-HU" altLang="hu-HU"/>
          </a:p>
          <a:p>
            <a:pPr eaLnBrk="1">
              <a:buClrTx/>
              <a:buFontTx/>
              <a:buNone/>
            </a:pPr>
            <a:endParaRPr lang="hu-HU" altLang="hu-HU"/>
          </a:p>
          <a:p>
            <a:pPr algn="ctr" eaLnBrk="1">
              <a:buClrTx/>
              <a:buFontTx/>
              <a:buNone/>
            </a:pPr>
            <a:r>
              <a:rPr lang="hu-HU" altLang="hu-HU" sz="4000" b="1" i="1"/>
              <a:t>Köszönöm a figyelmet!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Arial"/>
        <a:ea typeface=""/>
        <a:cs typeface="msmincho"/>
      </a:majorFont>
      <a:minorFont>
        <a:latin typeface="Arial"/>
        <a:ea typeface=""/>
        <a:cs typeface="msmincho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hu-HU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msminch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hu-HU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msmincho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Arial"/>
        <a:ea typeface=""/>
        <a:cs typeface="msmincho"/>
      </a:majorFont>
      <a:minorFont>
        <a:latin typeface="Arial"/>
        <a:ea typeface=""/>
        <a:cs typeface="msmincho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hu-HU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msmincho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hu-HU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msmincho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35689</TotalTime>
  <Words>2036</Words>
  <Application>Microsoft Office PowerPoint</Application>
  <PresentationFormat>Egyéni</PresentationFormat>
  <Paragraphs>275</Paragraphs>
  <Slides>45</Slides>
  <Notes>30</Notes>
  <HiddenSlides>0</HiddenSlides>
  <MMClips>3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2</vt:i4>
      </vt:variant>
      <vt:variant>
        <vt:lpstr>Diacímek</vt:lpstr>
      </vt:variant>
      <vt:variant>
        <vt:i4>45</vt:i4>
      </vt:variant>
    </vt:vector>
  </HeadingPairs>
  <TitlesOfParts>
    <vt:vector size="56" baseType="lpstr">
      <vt:lpstr>Arial</vt:lpstr>
      <vt:lpstr>Calibri</vt:lpstr>
      <vt:lpstr>Franklin Gothic Book;Corbel</vt:lpstr>
      <vt:lpstr>Lucida Sans Unicode</vt:lpstr>
      <vt:lpstr>msmincho</vt:lpstr>
      <vt:lpstr>Tahoma</vt:lpstr>
      <vt:lpstr>Times New Roman</vt:lpstr>
      <vt:lpstr>Wingdings</vt:lpstr>
      <vt:lpstr>Wingdings 2</vt:lpstr>
      <vt:lpstr>Office-téma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Új termék bevezetése</dc:title>
  <dc:creator>Domonkos Endre</dc:creator>
  <dc:description>Általános bevezetése egy új terméknek, a vásárlók kívánságainak figyelembevételével.</dc:description>
  <cp:lastModifiedBy>os</cp:lastModifiedBy>
  <cp:revision>118</cp:revision>
  <cp:lastPrinted>1601-01-01T00:00:00Z</cp:lastPrinted>
  <dcterms:created xsi:type="dcterms:W3CDTF">2012-07-29T09:04:36Z</dcterms:created>
  <dcterms:modified xsi:type="dcterms:W3CDTF">2024-11-14T19:29:23Z</dcterms:modified>
</cp:coreProperties>
</file>