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452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29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6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14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982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47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9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07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45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893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84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99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9A41F-6A3D-46FE-B29A-6F82E438564E}" type="datetimeFigureOut">
              <a:rPr lang="en-US" smtClean="0"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49F3-6EFF-4E56-85D2-13E8C35FA4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024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33435" y="169671"/>
            <a:ext cx="8723376" cy="1311657"/>
          </a:xfrm>
        </p:spPr>
        <p:txBody>
          <a:bodyPr>
            <a:noAutofit/>
          </a:bodyPr>
          <a:lstStyle/>
          <a:p>
            <a:r>
              <a:rPr lang="hu-HU" sz="4400" b="1" dirty="0"/>
              <a:t>Rendszerváltoztatások és átalakulás</a:t>
            </a:r>
            <a:br>
              <a:rPr lang="hu-HU" sz="4400" b="1" dirty="0"/>
            </a:br>
            <a:r>
              <a:rPr lang="hu-HU" sz="4400" b="1" dirty="0"/>
              <a:t>Kelet-Közép-Európában</a:t>
            </a:r>
            <a:endParaRPr lang="en-US" sz="44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82" y="1481328"/>
            <a:ext cx="7945289" cy="5363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8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9506" y="0"/>
            <a:ext cx="7886700" cy="704722"/>
          </a:xfrm>
        </p:spPr>
        <p:txBody>
          <a:bodyPr/>
          <a:lstStyle/>
          <a:p>
            <a:pPr algn="ctr"/>
            <a:r>
              <a:rPr lang="hu-HU" dirty="0" smtClean="0"/>
              <a:t>Reformkísérlet a SZU-ban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4008" y="530986"/>
            <a:ext cx="8869680" cy="4351338"/>
          </a:xfrm>
        </p:spPr>
        <p:txBody>
          <a:bodyPr>
            <a:normAutofit/>
          </a:bodyPr>
          <a:lstStyle/>
          <a:p>
            <a:r>
              <a:rPr lang="hu-HU" sz="2600" b="1" dirty="0"/>
              <a:t>Gorbacsov </a:t>
            </a:r>
            <a:r>
              <a:rPr lang="hu-HU" sz="2600" dirty="0"/>
              <a:t>a hatalomra </a:t>
            </a:r>
            <a:r>
              <a:rPr lang="hu-HU" sz="2600" dirty="0" smtClean="0"/>
              <a:t>lépése után </a:t>
            </a:r>
            <a:r>
              <a:rPr lang="hu-HU" sz="2600" b="1"/>
              <a:t>a </a:t>
            </a:r>
            <a:r>
              <a:rPr lang="hu-HU" sz="2600" b="1" smtClean="0"/>
              <a:t>hidegháborús </a:t>
            </a:r>
            <a:r>
              <a:rPr lang="hu-HU" sz="2600" b="1" dirty="0" smtClean="0"/>
              <a:t>feszültség enyhítésével </a:t>
            </a:r>
            <a:r>
              <a:rPr lang="hu-HU" sz="2600" dirty="0"/>
              <a:t>igyekezett előteremteni a </a:t>
            </a:r>
            <a:r>
              <a:rPr lang="hu-HU" sz="2600" dirty="0" smtClean="0"/>
              <a:t>forrásokat </a:t>
            </a:r>
            <a:r>
              <a:rPr lang="hu-HU" sz="2600" dirty="0"/>
              <a:t>a belső </a:t>
            </a:r>
            <a:r>
              <a:rPr lang="hu-HU" sz="2600" dirty="0" smtClean="0"/>
              <a:t>gazdasági reformokhoz – külföldről, illetve a források további fegyverkezésből való elvonásából: a SZU-nak ekkor a </a:t>
            </a:r>
            <a:r>
              <a:rPr lang="hu-HU" sz="2600" b="1" dirty="0" smtClean="0"/>
              <a:t>GDP-jének 1/3-a (!!!)</a:t>
            </a:r>
            <a:r>
              <a:rPr lang="hu-HU" sz="2600" dirty="0" smtClean="0"/>
              <a:t> volt hadi kiadásokra fordítva</a:t>
            </a:r>
          </a:p>
          <a:p>
            <a:r>
              <a:rPr lang="hu-HU" sz="2600" dirty="0"/>
              <a:t>A </a:t>
            </a:r>
            <a:r>
              <a:rPr lang="hu-HU" sz="2600" dirty="0" smtClean="0"/>
              <a:t>két </a:t>
            </a:r>
            <a:r>
              <a:rPr lang="hu-HU" sz="2600" dirty="0"/>
              <a:t>szuperhatalom </a:t>
            </a:r>
            <a:r>
              <a:rPr lang="hu-HU" sz="2600" dirty="0" smtClean="0"/>
              <a:t>közötti egyeztetéseket a </a:t>
            </a:r>
            <a:r>
              <a:rPr lang="hu-HU" sz="2600" dirty="0"/>
              <a:t>legmagasabb szinten, </a:t>
            </a:r>
            <a:r>
              <a:rPr lang="hu-HU" sz="2600" b="1" dirty="0"/>
              <a:t>Reagan és Gorbacsov közötti </a:t>
            </a:r>
            <a:r>
              <a:rPr lang="hu-HU" sz="2600" b="1" dirty="0" smtClean="0"/>
              <a:t>csúcstalálkozókon </a:t>
            </a:r>
            <a:r>
              <a:rPr lang="hu-HU" sz="2600" dirty="0" smtClean="0"/>
              <a:t>bonyolították le</a:t>
            </a:r>
          </a:p>
          <a:p>
            <a:endParaRPr lang="hu-HU" sz="26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744" y="3799394"/>
            <a:ext cx="5477255" cy="305860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83505"/>
            <a:ext cx="3490384" cy="349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1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78333" y="0"/>
            <a:ext cx="8387334" cy="777874"/>
          </a:xfrm>
        </p:spPr>
        <p:txBody>
          <a:bodyPr/>
          <a:lstStyle/>
          <a:p>
            <a:pPr algn="ctr"/>
            <a:r>
              <a:rPr lang="hu-HU" dirty="0" smtClean="0"/>
              <a:t>A kölcsönös lefegyverkezés kezdete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8016" y="777874"/>
            <a:ext cx="8887968" cy="4351338"/>
          </a:xfrm>
        </p:spPr>
        <p:txBody>
          <a:bodyPr/>
          <a:lstStyle/>
          <a:p>
            <a:r>
              <a:rPr lang="hu-HU" b="1" dirty="0"/>
              <a:t>1987 decemberében </a:t>
            </a:r>
            <a:r>
              <a:rPr lang="hu-HU" dirty="0"/>
              <a:t>a </a:t>
            </a:r>
            <a:r>
              <a:rPr lang="hu-HU" dirty="0" smtClean="0"/>
              <a:t>két </a:t>
            </a:r>
            <a:r>
              <a:rPr lang="hu-HU" dirty="0"/>
              <a:t>szuperhatalom </a:t>
            </a:r>
            <a:r>
              <a:rPr lang="hu-HU" dirty="0" smtClean="0"/>
              <a:t>megállapodást kötött </a:t>
            </a:r>
            <a:r>
              <a:rPr lang="hu-HU" b="1" dirty="0" smtClean="0"/>
              <a:t>az </a:t>
            </a:r>
            <a:r>
              <a:rPr lang="hu-HU" b="1" dirty="0"/>
              <a:t>összes közép-hatótávolságú atomfegyver </a:t>
            </a:r>
            <a:r>
              <a:rPr lang="hu-HU" b="1" dirty="0" smtClean="0"/>
              <a:t>megsemmisítéséről</a:t>
            </a:r>
          </a:p>
          <a:p>
            <a:r>
              <a:rPr lang="hu-HU" b="1" dirty="0"/>
              <a:t>1988-ban Gorbacsov bejelentette</a:t>
            </a:r>
            <a:r>
              <a:rPr lang="hu-HU" dirty="0"/>
              <a:t>, hogy 50 ezer </a:t>
            </a:r>
            <a:r>
              <a:rPr lang="hu-HU" dirty="0" smtClean="0"/>
              <a:t>szovjet katonát és </a:t>
            </a:r>
            <a:r>
              <a:rPr lang="hu-HU" dirty="0"/>
              <a:t>5 ezer </a:t>
            </a:r>
            <a:r>
              <a:rPr lang="hu-HU" dirty="0" smtClean="0"/>
              <a:t>páncélost </a:t>
            </a:r>
            <a:r>
              <a:rPr lang="hu-HU" dirty="0"/>
              <a:t>kivonnak az NDK, </a:t>
            </a:r>
            <a:r>
              <a:rPr lang="hu-HU" dirty="0" smtClean="0"/>
              <a:t>Csehszlovákia és Magyarország területéről</a:t>
            </a:r>
            <a:r>
              <a:rPr lang="hu-HU" dirty="0"/>
              <a:t>, valamint </a:t>
            </a:r>
            <a:r>
              <a:rPr lang="hu-HU" dirty="0" smtClean="0"/>
              <a:t>félmillió </a:t>
            </a:r>
            <a:r>
              <a:rPr lang="hu-HU" dirty="0"/>
              <a:t>fővel </a:t>
            </a:r>
            <a:r>
              <a:rPr lang="hu-HU" dirty="0" smtClean="0"/>
              <a:t>csökkentik a Szovjetunió haderejét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664" y="3740283"/>
            <a:ext cx="4974336" cy="306628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91717"/>
            <a:ext cx="4073417" cy="2963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5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42366" y="0"/>
            <a:ext cx="7886700" cy="860170"/>
          </a:xfrm>
        </p:spPr>
        <p:txBody>
          <a:bodyPr/>
          <a:lstStyle/>
          <a:p>
            <a:pPr algn="ctr"/>
            <a:r>
              <a:rPr lang="hu-HU" dirty="0" smtClean="0"/>
              <a:t>A SZU befolyásának megszűnése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8872" y="860170"/>
            <a:ext cx="8933688" cy="4351338"/>
          </a:xfrm>
        </p:spPr>
        <p:txBody>
          <a:bodyPr/>
          <a:lstStyle/>
          <a:p>
            <a:r>
              <a:rPr lang="hu-HU" dirty="0"/>
              <a:t>Az 1980-as </a:t>
            </a:r>
            <a:r>
              <a:rPr lang="hu-HU" dirty="0" smtClean="0"/>
              <a:t>évek második felében </a:t>
            </a:r>
            <a:r>
              <a:rPr lang="hu-HU" dirty="0"/>
              <a:t>a </a:t>
            </a:r>
            <a:r>
              <a:rPr lang="hu-HU" dirty="0" smtClean="0"/>
              <a:t>Szovjetunió </a:t>
            </a:r>
            <a:r>
              <a:rPr lang="hu-HU" b="1" dirty="0"/>
              <a:t>kénytelen </a:t>
            </a:r>
            <a:r>
              <a:rPr lang="hu-HU" b="1" dirty="0" smtClean="0"/>
              <a:t>volt feladni </a:t>
            </a:r>
            <a:r>
              <a:rPr lang="hu-HU" dirty="0"/>
              <a:t>a harmadik </a:t>
            </a:r>
            <a:r>
              <a:rPr lang="hu-HU" dirty="0" smtClean="0"/>
              <a:t>világban megszerzett </a:t>
            </a:r>
            <a:r>
              <a:rPr lang="hu-HU" b="1" dirty="0" smtClean="0"/>
              <a:t>katonai </a:t>
            </a:r>
            <a:r>
              <a:rPr lang="hu-HU" b="1" dirty="0"/>
              <a:t>és politikai </a:t>
            </a:r>
            <a:r>
              <a:rPr lang="hu-HU" b="1" dirty="0" smtClean="0"/>
              <a:t>pozícióit</a:t>
            </a:r>
          </a:p>
          <a:p>
            <a:r>
              <a:rPr lang="hu-HU" dirty="0"/>
              <a:t>1989-ben szovjet </a:t>
            </a:r>
            <a:r>
              <a:rPr lang="hu-HU" dirty="0" smtClean="0"/>
              <a:t>részről bejelentették</a:t>
            </a:r>
            <a:r>
              <a:rPr lang="hu-HU" dirty="0"/>
              <a:t>, hogy </a:t>
            </a:r>
            <a:r>
              <a:rPr lang="hu-HU" dirty="0" smtClean="0"/>
              <a:t>minden eddigi </a:t>
            </a:r>
            <a:r>
              <a:rPr lang="hu-HU" dirty="0"/>
              <a:t>szovjet </a:t>
            </a:r>
            <a:r>
              <a:rPr lang="hu-HU" dirty="0" smtClean="0"/>
              <a:t>befolyási övezetbe tartozó ország </a:t>
            </a:r>
            <a:r>
              <a:rPr lang="hu-HU" b="1" dirty="0"/>
              <a:t>maga döntheti </a:t>
            </a:r>
            <a:r>
              <a:rPr lang="hu-HU" b="1" dirty="0" smtClean="0"/>
              <a:t>el, </a:t>
            </a:r>
            <a:r>
              <a:rPr lang="hu-HU" dirty="0" smtClean="0"/>
              <a:t>hogy </a:t>
            </a:r>
            <a:r>
              <a:rPr lang="hu-HU" dirty="0"/>
              <a:t>milyen utat </a:t>
            </a:r>
            <a:r>
              <a:rPr lang="hu-HU" dirty="0" smtClean="0"/>
              <a:t>választ </a:t>
            </a:r>
            <a:r>
              <a:rPr lang="hu-HU" dirty="0"/>
              <a:t>a </a:t>
            </a:r>
            <a:r>
              <a:rPr lang="hu-HU" dirty="0" smtClean="0"/>
              <a:t>jövőben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5303"/>
            <a:ext cx="5120640" cy="307238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976" y="3796124"/>
            <a:ext cx="3856584" cy="263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908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3286" y="0"/>
            <a:ext cx="8817428" cy="810531"/>
          </a:xfrm>
        </p:spPr>
        <p:txBody>
          <a:bodyPr>
            <a:normAutofit/>
          </a:bodyPr>
          <a:lstStyle/>
          <a:p>
            <a:r>
              <a:rPr lang="hu-HU" sz="3900" dirty="0"/>
              <a:t>A kelet-közép-európai népek felszabadulása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3286" y="810531"/>
            <a:ext cx="8817428" cy="4351338"/>
          </a:xfrm>
        </p:spPr>
        <p:txBody>
          <a:bodyPr/>
          <a:lstStyle/>
          <a:p>
            <a:r>
              <a:rPr lang="hu-HU" dirty="0"/>
              <a:t>Az </a:t>
            </a:r>
            <a:r>
              <a:rPr lang="hu-HU" dirty="0" smtClean="0"/>
              <a:t>adósságspirálba került </a:t>
            </a:r>
            <a:r>
              <a:rPr lang="hu-HU" dirty="0"/>
              <a:t>szocialista </a:t>
            </a:r>
            <a:r>
              <a:rPr lang="hu-HU" dirty="0" smtClean="0"/>
              <a:t>országok között kivételt jelentett Románia</a:t>
            </a:r>
          </a:p>
          <a:p>
            <a:r>
              <a:rPr lang="hu-HU" dirty="0" smtClean="0"/>
              <a:t>Visszafizettek mindent, hogy ne kerüljenek erős nyugati befolyás alá</a:t>
            </a:r>
          </a:p>
          <a:p>
            <a:r>
              <a:rPr lang="hu-HU" dirty="0" smtClean="0"/>
              <a:t>Következmény: az ország teljes romlása, szegénység</a:t>
            </a:r>
          </a:p>
          <a:p>
            <a:r>
              <a:rPr lang="hu-HU" dirty="0" smtClean="0"/>
              <a:t>Diktatúra: </a:t>
            </a:r>
            <a:r>
              <a:rPr lang="hu-HU" b="1" dirty="0" smtClean="0"/>
              <a:t>Nicolae </a:t>
            </a:r>
            <a:r>
              <a:rPr lang="hu-HU" b="1" dirty="0" err="1" smtClean="0"/>
              <a:t>Ceausescu</a:t>
            </a:r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430" y="3630168"/>
            <a:ext cx="5734257" cy="322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453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594360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A romániai forradalom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288" y="508889"/>
            <a:ext cx="9125712" cy="4351338"/>
          </a:xfrm>
        </p:spPr>
        <p:txBody>
          <a:bodyPr>
            <a:normAutofit/>
          </a:bodyPr>
          <a:lstStyle/>
          <a:p>
            <a:r>
              <a:rPr lang="hu-HU" sz="2400" b="1" dirty="0"/>
              <a:t>1989. december </a:t>
            </a:r>
            <a:r>
              <a:rPr lang="hu-HU" sz="2400" b="1" dirty="0" smtClean="0"/>
              <a:t>16-án Temesváron </a:t>
            </a:r>
            <a:r>
              <a:rPr lang="hu-HU" sz="2400" dirty="0" smtClean="0"/>
              <a:t>több száz </a:t>
            </a:r>
            <a:r>
              <a:rPr lang="hu-HU" sz="2400" dirty="0"/>
              <a:t>ember </a:t>
            </a:r>
            <a:r>
              <a:rPr lang="hu-HU" sz="2400" dirty="0" smtClean="0"/>
              <a:t>élőláncot formálva próbálta megakadályozni</a:t>
            </a:r>
            <a:r>
              <a:rPr lang="hu-HU" sz="2400" dirty="0"/>
              <a:t>, hogy </a:t>
            </a:r>
            <a:r>
              <a:rPr lang="hu-HU" sz="2400" b="1" dirty="0" smtClean="0"/>
              <a:t>Tőkés László</a:t>
            </a:r>
            <a:r>
              <a:rPr lang="hu-HU" sz="2400" dirty="0" smtClean="0"/>
              <a:t> református lelkészt (és Erdélyi magyar politikust) a hatóságok </a:t>
            </a:r>
            <a:r>
              <a:rPr lang="hu-HU" sz="2400" dirty="0"/>
              <a:t>egy </a:t>
            </a:r>
            <a:r>
              <a:rPr lang="hu-HU" sz="2400" dirty="0" smtClean="0"/>
              <a:t>szilágysági faluba deportálják</a:t>
            </a:r>
          </a:p>
          <a:p>
            <a:r>
              <a:rPr lang="hu-HU" sz="2400" b="1" dirty="0" smtClean="0"/>
              <a:t>Tőkés Lászlót </a:t>
            </a:r>
            <a:r>
              <a:rPr lang="hu-HU" sz="2400" dirty="0" smtClean="0"/>
              <a:t>a hatóságok elhurcolták        tömegtüntetések keletkeztek       a hatóságok a tömegbe lőttek       halálos áldozatok voltak</a:t>
            </a:r>
          </a:p>
          <a:p>
            <a:r>
              <a:rPr lang="hu-HU" sz="2400" b="1" dirty="0" smtClean="0"/>
              <a:t>Ezek az események </a:t>
            </a:r>
            <a:r>
              <a:rPr lang="hu-HU" sz="2400" dirty="0" smtClean="0"/>
              <a:t>indították el </a:t>
            </a:r>
            <a:r>
              <a:rPr lang="hu-HU" sz="2400" b="1" dirty="0" smtClean="0"/>
              <a:t>a diktatúra megdöntését Romániában és </a:t>
            </a:r>
            <a:r>
              <a:rPr lang="hu-HU" sz="2400" b="1" dirty="0" err="1" smtClean="0"/>
              <a:t>Ceausescu</a:t>
            </a:r>
            <a:r>
              <a:rPr lang="hu-HU" sz="2400" b="1" dirty="0" smtClean="0"/>
              <a:t> kivégzését</a:t>
            </a:r>
          </a:p>
          <a:p>
            <a:endParaRPr lang="hu-HU" sz="2400" dirty="0"/>
          </a:p>
        </p:txBody>
      </p:sp>
      <p:sp>
        <p:nvSpPr>
          <p:cNvPr id="4" name="Jobbra nyíl 3"/>
          <p:cNvSpPr/>
          <p:nvPr/>
        </p:nvSpPr>
        <p:spPr>
          <a:xfrm>
            <a:off x="5093208" y="2047875"/>
            <a:ext cx="329184" cy="2286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Jobbra nyíl 4"/>
          <p:cNvSpPr/>
          <p:nvPr/>
        </p:nvSpPr>
        <p:spPr>
          <a:xfrm>
            <a:off x="1789176" y="2378264"/>
            <a:ext cx="329184" cy="2286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Jobbra nyíl 5"/>
          <p:cNvSpPr/>
          <p:nvPr/>
        </p:nvSpPr>
        <p:spPr>
          <a:xfrm>
            <a:off x="5928361" y="2374486"/>
            <a:ext cx="329184" cy="228600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67" y="3858346"/>
            <a:ext cx="2291334" cy="302153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3">
            <a:lum bright="12000" contrast="1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7180" y="3824605"/>
            <a:ext cx="5353050" cy="303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48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43152"/>
            <a:ext cx="7886700" cy="897004"/>
          </a:xfrm>
        </p:spPr>
        <p:txBody>
          <a:bodyPr/>
          <a:lstStyle/>
          <a:p>
            <a:pPr algn="ctr"/>
            <a:r>
              <a:rPr lang="hu-HU" dirty="0" smtClean="0"/>
              <a:t>A demokratikus törekvések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5010" y="911225"/>
            <a:ext cx="8850201" cy="4351338"/>
          </a:xfrm>
        </p:spPr>
        <p:txBody>
          <a:bodyPr/>
          <a:lstStyle/>
          <a:p>
            <a:r>
              <a:rPr lang="nb-NO" dirty="0"/>
              <a:t>Az 1980-as </a:t>
            </a:r>
            <a:r>
              <a:rPr lang="hu-HU" dirty="0" smtClean="0"/>
              <a:t>é</a:t>
            </a:r>
            <a:r>
              <a:rPr lang="nb-NO" dirty="0" smtClean="0"/>
              <a:t>vek m</a:t>
            </a:r>
            <a:r>
              <a:rPr lang="hu-HU" dirty="0" smtClean="0"/>
              <a:t>á</a:t>
            </a:r>
            <a:r>
              <a:rPr lang="nb-NO" dirty="0" smtClean="0"/>
              <a:t>sodik fel</a:t>
            </a:r>
            <a:r>
              <a:rPr lang="hu-HU" dirty="0"/>
              <a:t>é</a:t>
            </a:r>
            <a:r>
              <a:rPr lang="nb-NO" dirty="0" smtClean="0"/>
              <a:t>ben </a:t>
            </a:r>
            <a:r>
              <a:rPr lang="nb-NO" dirty="0"/>
              <a:t>a nemzeti </a:t>
            </a:r>
            <a:r>
              <a:rPr lang="nb-NO" dirty="0" smtClean="0"/>
              <a:t>f</a:t>
            </a:r>
            <a:r>
              <a:rPr lang="hu-HU" dirty="0" smtClean="0"/>
              <a:t>ü</a:t>
            </a:r>
            <a:r>
              <a:rPr lang="nb-NO" dirty="0" smtClean="0"/>
              <a:t>ggetlens</a:t>
            </a:r>
            <a:r>
              <a:rPr lang="hu-HU" dirty="0" smtClean="0"/>
              <a:t>é</a:t>
            </a:r>
            <a:r>
              <a:rPr lang="nb-NO" dirty="0" smtClean="0"/>
              <a:t>gi </a:t>
            </a:r>
            <a:r>
              <a:rPr lang="hu-HU" dirty="0" smtClean="0"/>
              <a:t>é</a:t>
            </a:r>
            <a:r>
              <a:rPr lang="nb-NO" dirty="0" smtClean="0"/>
              <a:t>s </a:t>
            </a:r>
            <a:r>
              <a:rPr lang="nb-NO" b="1" dirty="0" smtClean="0"/>
              <a:t>demokratikus</a:t>
            </a:r>
            <a:r>
              <a:rPr lang="hu-HU" b="1" dirty="0" smtClean="0"/>
              <a:t> törekvések </a:t>
            </a:r>
            <a:r>
              <a:rPr lang="hu-HU" dirty="0"/>
              <a:t>az </a:t>
            </a:r>
            <a:r>
              <a:rPr lang="hu-HU" dirty="0" smtClean="0"/>
              <a:t>összes </a:t>
            </a:r>
            <a:r>
              <a:rPr lang="hu-HU" dirty="0"/>
              <a:t>szocialista </a:t>
            </a:r>
            <a:r>
              <a:rPr lang="hu-HU" dirty="0" smtClean="0"/>
              <a:t>országban </a:t>
            </a:r>
            <a:r>
              <a:rPr lang="hu-HU" b="1" dirty="0"/>
              <a:t>felerősödtek</a:t>
            </a:r>
            <a:r>
              <a:rPr lang="hu-HU" b="1" dirty="0" smtClean="0"/>
              <a:t>.</a:t>
            </a:r>
          </a:p>
          <a:p>
            <a:r>
              <a:rPr lang="hu-HU" dirty="0"/>
              <a:t>A </a:t>
            </a:r>
            <a:r>
              <a:rPr lang="hu-HU" dirty="0" smtClean="0"/>
              <a:t>rendszerváltozástól az emberek </a:t>
            </a:r>
            <a:r>
              <a:rPr lang="hu-HU" dirty="0"/>
              <a:t>nemcsak a nyugati </a:t>
            </a:r>
            <a:r>
              <a:rPr lang="hu-HU" dirty="0" smtClean="0"/>
              <a:t>demokrácia és </a:t>
            </a:r>
            <a:r>
              <a:rPr lang="hu-HU" dirty="0"/>
              <a:t>a </a:t>
            </a:r>
            <a:r>
              <a:rPr lang="hu-HU" dirty="0" smtClean="0"/>
              <a:t>személyes szabadság, hanem </a:t>
            </a:r>
            <a:r>
              <a:rPr lang="hu-HU" dirty="0"/>
              <a:t>a nyugati </a:t>
            </a:r>
            <a:r>
              <a:rPr lang="hu-HU" dirty="0" smtClean="0"/>
              <a:t>életszínvonal és árubőség eljövetelét </a:t>
            </a:r>
            <a:r>
              <a:rPr lang="hu-HU" dirty="0"/>
              <a:t>is </a:t>
            </a:r>
            <a:r>
              <a:rPr lang="hu-HU" dirty="0" smtClean="0"/>
              <a:t>remélték</a:t>
            </a:r>
          </a:p>
          <a:p>
            <a:endParaRPr lang="hu-HU" dirty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9395"/>
            <a:ext cx="4252763" cy="2801508"/>
          </a:xfrm>
          <a:prstGeom prst="rect">
            <a:avLst/>
          </a:prstGeom>
        </p:spPr>
      </p:pic>
      <p:pic>
        <p:nvPicPr>
          <p:cNvPr id="6" name="Tartalom hely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763" y="3830649"/>
            <a:ext cx="4891237" cy="2886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538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17394"/>
            <a:ext cx="7886700" cy="961398"/>
          </a:xfrm>
        </p:spPr>
        <p:txBody>
          <a:bodyPr/>
          <a:lstStyle/>
          <a:p>
            <a:pPr algn="ctr"/>
            <a:r>
              <a:rPr lang="hu-HU" dirty="0"/>
              <a:t>A rendszerváltoztatások menete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193183" y="898346"/>
            <a:ext cx="8757634" cy="4351338"/>
          </a:xfrm>
        </p:spPr>
        <p:txBody>
          <a:bodyPr>
            <a:normAutofit/>
          </a:bodyPr>
          <a:lstStyle/>
          <a:p>
            <a:r>
              <a:rPr lang="hu-HU" sz="2400" dirty="0"/>
              <a:t>1989-ben </a:t>
            </a:r>
            <a:r>
              <a:rPr lang="hu-HU" sz="2400" b="1" dirty="0"/>
              <a:t>Lengyelországban</a:t>
            </a:r>
            <a:r>
              <a:rPr lang="hu-HU" sz="2400" dirty="0"/>
              <a:t> és </a:t>
            </a:r>
            <a:r>
              <a:rPr lang="hu-HU" sz="2400" b="1" dirty="0"/>
              <a:t>Magyarországon</a:t>
            </a:r>
            <a:r>
              <a:rPr lang="hu-HU" sz="2400" dirty="0"/>
              <a:t> </a:t>
            </a:r>
            <a:r>
              <a:rPr lang="hu-HU" sz="2400" b="1" u="sng" dirty="0"/>
              <a:t>békés, </a:t>
            </a:r>
            <a:r>
              <a:rPr lang="hu-HU" sz="2400" b="1" u="sng" dirty="0" smtClean="0"/>
              <a:t>tárgyalásos </a:t>
            </a:r>
            <a:r>
              <a:rPr lang="nn-NO" sz="2400" b="1" u="sng" dirty="0" smtClean="0"/>
              <a:t>úton</a:t>
            </a:r>
            <a:r>
              <a:rPr lang="nn-NO" sz="2400" dirty="0" smtClean="0"/>
              <a:t> </a:t>
            </a:r>
            <a:r>
              <a:rPr lang="nn-NO" sz="2400" dirty="0"/>
              <a:t>kezdődött meg a kommunista rendszer </a:t>
            </a:r>
            <a:r>
              <a:rPr lang="nn-NO" sz="2400" dirty="0" smtClean="0"/>
              <a:t>felszámolása</a:t>
            </a:r>
            <a:endParaRPr lang="hu-HU" sz="2400" dirty="0" smtClean="0"/>
          </a:p>
          <a:p>
            <a:r>
              <a:rPr lang="hu-HU" sz="2400" b="1" dirty="0"/>
              <a:t>Lengyelországban </a:t>
            </a:r>
            <a:r>
              <a:rPr lang="hu-HU" sz="2400" dirty="0"/>
              <a:t>a parlamenti </a:t>
            </a:r>
            <a:r>
              <a:rPr lang="hu-HU" sz="2400" dirty="0" smtClean="0"/>
              <a:t>választásokon </a:t>
            </a:r>
            <a:r>
              <a:rPr lang="hu-HU" sz="2400" b="1" dirty="0" smtClean="0"/>
              <a:t>bebizonyosodott a „Szolidaritás” mozgalom </a:t>
            </a:r>
            <a:r>
              <a:rPr lang="hu-HU" sz="2400" b="1" dirty="0"/>
              <a:t>társadalmi </a:t>
            </a:r>
            <a:r>
              <a:rPr lang="hu-HU" sz="2400" b="1" dirty="0" smtClean="0"/>
              <a:t>támogatottsága</a:t>
            </a:r>
          </a:p>
          <a:p>
            <a:endParaRPr lang="hu-HU" sz="2400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32" y="2846231"/>
            <a:ext cx="7132034" cy="401176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5340096" y="6396335"/>
            <a:ext cx="2002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</a:rPr>
              <a:t>Lech Walesa</a:t>
            </a:r>
            <a:endParaRPr lang="hu-H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926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15771" y="0"/>
            <a:ext cx="7886700" cy="897003"/>
          </a:xfrm>
        </p:spPr>
        <p:txBody>
          <a:bodyPr/>
          <a:lstStyle/>
          <a:p>
            <a:pPr algn="ctr"/>
            <a:r>
              <a:rPr lang="hu-HU" b="1" dirty="0" smtClean="0"/>
              <a:t>Pán-Európai „piknik”</a:t>
            </a:r>
            <a:endParaRPr lang="hu-HU" b="1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90152" y="743798"/>
            <a:ext cx="9053848" cy="4351338"/>
          </a:xfrm>
        </p:spPr>
        <p:txBody>
          <a:bodyPr/>
          <a:lstStyle/>
          <a:p>
            <a:r>
              <a:rPr lang="hu-HU" b="1" dirty="0"/>
              <a:t>1989 nyarán több ezer keletnémet állampolgár próbált </a:t>
            </a:r>
            <a:r>
              <a:rPr lang="hu-HU" b="1" dirty="0" smtClean="0"/>
              <a:t>Magyarországon keresztül </a:t>
            </a:r>
            <a:r>
              <a:rPr lang="hu-HU" b="1" dirty="0"/>
              <a:t>Ausztriába </a:t>
            </a:r>
            <a:r>
              <a:rPr lang="hu-HU" b="1" dirty="0" smtClean="0"/>
              <a:t>jutni – </a:t>
            </a:r>
            <a:r>
              <a:rPr lang="hu-HU" dirty="0" smtClean="0"/>
              <a:t>otthon a keletnémet hatóságoknak azt állították, hogy csak balatoni nyaralásra indulnak</a:t>
            </a:r>
            <a:r>
              <a:rPr lang="hu-HU" b="1" dirty="0" smtClean="0"/>
              <a:t> </a:t>
            </a:r>
            <a:r>
              <a:rPr lang="hu-HU" dirty="0" smtClean="0"/>
              <a:t>(a Csehszlovák határon keresztül képtelenség volt átjutni)</a:t>
            </a:r>
            <a:endParaRPr lang="hu-HU" b="1" dirty="0" smtClean="0"/>
          </a:p>
          <a:p>
            <a:r>
              <a:rPr lang="hu-HU" dirty="0"/>
              <a:t>A </a:t>
            </a:r>
            <a:r>
              <a:rPr lang="hu-HU" dirty="0" smtClean="0"/>
              <a:t>Németh Miklós vezette </a:t>
            </a:r>
            <a:r>
              <a:rPr lang="hu-HU" b="1" dirty="0"/>
              <a:t>magyar kormány </a:t>
            </a:r>
            <a:r>
              <a:rPr lang="hu-HU" dirty="0" smtClean="0"/>
              <a:t>végül </a:t>
            </a:r>
            <a:r>
              <a:rPr lang="hu-HU" dirty="0"/>
              <a:t>– Moszkva </a:t>
            </a:r>
            <a:r>
              <a:rPr lang="hu-HU" dirty="0" smtClean="0"/>
              <a:t>jóváhagyásával </a:t>
            </a:r>
            <a:r>
              <a:rPr lang="hu-HU" dirty="0"/>
              <a:t>– </a:t>
            </a:r>
            <a:r>
              <a:rPr lang="hu-HU" b="1" dirty="0" smtClean="0"/>
              <a:t>megnyitotta a </a:t>
            </a:r>
            <a:r>
              <a:rPr lang="hu-HU" b="1" dirty="0"/>
              <a:t>nyugati határokat előttük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214" y="3796131"/>
            <a:ext cx="4649273" cy="261687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3031" y="3669512"/>
            <a:ext cx="5190186" cy="318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6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71246"/>
          </a:xfrm>
        </p:spPr>
        <p:txBody>
          <a:bodyPr/>
          <a:lstStyle/>
          <a:p>
            <a:r>
              <a:rPr lang="hu-HU" dirty="0" smtClean="0"/>
              <a:t>Változások Kelet-Németországban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93183" y="782436"/>
            <a:ext cx="8744755" cy="4351338"/>
          </a:xfrm>
        </p:spPr>
        <p:txBody>
          <a:bodyPr/>
          <a:lstStyle/>
          <a:p>
            <a:r>
              <a:rPr lang="hu-HU" dirty="0" smtClean="0"/>
              <a:t>Tüntetések 1989 őszén --- megingatták az NDK politikai vezetését</a:t>
            </a:r>
          </a:p>
          <a:p>
            <a:r>
              <a:rPr lang="hu-HU" dirty="0"/>
              <a:t>A </a:t>
            </a:r>
            <a:r>
              <a:rPr lang="hu-HU" b="1" dirty="0"/>
              <a:t>tüntetők </a:t>
            </a:r>
            <a:r>
              <a:rPr lang="hu-HU" dirty="0"/>
              <a:t>a </a:t>
            </a:r>
            <a:r>
              <a:rPr lang="hu-HU" dirty="0" smtClean="0"/>
              <a:t>keletnémet határőrök szeme láttára </a:t>
            </a:r>
            <a:r>
              <a:rPr lang="hu-HU" b="1" dirty="0"/>
              <a:t>megkezdték a berlini fal lebontását </a:t>
            </a:r>
            <a:r>
              <a:rPr lang="hu-HU" b="1" u="sng" dirty="0" smtClean="0"/>
              <a:t>1989. november 9-én</a:t>
            </a:r>
            <a:endParaRPr lang="hu-HU" u="sng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625" y="2694672"/>
            <a:ext cx="4697375" cy="3225063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79" y="3035947"/>
            <a:ext cx="5053816" cy="366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65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50876" y="0"/>
            <a:ext cx="8842248" cy="713866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„Bársonyos forradalom” Csehszlovákiában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31570"/>
            <a:ext cx="8993124" cy="4351338"/>
          </a:xfrm>
        </p:spPr>
        <p:txBody>
          <a:bodyPr/>
          <a:lstStyle/>
          <a:p>
            <a:r>
              <a:rPr lang="hu-HU" dirty="0"/>
              <a:t>Az </a:t>
            </a:r>
            <a:r>
              <a:rPr lang="hu-HU" dirty="0" smtClean="0"/>
              <a:t>események </a:t>
            </a:r>
            <a:r>
              <a:rPr lang="hu-HU" b="1" dirty="0"/>
              <a:t>Csehszlovákiában is politikai </a:t>
            </a:r>
            <a:r>
              <a:rPr lang="hu-HU" b="1" dirty="0" smtClean="0"/>
              <a:t>változásokat </a:t>
            </a:r>
            <a:r>
              <a:rPr lang="hu-HU" dirty="0" smtClean="0"/>
              <a:t>indítottak </a:t>
            </a:r>
            <a:r>
              <a:rPr lang="hu-HU" dirty="0"/>
              <a:t>el. </a:t>
            </a:r>
            <a:r>
              <a:rPr lang="hu-HU" b="1" dirty="0"/>
              <a:t>1989 novemberében </a:t>
            </a:r>
            <a:r>
              <a:rPr lang="hu-HU" dirty="0" smtClean="0"/>
              <a:t>tömegtüntetések nyomására a pártállam </a:t>
            </a:r>
            <a:r>
              <a:rPr lang="hu-HU" dirty="0"/>
              <a:t>itt is </a:t>
            </a:r>
            <a:r>
              <a:rPr lang="hu-HU" dirty="0" smtClean="0"/>
              <a:t>meghátrált (</a:t>
            </a:r>
            <a:r>
              <a:rPr lang="hu-HU" smtClean="0"/>
              <a:t>új pártok, </a:t>
            </a:r>
            <a:r>
              <a:rPr lang="hu-HU" dirty="0" smtClean="0"/>
              <a:t>új kormány alakult), és </a:t>
            </a:r>
            <a:r>
              <a:rPr lang="hu-HU" dirty="0"/>
              <a:t>december </a:t>
            </a:r>
            <a:r>
              <a:rPr lang="hu-HU" dirty="0" smtClean="0"/>
              <a:t>végén </a:t>
            </a:r>
            <a:r>
              <a:rPr lang="hu-HU" b="1" dirty="0"/>
              <a:t>köztársasági </a:t>
            </a:r>
            <a:r>
              <a:rPr lang="hu-HU" b="1" dirty="0" smtClean="0"/>
              <a:t>elnökké választották </a:t>
            </a:r>
            <a:r>
              <a:rPr lang="hu-HU" b="1" u="sng" dirty="0"/>
              <a:t>Václav </a:t>
            </a:r>
            <a:r>
              <a:rPr lang="hu-HU" b="1" u="sng" dirty="0" smtClean="0"/>
              <a:t>Havel-t</a:t>
            </a:r>
            <a:endParaRPr lang="hu-HU" u="sng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5235"/>
            <a:ext cx="5398580" cy="385073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008" y="2309952"/>
            <a:ext cx="3641992" cy="4548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99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78458"/>
          </a:xfrm>
        </p:spPr>
        <p:txBody>
          <a:bodyPr/>
          <a:lstStyle/>
          <a:p>
            <a:pPr algn="ctr"/>
            <a:r>
              <a:rPr lang="hu-HU" dirty="0" smtClean="0"/>
              <a:t>Csehszlovákia felbomlása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22301" y="689451"/>
            <a:ext cx="8899398" cy="4351338"/>
          </a:xfrm>
        </p:spPr>
        <p:txBody>
          <a:bodyPr/>
          <a:lstStyle/>
          <a:p>
            <a:r>
              <a:rPr lang="hu-HU" dirty="0"/>
              <a:t>A „</a:t>
            </a:r>
            <a:r>
              <a:rPr lang="hu-HU" dirty="0" smtClean="0"/>
              <a:t>bársonyos forradalmat</a:t>
            </a:r>
            <a:r>
              <a:rPr lang="hu-HU" dirty="0"/>
              <a:t>” </a:t>
            </a:r>
            <a:r>
              <a:rPr lang="hu-HU" dirty="0" smtClean="0"/>
              <a:t>követően </a:t>
            </a:r>
            <a:r>
              <a:rPr lang="hu-HU" dirty="0"/>
              <a:t>azonban megint </a:t>
            </a:r>
            <a:r>
              <a:rPr lang="hu-HU" dirty="0" smtClean="0"/>
              <a:t>előtérbe került </a:t>
            </a:r>
            <a:r>
              <a:rPr lang="hu-HU" b="1" dirty="0"/>
              <a:t>a </a:t>
            </a:r>
            <a:r>
              <a:rPr lang="hu-HU" b="1" dirty="0" smtClean="0"/>
              <a:t>csehek és </a:t>
            </a:r>
            <a:r>
              <a:rPr lang="hu-HU" b="1" dirty="0"/>
              <a:t>szlovákok együttélésének kérdése. </a:t>
            </a:r>
            <a:endParaRPr lang="hu-HU" b="1" dirty="0" smtClean="0"/>
          </a:p>
          <a:p>
            <a:r>
              <a:rPr lang="hu-HU" dirty="0" smtClean="0"/>
              <a:t>Az ellentétek kiújulása végül </a:t>
            </a:r>
            <a:r>
              <a:rPr lang="hu-HU" b="1" dirty="0"/>
              <a:t>békés szétváláshoz vezetett, </a:t>
            </a:r>
            <a:r>
              <a:rPr lang="hu-HU" b="1" u="sng" dirty="0"/>
              <a:t>1993. január 1-től </a:t>
            </a:r>
            <a:r>
              <a:rPr lang="hu-HU" b="1" dirty="0" smtClean="0"/>
              <a:t>Csehország és </a:t>
            </a:r>
            <a:r>
              <a:rPr lang="hu-HU" b="1" dirty="0"/>
              <a:t>Szlovákia önálló országgá </a:t>
            </a:r>
            <a:r>
              <a:rPr lang="hu-HU" b="1" dirty="0" smtClean="0"/>
              <a:t>vált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737" y="2865120"/>
            <a:ext cx="6480124" cy="3647384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3653028" y="6016752"/>
            <a:ext cx="18379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err="1" smtClean="0">
                <a:solidFill>
                  <a:schemeClr val="bg1"/>
                </a:solidFill>
              </a:rPr>
              <a:t>Michal</a:t>
            </a:r>
            <a:r>
              <a:rPr lang="hu-HU" sz="2200" dirty="0" smtClean="0">
                <a:solidFill>
                  <a:schemeClr val="bg1"/>
                </a:solidFill>
              </a:rPr>
              <a:t> </a:t>
            </a:r>
            <a:r>
              <a:rPr lang="hu-HU" sz="2200" dirty="0" err="1" smtClean="0">
                <a:solidFill>
                  <a:schemeClr val="bg1"/>
                </a:solidFill>
              </a:rPr>
              <a:t>Kováč</a:t>
            </a:r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6601968" y="6016751"/>
            <a:ext cx="21945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smtClean="0">
                <a:solidFill>
                  <a:schemeClr val="bg1"/>
                </a:solidFill>
              </a:rPr>
              <a:t>Vladimír </a:t>
            </a:r>
            <a:r>
              <a:rPr lang="hu-HU" sz="2200" dirty="0" err="1" smtClean="0">
                <a:solidFill>
                  <a:schemeClr val="bg1"/>
                </a:solidFill>
              </a:rPr>
              <a:t>Mečiar</a:t>
            </a:r>
            <a:endParaRPr lang="hu-HU" sz="2200" dirty="0">
              <a:solidFill>
                <a:schemeClr val="bg1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3456433" y="6512504"/>
            <a:ext cx="3145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smtClean="0"/>
              <a:t>Szlovákia 1. </a:t>
            </a:r>
            <a:r>
              <a:rPr lang="hu-HU" dirty="0" smtClean="0"/>
              <a:t>köztársasági elnöke</a:t>
            </a:r>
            <a:endParaRPr lang="hu-HU" dirty="0"/>
          </a:p>
        </p:txBody>
      </p:sp>
      <p:sp>
        <p:nvSpPr>
          <p:cNvPr id="8" name="Szövegdoboz 7"/>
          <p:cNvSpPr txBox="1"/>
          <p:nvPr/>
        </p:nvSpPr>
        <p:spPr>
          <a:xfrm>
            <a:off x="6806410" y="6512504"/>
            <a:ext cx="2715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 smtClean="0"/>
              <a:t>Szl</a:t>
            </a:r>
            <a:r>
              <a:rPr lang="hu-HU" dirty="0" smtClean="0"/>
              <a:t>. 1. miniszterelnöke</a:t>
            </a:r>
            <a:endParaRPr lang="hu-HU" dirty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0" y="3480203"/>
            <a:ext cx="3603117" cy="241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55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9161" y="2614340"/>
            <a:ext cx="7886700" cy="1325563"/>
          </a:xfrm>
        </p:spPr>
        <p:txBody>
          <a:bodyPr/>
          <a:lstStyle/>
          <a:p>
            <a:pPr algn="ctr"/>
            <a:r>
              <a:rPr lang="sk-SK" dirty="0" smtClean="0"/>
              <a:t>Köszönöm a figyelmet!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20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1269</TotalTime>
  <Words>505</Words>
  <Application>Microsoft Office PowerPoint</Application>
  <PresentationFormat>Diavetítés a képernyőre (4:3 oldalarány)</PresentationFormat>
  <Paragraphs>42</Paragraphs>
  <Slides>13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Office-téma</vt:lpstr>
      <vt:lpstr>Rendszerváltoztatások és átalakulás Kelet-Közép-Európában</vt:lpstr>
      <vt:lpstr>Reformkísérlet a SZU-ban</vt:lpstr>
      <vt:lpstr>A kölcsönös lefegyverkezés kezdete</vt:lpstr>
      <vt:lpstr>A SZU befolyásának megszűnése</vt:lpstr>
      <vt:lpstr>A kelet-közép-európai népek felszabadulása</vt:lpstr>
      <vt:lpstr>A romániai forradalom</vt:lpstr>
      <vt:lpstr>A demokratikus törekvések</vt:lpstr>
      <vt:lpstr>A rendszerváltoztatások menete</vt:lpstr>
      <vt:lpstr>Pán-Európai „piknik”</vt:lpstr>
      <vt:lpstr>Változások Kelet-Németországban</vt:lpstr>
      <vt:lpstr>„Bársonyos forradalom” Csehszlovákiában</vt:lpstr>
      <vt:lpstr>Csehszlovákia felbomlása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OS</dc:creator>
  <cp:lastModifiedBy>Ambruzs Attila Péter</cp:lastModifiedBy>
  <cp:revision>53</cp:revision>
  <dcterms:created xsi:type="dcterms:W3CDTF">2019-01-06T14:04:04Z</dcterms:created>
  <dcterms:modified xsi:type="dcterms:W3CDTF">2022-11-11T07:26:26Z</dcterms:modified>
</cp:coreProperties>
</file>