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69" r:id="rId12"/>
  </p:sldIdLst>
  <p:sldSz cx="9906000" cy="6858000" type="A4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188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018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2820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062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923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847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97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747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449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306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646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482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8F27-B19D-4B14-B76D-790A05605C65}" type="datetimeFigureOut">
              <a:rPr lang="hu-HU" smtClean="0"/>
              <a:t>2023. 10. 19.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BC954-CE47-443B-B206-FDCAFDDA20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085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9906000" cy="60198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38249" y="0"/>
            <a:ext cx="7429500" cy="1327872"/>
          </a:xfrm>
          <a:effectLst>
            <a:outerShdw blurRad="50800" dist="63500" dir="2700000" algn="tl" rotWithShape="0">
              <a:schemeClr val="tx1"/>
            </a:outerShdw>
          </a:effectLst>
        </p:spPr>
        <p:txBody>
          <a:bodyPr/>
          <a:lstStyle/>
          <a:p>
            <a:r>
              <a:rPr lang="hu-HU" b="1" dirty="0">
                <a:solidFill>
                  <a:schemeClr val="bg1"/>
                </a:solidFill>
              </a:rPr>
              <a:t>Az ókori Róma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38249" y="1232343"/>
            <a:ext cx="7429500" cy="1655762"/>
          </a:xfrm>
          <a:effectLst>
            <a:outerShdw blurRad="50800" dist="50800" dir="2700000" algn="tl" rotWithShape="0">
              <a:schemeClr val="tx1"/>
            </a:outerShdw>
          </a:effectLst>
        </p:spPr>
        <p:txBody>
          <a:bodyPr>
            <a:noAutofit/>
          </a:bodyPr>
          <a:lstStyle/>
          <a:p>
            <a:r>
              <a:rPr lang="hu-HU" sz="5000" dirty="0">
                <a:solidFill>
                  <a:schemeClr val="bg1"/>
                </a:solidFill>
              </a:rPr>
              <a:t>A köztársaság kora</a:t>
            </a:r>
          </a:p>
          <a:p>
            <a:r>
              <a:rPr lang="hu-HU" sz="5000" b="1" dirty="0">
                <a:solidFill>
                  <a:schemeClr val="bg1"/>
                </a:solidFill>
              </a:rPr>
              <a:t>Kr. e. 510 – Kr. e. 27</a:t>
            </a:r>
          </a:p>
        </p:txBody>
      </p:sp>
      <p:sp>
        <p:nvSpPr>
          <p:cNvPr id="5" name="Alcím 2"/>
          <p:cNvSpPr txBox="1">
            <a:spLocks/>
          </p:cNvSpPr>
          <p:nvPr/>
        </p:nvSpPr>
        <p:spPr>
          <a:xfrm>
            <a:off x="1238249" y="2873467"/>
            <a:ext cx="7429500" cy="1655762"/>
          </a:xfrm>
          <a:prstGeom prst="rect">
            <a:avLst/>
          </a:prstGeom>
          <a:effectLst>
            <a:outerShdw blurRad="63500" dist="76200" dir="3600000" algn="ctr" rotWithShape="0">
              <a:schemeClr val="tx1"/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7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RÓMAI KÖZTÁRSASÁG VÁLSÁGA</a:t>
            </a:r>
          </a:p>
        </p:txBody>
      </p:sp>
    </p:spTree>
    <p:extLst>
      <p:ext uri="{BB962C8B-B14F-4D97-AF65-F5344CB8AC3E}">
        <p14:creationId xmlns:p14="http://schemas.microsoft.com/office/powerpoint/2010/main" val="172236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19300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Róma a hódító hadjáratai után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07835" y="1043091"/>
            <a:ext cx="9176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Az ókori római köztársaságban a hódító háborúkat követően eltűnnek a származási különbségek.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3000" b="1" dirty="0" err="1"/>
              <a:t>nobilitas</a:t>
            </a:r>
            <a:r>
              <a:rPr lang="hu-HU" sz="3000" dirty="0"/>
              <a:t> (szenátori rend) – politikai vezetők és hadvezérek, hatalmuk alapja a földbirtok - </a:t>
            </a:r>
            <a:r>
              <a:rPr lang="hu-HU" sz="3000" b="1" i="1" dirty="0"/>
              <a:t>latifundium</a:t>
            </a:r>
            <a:endParaRPr lang="hu-HU" sz="30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hu-HU" sz="3000" b="1" dirty="0"/>
              <a:t>lovagrend</a:t>
            </a:r>
            <a:r>
              <a:rPr lang="hu-HU" sz="3000" dirty="0"/>
              <a:t> – kereskedelem és pénzügyek, adóbérlés, politikai tisztségeket nem tölthetnek be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197" y="4049889"/>
            <a:ext cx="8171720" cy="26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9637" y="605575"/>
            <a:ext cx="9211734" cy="4351338"/>
          </a:xfrm>
        </p:spPr>
        <p:txBody>
          <a:bodyPr/>
          <a:lstStyle/>
          <a:p>
            <a:pPr lvl="0"/>
            <a:r>
              <a:rPr lang="hu-HU" dirty="0"/>
              <a:t>kisbirtokos parasztság, kézművesség</a:t>
            </a:r>
          </a:p>
          <a:p>
            <a:r>
              <a:rPr lang="hu-HU" dirty="0"/>
              <a:t>alkalmi munkások, ingyenélő tömeg, napi kedvezményekért megvásárolható szavazat </a:t>
            </a:r>
            <a:r>
              <a:rPr lang="hu-HU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hu-HU" b="1" dirty="0"/>
              <a:t>proletariátus</a:t>
            </a:r>
            <a:r>
              <a:rPr lang="hu-HU" dirty="0"/>
              <a:t> </a:t>
            </a:r>
            <a:endParaRPr lang="en-US" dirty="0"/>
          </a:p>
          <a:p>
            <a:pPr marL="0" indent="0">
              <a:buNone/>
            </a:pPr>
            <a:r>
              <a:rPr lang="hu-HU" b="1" dirty="0">
                <a:solidFill>
                  <a:srgbClr val="FF0000"/>
                </a:solidFill>
              </a:rPr>
              <a:t>    (</a:t>
            </a:r>
            <a:r>
              <a:rPr lang="hu-HU" b="1" dirty="0" err="1">
                <a:solidFill>
                  <a:srgbClr val="FF0000"/>
                </a:solidFill>
              </a:rPr>
              <a:t>Panem</a:t>
            </a:r>
            <a:r>
              <a:rPr lang="hu-HU" b="1" dirty="0">
                <a:solidFill>
                  <a:srgbClr val="FF0000"/>
                </a:solidFill>
              </a:rPr>
              <a:t> et </a:t>
            </a:r>
            <a:r>
              <a:rPr lang="hu-HU" b="1" dirty="0" err="1">
                <a:solidFill>
                  <a:srgbClr val="FF0000"/>
                </a:solidFill>
              </a:rPr>
              <a:t>Circenses</a:t>
            </a:r>
            <a:r>
              <a:rPr lang="hu-HU" b="1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hu-HU" dirty="0"/>
              <a:t>rabszolgák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8" y="-74412"/>
            <a:ext cx="8543925" cy="904277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Róma a hódító hadjáratai után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69" y="3186100"/>
            <a:ext cx="3452437" cy="345243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5EE0CB5-1B3F-4BF7-BD9A-CDBC79F75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066" y="1993104"/>
            <a:ext cx="5641065" cy="240309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075EEAF-B501-4AC6-A4F5-7DCF5E1170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844" y="4458923"/>
            <a:ext cx="5659287" cy="240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26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CD6CED2A-621B-4257-BA5F-927F8219F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64256">
            <a:off x="7093427" y="514000"/>
            <a:ext cx="3086212" cy="207192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8" y="-92064"/>
            <a:ext cx="8543925" cy="842785"/>
          </a:xfrm>
        </p:spPr>
        <p:txBody>
          <a:bodyPr/>
          <a:lstStyle/>
          <a:p>
            <a:pPr algn="ctr"/>
            <a:r>
              <a:rPr lang="hu-HU" dirty="0">
                <a:latin typeface="+mn-lt"/>
              </a:rPr>
              <a:t>A válság jelei és okai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726" y="616224"/>
            <a:ext cx="7774338" cy="4981576"/>
          </a:xfrm>
        </p:spPr>
        <p:txBody>
          <a:bodyPr>
            <a:noAutofit/>
          </a:bodyPr>
          <a:lstStyle/>
          <a:p>
            <a:pPr lvl="0"/>
            <a:r>
              <a:rPr lang="hu-HU" sz="3000" dirty="0"/>
              <a:t>A kisparaszti gazdaságok </a:t>
            </a:r>
            <a:r>
              <a:rPr lang="hu-HU" sz="3000" b="1" dirty="0"/>
              <a:t>tönkremenetele</a:t>
            </a:r>
            <a:r>
              <a:rPr lang="hu-HU" sz="3000" dirty="0"/>
              <a:t> (hosszú háborúk, latifundiumok konkurenciája)</a:t>
            </a:r>
          </a:p>
          <a:p>
            <a:pPr lvl="0"/>
            <a:r>
              <a:rPr lang="hu-HU" sz="3000" dirty="0"/>
              <a:t>A proletariátus </a:t>
            </a:r>
            <a:r>
              <a:rPr lang="hu-HU" sz="3000" b="1" dirty="0"/>
              <a:t>felduzzadása</a:t>
            </a:r>
          </a:p>
          <a:p>
            <a:pPr lvl="0"/>
            <a:r>
              <a:rPr lang="hu-HU" sz="3000" dirty="0"/>
              <a:t>A hadra fogható népesség </a:t>
            </a:r>
            <a:r>
              <a:rPr lang="hu-HU" sz="3000" b="1" dirty="0"/>
              <a:t>csökkenése</a:t>
            </a:r>
          </a:p>
          <a:p>
            <a:pPr lvl="0"/>
            <a:r>
              <a:rPr lang="hu-HU" sz="3000" dirty="0"/>
              <a:t>A rabszolgák számának </a:t>
            </a:r>
            <a:r>
              <a:rPr lang="hu-HU" sz="3000" b="1" dirty="0"/>
              <a:t>növekedése</a:t>
            </a:r>
            <a:r>
              <a:rPr lang="hu-HU" sz="3000" dirty="0"/>
              <a:t> (lázadások)</a:t>
            </a:r>
          </a:p>
          <a:p>
            <a:pPr lvl="0"/>
            <a:r>
              <a:rPr lang="hu-HU" sz="3000" dirty="0"/>
              <a:t>A lovagrend </a:t>
            </a:r>
            <a:r>
              <a:rPr lang="hu-HU" sz="3000" b="1" dirty="0"/>
              <a:t>politikai hatalomra</a:t>
            </a:r>
            <a:r>
              <a:rPr lang="hu-HU" sz="3000" dirty="0"/>
              <a:t> való törekvése</a:t>
            </a:r>
          </a:p>
          <a:p>
            <a:pPr lvl="0"/>
            <a:r>
              <a:rPr lang="hu-HU" sz="3000" dirty="0"/>
              <a:t>A köztársasági államszervezet problémái</a:t>
            </a:r>
          </a:p>
          <a:p>
            <a:pPr lvl="0"/>
            <a:r>
              <a:rPr lang="hu-HU" sz="3000" dirty="0"/>
              <a:t>A szövetségesek és a latin jogúak elégedetlensége</a:t>
            </a:r>
          </a:p>
          <a:p>
            <a:endParaRPr lang="hu-HU" sz="3000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4925E53-B03B-4795-9C90-6226A69ED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147" y="4738639"/>
            <a:ext cx="4938317" cy="211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85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1117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A reformkísérletek</a:t>
            </a:r>
            <a:br>
              <a:rPr lang="hu-HU" dirty="0">
                <a:latin typeface="+mn-lt"/>
              </a:rPr>
            </a:br>
            <a:endParaRPr lang="hu-HU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0377" y="956381"/>
            <a:ext cx="952782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dirty="0"/>
              <a:t>Első kísérlet: Kr. e. 133 </a:t>
            </a:r>
            <a:r>
              <a:rPr lang="hu-HU" sz="3000" b="1" dirty="0"/>
              <a:t>Tiberius Gracchus </a:t>
            </a:r>
            <a:r>
              <a:rPr lang="hu-HU" sz="3000" dirty="0"/>
              <a:t>(előkelő plebejus származás) </a:t>
            </a:r>
            <a:r>
              <a:rPr lang="hu-HU" sz="3000" b="1" dirty="0"/>
              <a:t>néptribunus</a:t>
            </a:r>
          </a:p>
          <a:p>
            <a:pPr marL="0" indent="0">
              <a:buNone/>
            </a:pPr>
            <a:r>
              <a:rPr lang="hu-HU" sz="3000" dirty="0"/>
              <a:t>Célja: a </a:t>
            </a:r>
            <a:r>
              <a:rPr lang="hu-HU" sz="3000" dirty="0" err="1"/>
              <a:t>Licinius</a:t>
            </a:r>
            <a:r>
              <a:rPr lang="hu-HU" sz="3000" dirty="0"/>
              <a:t>-</a:t>
            </a:r>
            <a:r>
              <a:rPr lang="hu-HU" sz="3000" dirty="0" err="1"/>
              <a:t>Sextius</a:t>
            </a:r>
            <a:r>
              <a:rPr lang="hu-HU" sz="3000" dirty="0"/>
              <a:t>-féle törvény felújítása, a nincstelenek közt </a:t>
            </a:r>
            <a:r>
              <a:rPr lang="hu-HU" sz="3000" b="1" dirty="0"/>
              <a:t>1000 római hold földet </a:t>
            </a:r>
            <a:r>
              <a:rPr lang="hu-HU" sz="3000" dirty="0"/>
              <a:t>(a nagybirtokokból kihasítva)</a:t>
            </a:r>
            <a:r>
              <a:rPr lang="hu-HU" sz="3000" b="1" dirty="0"/>
              <a:t> </a:t>
            </a:r>
            <a:r>
              <a:rPr lang="hu-HU" sz="3000" dirty="0"/>
              <a:t>szét kell osztani</a:t>
            </a:r>
          </a:p>
          <a:p>
            <a:pPr marL="0" indent="0">
              <a:buNone/>
            </a:pPr>
            <a:r>
              <a:rPr lang="hu-HU" sz="3000" dirty="0"/>
              <a:t>Elkezdődik a földosztás, T. Gracchus az éves néptribunusi tisztségének letelte után újra jelöltette magát néptribunusnak (törvénytelenül), majd utcai zavargások során </a:t>
            </a:r>
            <a:r>
              <a:rPr lang="hu-HU" sz="3000" b="1" dirty="0"/>
              <a:t>megölik </a:t>
            </a:r>
            <a:r>
              <a:rPr lang="hu-HU" sz="3000" dirty="0"/>
              <a:t>(a szenátus parancsára).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4631813"/>
            <a:ext cx="2214562" cy="222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1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2466" y="933803"/>
            <a:ext cx="8350956" cy="5645390"/>
          </a:xfrm>
        </p:spPr>
        <p:txBody>
          <a:bodyPr>
            <a:normAutofit/>
          </a:bodyPr>
          <a:lstStyle/>
          <a:p>
            <a:pPr lvl="0"/>
            <a:r>
              <a:rPr lang="hu-HU" b="1" dirty="0" err="1"/>
              <a:t>Caius</a:t>
            </a:r>
            <a:r>
              <a:rPr lang="hu-HU" b="1" dirty="0"/>
              <a:t> Gracchus </a:t>
            </a:r>
            <a:r>
              <a:rPr lang="hu-HU" dirty="0"/>
              <a:t>– </a:t>
            </a:r>
            <a:r>
              <a:rPr lang="hu-HU" dirty="0" err="1"/>
              <a:t>kr.</a:t>
            </a:r>
            <a:r>
              <a:rPr lang="hu-HU" dirty="0"/>
              <a:t> e. 123-ban </a:t>
            </a:r>
            <a:r>
              <a:rPr lang="hu-HU" b="1" dirty="0"/>
              <a:t>néptribunus</a:t>
            </a:r>
            <a:endParaRPr lang="hu-HU" sz="2400" b="1" dirty="0"/>
          </a:p>
          <a:p>
            <a:pPr lvl="0"/>
            <a:r>
              <a:rPr lang="hu-HU" dirty="0"/>
              <a:t>Felújította Tiberius törvényét, az </a:t>
            </a:r>
            <a:r>
              <a:rPr lang="hu-HU" b="1" dirty="0"/>
              <a:t>állam kötelességévé</a:t>
            </a:r>
            <a:r>
              <a:rPr lang="hu-HU" dirty="0"/>
              <a:t> tette a szegények gabonaellátását</a:t>
            </a:r>
            <a:endParaRPr lang="hu-HU" sz="2000" dirty="0"/>
          </a:p>
          <a:p>
            <a:pPr lvl="0"/>
            <a:r>
              <a:rPr lang="hu-HU" dirty="0"/>
              <a:t>Dél-itáliai és afrikai letelepítés</a:t>
            </a:r>
            <a:endParaRPr lang="hu-HU" sz="2000" dirty="0"/>
          </a:p>
          <a:p>
            <a:r>
              <a:rPr lang="hu-HU" dirty="0"/>
              <a:t>Itáliai szövetségeseknek </a:t>
            </a:r>
            <a:r>
              <a:rPr lang="hu-HU" b="1" dirty="0"/>
              <a:t>római polgárjog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A hatalmat a szenátus kezéből a                                       </a:t>
            </a:r>
            <a:r>
              <a:rPr lang="hu-HU" sz="2800" b="1" dirty="0"/>
              <a:t>népgyűlés</a:t>
            </a:r>
            <a:r>
              <a:rPr lang="hu-HU" sz="2800" dirty="0"/>
              <a:t> kezébe akarta tenni</a:t>
            </a:r>
          </a:p>
          <a:p>
            <a:pPr marL="228600" lvl="1">
              <a:spcBef>
                <a:spcPts val="1000"/>
              </a:spcBef>
            </a:pPr>
            <a:r>
              <a:rPr lang="hu-HU" sz="2800" dirty="0"/>
              <a:t>Utcai összecsapások C. Gracchus hívei és                  a szenátus hívei között,                                                            </a:t>
            </a:r>
            <a:r>
              <a:rPr lang="hu-HU" sz="2800" b="1" dirty="0"/>
              <a:t>a szenátus őt is megöleti</a:t>
            </a:r>
          </a:p>
          <a:p>
            <a:pPr marL="228600" lvl="1">
              <a:spcBef>
                <a:spcPts val="1000"/>
              </a:spcBef>
            </a:pPr>
            <a:endParaRPr lang="hu-HU" sz="2800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11176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A reformkísérletek</a:t>
            </a:r>
            <a:br>
              <a:rPr lang="hu-HU" dirty="0">
                <a:latin typeface="+mn-lt"/>
              </a:rPr>
            </a:br>
            <a:endParaRPr lang="hu-HU" dirty="0"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111" y="3115378"/>
            <a:ext cx="3297767" cy="3000968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762749" y="6209861"/>
            <a:ext cx="2754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Tiberius és </a:t>
            </a:r>
            <a:r>
              <a:rPr lang="hu-HU" b="1" dirty="0" err="1"/>
              <a:t>Caius</a:t>
            </a:r>
            <a:r>
              <a:rPr lang="hu-HU" b="1" dirty="0"/>
              <a:t> Gracchus</a:t>
            </a:r>
          </a:p>
        </p:txBody>
      </p:sp>
    </p:spTree>
    <p:extLst>
      <p:ext uri="{BB962C8B-B14F-4D97-AF65-F5344CB8AC3E}">
        <p14:creationId xmlns:p14="http://schemas.microsoft.com/office/powerpoint/2010/main" val="220546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600" y="832202"/>
            <a:ext cx="7100712" cy="6025798"/>
          </a:xfrm>
        </p:spPr>
        <p:txBody>
          <a:bodyPr>
            <a:normAutofit lnSpcReduction="10000"/>
          </a:bodyPr>
          <a:lstStyle/>
          <a:p>
            <a:pPr lvl="0"/>
            <a:r>
              <a:rPr lang="hu-HU" dirty="0"/>
              <a:t>Az északon (Alpok térsége, Illíria) és Afrikában (</a:t>
            </a:r>
            <a:r>
              <a:rPr lang="hu-HU" dirty="0" err="1"/>
              <a:t>Numídia</a:t>
            </a:r>
            <a:r>
              <a:rPr lang="hu-HU" dirty="0"/>
              <a:t> – </a:t>
            </a:r>
            <a:r>
              <a:rPr lang="hu-HU" dirty="0" err="1"/>
              <a:t>Jughurta</a:t>
            </a:r>
            <a:r>
              <a:rPr lang="hu-HU" dirty="0"/>
              <a:t>) elszenvedett vereségek sürgetővé teszik a hadsereg reformját</a:t>
            </a:r>
            <a:endParaRPr lang="hu-HU" sz="2400" dirty="0"/>
          </a:p>
          <a:p>
            <a:pPr lvl="0"/>
            <a:r>
              <a:rPr lang="hu-HU" b="1" dirty="0"/>
              <a:t>Kr. e. 108-104: </a:t>
            </a:r>
            <a:r>
              <a:rPr lang="hu-HU" b="1" dirty="0" err="1"/>
              <a:t>Caius</a:t>
            </a:r>
            <a:r>
              <a:rPr lang="hu-HU" b="1" dirty="0"/>
              <a:t> Marius</a:t>
            </a:r>
            <a:r>
              <a:rPr lang="hu-HU" dirty="0"/>
              <a:t> a konzul – sikerek </a:t>
            </a:r>
            <a:r>
              <a:rPr lang="hu-HU" dirty="0" err="1"/>
              <a:t>Jughurta</a:t>
            </a:r>
            <a:r>
              <a:rPr lang="hu-HU" dirty="0"/>
              <a:t> ellen</a:t>
            </a:r>
            <a:endParaRPr lang="hu-HU" sz="2400" dirty="0"/>
          </a:p>
          <a:p>
            <a:pPr lvl="0"/>
            <a:r>
              <a:rPr lang="hu-HU" dirty="0"/>
              <a:t>Reformjai: </a:t>
            </a:r>
            <a:endParaRPr lang="hu-HU" sz="2400" dirty="0"/>
          </a:p>
          <a:p>
            <a:pPr lvl="1"/>
            <a:r>
              <a:rPr lang="hu-HU" dirty="0" err="1"/>
              <a:t>manipulus</a:t>
            </a:r>
            <a:r>
              <a:rPr lang="hu-HU" dirty="0"/>
              <a:t> taktika helyett </a:t>
            </a:r>
            <a:r>
              <a:rPr lang="hu-HU" dirty="0" err="1"/>
              <a:t>cohors</a:t>
            </a:r>
            <a:r>
              <a:rPr lang="hu-HU" dirty="0"/>
              <a:t> taktika (1 </a:t>
            </a:r>
            <a:r>
              <a:rPr lang="hu-HU" dirty="0" err="1"/>
              <a:t>cohors</a:t>
            </a:r>
            <a:r>
              <a:rPr lang="hu-HU" dirty="0"/>
              <a:t> 3 </a:t>
            </a:r>
            <a:r>
              <a:rPr lang="hu-HU" dirty="0" err="1"/>
              <a:t>manipulusból</a:t>
            </a:r>
            <a:r>
              <a:rPr lang="hu-HU" dirty="0"/>
              <a:t> áll – kb. 600 fő)</a:t>
            </a:r>
            <a:endParaRPr lang="hu-HU" sz="2000" dirty="0"/>
          </a:p>
          <a:p>
            <a:pPr lvl="1"/>
            <a:r>
              <a:rPr lang="hu-HU" dirty="0"/>
              <a:t>Zsoldossereg létrehozása a                                földnélküli polgárokból</a:t>
            </a:r>
            <a:endParaRPr lang="hu-HU" sz="2000" dirty="0"/>
          </a:p>
          <a:p>
            <a:pPr lvl="0"/>
            <a:r>
              <a:rPr lang="hu-HU" dirty="0"/>
              <a:t>Reformjai következménye:</a:t>
            </a:r>
            <a:endParaRPr lang="hu-HU" sz="2400" dirty="0"/>
          </a:p>
          <a:p>
            <a:pPr lvl="1"/>
            <a:r>
              <a:rPr lang="hu-HU" dirty="0"/>
              <a:t>A zsoldosseregek felhasználása                                    a politikai harcokban</a:t>
            </a:r>
            <a:endParaRPr lang="hu-HU" sz="2000" dirty="0"/>
          </a:p>
          <a:p>
            <a:pPr lvl="1"/>
            <a:r>
              <a:rPr lang="hu-HU" dirty="0"/>
              <a:t>Megnövekedik a szövetségesek súlya                               a hadseregben – polgárjogukért                                                 több háborút is vezetnek</a:t>
            </a:r>
            <a:endParaRPr lang="hu-HU" sz="2000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81037" y="237067"/>
            <a:ext cx="8543925" cy="1004711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latin typeface="+mn-lt"/>
              </a:rPr>
              <a:t>A reformkísérletek</a:t>
            </a:r>
            <a:br>
              <a:rPr lang="hu-HU" dirty="0">
                <a:latin typeface="+mn-lt"/>
              </a:rPr>
            </a:br>
            <a:endParaRPr lang="hu-HU" dirty="0"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357" y="739422"/>
            <a:ext cx="2338472" cy="268675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680" y="3649306"/>
            <a:ext cx="4089400" cy="312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07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Marius és Sulla küzdelme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2665" y="1122217"/>
            <a:ext cx="8543925" cy="5496791"/>
          </a:xfrm>
        </p:spPr>
        <p:txBody>
          <a:bodyPr>
            <a:normAutofit/>
          </a:bodyPr>
          <a:lstStyle/>
          <a:p>
            <a:r>
              <a:rPr lang="sk-SK" dirty="0"/>
              <a:t>Pártosodás (2 párt)</a:t>
            </a:r>
          </a:p>
          <a:p>
            <a:pPr marL="514350" indent="-514350">
              <a:buAutoNum type="arabicPeriod"/>
            </a:pPr>
            <a:r>
              <a:rPr lang="sk-SK" b="1" dirty="0"/>
              <a:t>Optimaták</a:t>
            </a:r>
            <a:r>
              <a:rPr lang="sk-SK" dirty="0"/>
              <a:t> - </a:t>
            </a:r>
            <a:r>
              <a:rPr lang="hu-HU" dirty="0"/>
              <a:t>A nemesek és vagyonos polgárok konzervatív pártja volt. A konzervatív szenátori ellenzéket nevezték </a:t>
            </a:r>
            <a:r>
              <a:rPr lang="hu-HU" dirty="0" err="1"/>
              <a:t>optimatáknak</a:t>
            </a:r>
            <a:r>
              <a:rPr lang="hu-HU" dirty="0"/>
              <a:t>. </a:t>
            </a:r>
          </a:p>
          <a:p>
            <a:pPr marL="0" indent="0">
              <a:buNone/>
            </a:pPr>
            <a:r>
              <a:rPr lang="hu-HU" sz="2200" i="1" dirty="0"/>
              <a:t>A balszerencsét nem siratni kell, </a:t>
            </a:r>
          </a:p>
          <a:p>
            <a:pPr marL="0" indent="0">
              <a:buNone/>
            </a:pPr>
            <a:r>
              <a:rPr lang="hu-HU" sz="2200" i="1" dirty="0"/>
              <a:t>hanem legyőzni.</a:t>
            </a:r>
          </a:p>
          <a:p>
            <a:pPr marL="0" indent="0">
              <a:buNone/>
            </a:pPr>
            <a:r>
              <a:rPr lang="sk-SK" sz="2200" i="1" dirty="0"/>
              <a:t>	(Marcus Tullius Cicero)</a:t>
            </a:r>
          </a:p>
          <a:p>
            <a:pPr marL="0" indent="0">
              <a:buNone/>
            </a:pPr>
            <a:endParaRPr lang="sk-SK" i="1" dirty="0"/>
          </a:p>
          <a:p>
            <a:pPr marL="0" indent="0">
              <a:buNone/>
            </a:pPr>
            <a:endParaRPr lang="hu-HU" i="1" dirty="0"/>
          </a:p>
          <a:p>
            <a:pPr marL="0" indent="0">
              <a:buNone/>
            </a:pPr>
            <a:r>
              <a:rPr lang="sk-SK" b="1" dirty="0"/>
              <a:t>2.</a:t>
            </a:r>
            <a:r>
              <a:rPr lang="sk-SK" dirty="0"/>
              <a:t> </a:t>
            </a:r>
            <a:r>
              <a:rPr lang="sk-SK" b="1" dirty="0"/>
              <a:t>Néppárt (popularis)</a:t>
            </a:r>
            <a:r>
              <a:rPr lang="sk-SK" dirty="0"/>
              <a:t> – a reformokat szorgalmazók pártja, céljuk elvenni a szenátus hatalmát és vissza adni a népnek. Populista </a:t>
            </a:r>
            <a:r>
              <a:rPr lang="cs-CZ" dirty="0"/>
              <a:t>= n</a:t>
            </a:r>
            <a:r>
              <a:rPr lang="sk-SK" dirty="0"/>
              <a:t>épszerű.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37" y="2864262"/>
            <a:ext cx="4229100" cy="218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4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457" y="768926"/>
            <a:ext cx="2894008" cy="4759035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068" y="994351"/>
            <a:ext cx="6961908" cy="5666221"/>
          </a:xfrm>
        </p:spPr>
        <p:txBody>
          <a:bodyPr/>
          <a:lstStyle/>
          <a:p>
            <a:r>
              <a:rPr lang="sk-SK" dirty="0"/>
              <a:t>Caius Marius – reformokat bevezető és támogató néppárti (popularis) római consul</a:t>
            </a:r>
          </a:p>
          <a:p>
            <a:r>
              <a:rPr lang="sk-SK" dirty="0"/>
              <a:t>Lucius Cornelius Sulla – optimata konzervatív római politikus és hadvezér. </a:t>
            </a:r>
          </a:p>
          <a:p>
            <a:r>
              <a:rPr lang="sk-SK" dirty="0"/>
              <a:t>Sulla a hadsereggel elfoglalja Rómát, Marius afrikába menekül, majd Sulla Görögországba vezet hadjáratot</a:t>
            </a:r>
          </a:p>
          <a:p>
            <a:r>
              <a:rPr lang="sk-SK" dirty="0"/>
              <a:t>Közben visszatér Marius és elfoglalja Rómát Kr. e. 87-ben, de Kr. e. 86-ban meghal</a:t>
            </a:r>
          </a:p>
          <a:p>
            <a:r>
              <a:rPr lang="sk-SK" dirty="0"/>
              <a:t>Sulla Kr. e. 82-ben visszafoglalja Rómát és </a:t>
            </a:r>
            <a:r>
              <a:rPr lang="sk-SK" b="1" dirty="0"/>
              <a:t>DIKTATÚRÁT </a:t>
            </a:r>
            <a:r>
              <a:rPr lang="sk-SK" dirty="0"/>
              <a:t>vezet be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91429" y="94962"/>
            <a:ext cx="8543925" cy="829829"/>
          </a:xfrm>
        </p:spPr>
        <p:txBody>
          <a:bodyPr/>
          <a:lstStyle/>
          <a:p>
            <a:pPr algn="ctr"/>
            <a:r>
              <a:rPr lang="sk-SK" dirty="0"/>
              <a:t>Marius és Sulla küzdelme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19926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1429" y="188481"/>
            <a:ext cx="8543925" cy="757092"/>
          </a:xfrm>
        </p:spPr>
        <p:txBody>
          <a:bodyPr/>
          <a:lstStyle/>
          <a:p>
            <a:pPr algn="ctr"/>
            <a:r>
              <a:rPr lang="sk-SK" dirty="0"/>
              <a:t>Sulla diktatúrája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5082" y="900834"/>
            <a:ext cx="9559636" cy="5271365"/>
          </a:xfrm>
        </p:spPr>
        <p:txBody>
          <a:bodyPr>
            <a:normAutofit/>
          </a:bodyPr>
          <a:lstStyle/>
          <a:p>
            <a:r>
              <a:rPr lang="sk-SK" b="1" dirty="0"/>
              <a:t>Proscriptio</a:t>
            </a:r>
            <a:r>
              <a:rPr lang="sk-SK" dirty="0"/>
              <a:t> – nevek nyilvános kifüggesztése, a</a:t>
            </a:r>
            <a:r>
              <a:rPr lang="hu-HU" dirty="0"/>
              <a:t> gazdag és tekintélyes polgárok száműzetése, amely vagyonelkobzással járt. A listán szereplő személyt bárki büntetlenül megölhette. Elfogásáért, kivégzéséért 2 talentum jutalom járt + részesedés a vagyonából. </a:t>
            </a:r>
            <a:r>
              <a:rPr lang="hu-HU" b="1" dirty="0"/>
              <a:t>Sulla célja: </a:t>
            </a:r>
            <a:r>
              <a:rPr lang="hu-HU" dirty="0"/>
              <a:t>a politikai ellenfeleinek a kiiktatása.</a:t>
            </a:r>
          </a:p>
          <a:p>
            <a:r>
              <a:rPr lang="sk-SK" b="1" dirty="0"/>
              <a:t>Corneliusi törvények </a:t>
            </a:r>
            <a:r>
              <a:rPr lang="sk-SK" dirty="0"/>
              <a:t>– a szenátus létszámának növelése 300 </a:t>
            </a:r>
            <a:r>
              <a:rPr lang="cs-CZ" dirty="0"/>
              <a:t>==</a:t>
            </a:r>
            <a:r>
              <a:rPr lang="en-US" dirty="0"/>
              <a:t>&gt; 600</a:t>
            </a:r>
            <a:r>
              <a:rPr lang="sk-SK" dirty="0"/>
              <a:t> és a néptribunusok jogkörének korlátozása.</a:t>
            </a:r>
          </a:p>
          <a:p>
            <a:r>
              <a:rPr lang="sk-SK" b="1" dirty="0"/>
              <a:t>Veterántelepítési akciók</a:t>
            </a:r>
          </a:p>
          <a:p>
            <a:r>
              <a:rPr lang="sk-SK" b="1" dirty="0"/>
              <a:t>10 000 rabszolga </a:t>
            </a:r>
            <a:r>
              <a:rPr lang="sk-SK" dirty="0"/>
              <a:t>felszabadítása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046" y="3766772"/>
            <a:ext cx="4250981" cy="301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22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8518" y="2624232"/>
            <a:ext cx="8543925" cy="1325563"/>
          </a:xfrm>
        </p:spPr>
        <p:txBody>
          <a:bodyPr/>
          <a:lstStyle/>
          <a:p>
            <a:pPr algn="ctr"/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804605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2285</TotalTime>
  <Words>581</Words>
  <Application>Microsoft Office PowerPoint</Application>
  <PresentationFormat>A4 (210x297 mm)</PresentationFormat>
  <Paragraphs>63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Office-téma</vt:lpstr>
      <vt:lpstr>Az ókori Róma</vt:lpstr>
      <vt:lpstr>Róma a hódító hadjáratai után</vt:lpstr>
      <vt:lpstr>Róma a hódító hadjáratai után</vt:lpstr>
      <vt:lpstr>A válság jelei és okai</vt:lpstr>
      <vt:lpstr>A reformkísérletek </vt:lpstr>
      <vt:lpstr>A reformkísérletek </vt:lpstr>
      <vt:lpstr>A reformkísérletek </vt:lpstr>
      <vt:lpstr>Marius és Sulla küzdelme</vt:lpstr>
      <vt:lpstr>Marius és Sulla küzdelme</vt:lpstr>
      <vt:lpstr>Sulla diktatúrája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ókori Róma</dc:title>
  <dc:creator>Tanár</dc:creator>
  <cp:lastModifiedBy>os</cp:lastModifiedBy>
  <cp:revision>142</cp:revision>
  <dcterms:created xsi:type="dcterms:W3CDTF">2017-01-11T11:43:11Z</dcterms:created>
  <dcterms:modified xsi:type="dcterms:W3CDTF">2023-10-19T21:46:17Z</dcterms:modified>
</cp:coreProperties>
</file>