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83" r:id="rId4"/>
    <p:sldId id="277" r:id="rId5"/>
    <p:sldId id="273" r:id="rId6"/>
    <p:sldId id="275" r:id="rId7"/>
    <p:sldId id="280" r:id="rId8"/>
    <p:sldId id="281" r:id="rId9"/>
    <p:sldId id="282" r:id="rId10"/>
    <p:sldId id="257" r:id="rId11"/>
    <p:sldId id="259" r:id="rId12"/>
    <p:sldId id="270" r:id="rId13"/>
    <p:sldId id="260" r:id="rId14"/>
    <p:sldId id="271" r:id="rId15"/>
    <p:sldId id="276" r:id="rId16"/>
    <p:sldId id="262" r:id="rId17"/>
    <p:sldId id="263" r:id="rId18"/>
    <p:sldId id="274" r:id="rId19"/>
    <p:sldId id="278" r:id="rId20"/>
    <p:sldId id="285" r:id="rId21"/>
    <p:sldId id="279" r:id="rId22"/>
    <p:sldId id="284" r:id="rId23"/>
    <p:sldId id="269" r:id="rId24"/>
  </p:sldIdLst>
  <p:sldSz cx="9906000" cy="6858000" type="A4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72" d="100"/>
          <a:sy n="72" d="100"/>
        </p:scale>
        <p:origin x="114" y="846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28F27-B19D-4B14-B76D-790A05605C65}" type="datetimeFigureOut">
              <a:rPr lang="hu-HU" smtClean="0"/>
              <a:t>2024.02.20.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BC954-CE47-443B-B206-FDCAFDDA20E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601862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28F27-B19D-4B14-B76D-790A05605C65}" type="datetimeFigureOut">
              <a:rPr lang="hu-HU" smtClean="0"/>
              <a:t>2024.02.20.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BC954-CE47-443B-B206-FDCAFDDA20E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928200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75878" y="1709739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75878" y="4589464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28F27-B19D-4B14-B76D-790A05605C65}" type="datetimeFigureOut">
              <a:rPr lang="hu-HU" smtClean="0"/>
              <a:t>2024.02.20.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BC954-CE47-443B-B206-FDCAFDDA20E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006244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28F27-B19D-4B14-B76D-790A05605C65}" type="datetimeFigureOut">
              <a:rPr lang="hu-HU" smtClean="0"/>
              <a:t>2024.02.20.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BC954-CE47-443B-B206-FDCAFDDA20E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292387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2328" y="365126"/>
            <a:ext cx="8543925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82328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82328" y="2505075"/>
            <a:ext cx="4190702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28F27-B19D-4B14-B76D-790A05605C65}" type="datetimeFigureOut">
              <a:rPr lang="hu-HU" smtClean="0"/>
              <a:t>2024.02.20.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BC954-CE47-443B-B206-FDCAFDDA20E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184796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28F27-B19D-4B14-B76D-790A05605C65}" type="datetimeFigureOut">
              <a:rPr lang="hu-HU" smtClean="0"/>
              <a:t>2024.02.20.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BC954-CE47-443B-B206-FDCAFDDA20E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499707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28F27-B19D-4B14-B76D-790A05605C65}" type="datetimeFigureOut">
              <a:rPr lang="hu-HU" smtClean="0"/>
              <a:t>2024.02.20.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BC954-CE47-443B-B206-FDCAFDDA20E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174758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28F27-B19D-4B14-B76D-790A05605C65}" type="datetimeFigureOut">
              <a:rPr lang="hu-HU" smtClean="0"/>
              <a:t>2024.02.20.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BC954-CE47-443B-B206-FDCAFDDA20E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044962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28F27-B19D-4B14-B76D-790A05605C65}" type="datetimeFigureOut">
              <a:rPr lang="hu-HU" smtClean="0"/>
              <a:t>2024.02.20.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BC954-CE47-443B-B206-FDCAFDDA20E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330658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28F27-B19D-4B14-B76D-790A05605C65}" type="datetimeFigureOut">
              <a:rPr lang="hu-HU" smtClean="0"/>
              <a:t>2024.02.20.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BC954-CE47-443B-B206-FDCAFDDA20E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164635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7088981" y="365125"/>
            <a:ext cx="2135981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681037" y="365125"/>
            <a:ext cx="6284119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28F27-B19D-4B14-B76D-790A05605C65}" type="datetimeFigureOut">
              <a:rPr lang="hu-HU" smtClean="0"/>
              <a:t>2024.02.20.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BC954-CE47-443B-B206-FDCAFDDA20E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148209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628F27-B19D-4B14-B76D-790A05605C65}" type="datetimeFigureOut">
              <a:rPr lang="hu-HU" smtClean="0"/>
              <a:t>2024.02.20.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ABC954-CE47-443B-B206-FDCAFDDA20E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90852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5310"/>
            <a:ext cx="9906000" cy="6266629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238249" y="0"/>
            <a:ext cx="7429500" cy="1327872"/>
          </a:xfrm>
        </p:spPr>
        <p:txBody>
          <a:bodyPr/>
          <a:lstStyle/>
          <a:p>
            <a:r>
              <a:rPr lang="hu-HU" b="1" dirty="0">
                <a:solidFill>
                  <a:schemeClr val="bg1"/>
                </a:solidFill>
              </a:rPr>
              <a:t>Az ókori Róma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238249" y="1968067"/>
            <a:ext cx="7429500" cy="1655762"/>
          </a:xfrm>
        </p:spPr>
        <p:txBody>
          <a:bodyPr>
            <a:noAutofit/>
          </a:bodyPr>
          <a:lstStyle/>
          <a:p>
            <a:r>
              <a:rPr lang="hu-HU" sz="5000" dirty="0">
                <a:solidFill>
                  <a:schemeClr val="bg1"/>
                </a:solidFill>
              </a:rPr>
              <a:t>A köztársaság kora</a:t>
            </a:r>
          </a:p>
          <a:p>
            <a:r>
              <a:rPr lang="hu-HU" sz="5000" b="1" dirty="0">
                <a:solidFill>
                  <a:schemeClr val="bg1"/>
                </a:solidFill>
              </a:rPr>
              <a:t>Kr. e. 510 – Kr. e. 27</a:t>
            </a:r>
          </a:p>
        </p:txBody>
      </p:sp>
      <p:sp>
        <p:nvSpPr>
          <p:cNvPr id="5" name="Alcím 2"/>
          <p:cNvSpPr txBox="1">
            <a:spLocks/>
          </p:cNvSpPr>
          <p:nvPr/>
        </p:nvSpPr>
        <p:spPr>
          <a:xfrm>
            <a:off x="1238249" y="3620260"/>
            <a:ext cx="7429500" cy="16557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sz="7000" b="1" dirty="0">
                <a:solidFill>
                  <a:schemeClr val="bg1"/>
                </a:solidFill>
              </a:rPr>
              <a:t>A PUN-RÓMAI HÁBORÚK</a:t>
            </a:r>
          </a:p>
        </p:txBody>
      </p:sp>
    </p:spTree>
    <p:extLst>
      <p:ext uri="{BB962C8B-B14F-4D97-AF65-F5344CB8AC3E}">
        <p14:creationId xmlns:p14="http://schemas.microsoft.com/office/powerpoint/2010/main" val="1722362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1038" y="193002"/>
            <a:ext cx="8543925" cy="904277"/>
          </a:xfrm>
        </p:spPr>
        <p:txBody>
          <a:bodyPr>
            <a:normAutofit fontScale="90000"/>
          </a:bodyPr>
          <a:lstStyle/>
          <a:p>
            <a:pPr algn="ctr"/>
            <a:r>
              <a:rPr lang="hu-HU" dirty="0"/>
              <a:t>Az ókori római köztársaság terjeszkedése</a:t>
            </a:r>
          </a:p>
        </p:txBody>
      </p:sp>
      <p:sp>
        <p:nvSpPr>
          <p:cNvPr id="5" name="Szövegdoboz 4"/>
          <p:cNvSpPr txBox="1"/>
          <p:nvPr/>
        </p:nvSpPr>
        <p:spPr>
          <a:xfrm>
            <a:off x="599747" y="1134307"/>
            <a:ext cx="823655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000" dirty="0"/>
              <a:t>A Kr. e III. század elejére megszületik a terjeszkedés igénye, Rómának adósrabszolgák helyett </a:t>
            </a:r>
            <a:r>
              <a:rPr lang="hu-HU" sz="3000" b="1" dirty="0"/>
              <a:t>igazi rabszolgák</a:t>
            </a:r>
            <a:r>
              <a:rPr lang="hu-HU" sz="3000" dirty="0"/>
              <a:t> kellenek .</a:t>
            </a: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666" y="2611635"/>
            <a:ext cx="7041931" cy="4201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91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1038" y="11451"/>
            <a:ext cx="8543925" cy="954716"/>
          </a:xfrm>
        </p:spPr>
        <p:txBody>
          <a:bodyPr/>
          <a:lstStyle/>
          <a:p>
            <a:pPr algn="ctr"/>
            <a:r>
              <a:rPr lang="hu-HU" dirty="0"/>
              <a:t>A gallok támadása Kr.e. 390-ben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20321" y="776377"/>
            <a:ext cx="7453673" cy="4351338"/>
          </a:xfrm>
        </p:spPr>
        <p:txBody>
          <a:bodyPr/>
          <a:lstStyle/>
          <a:p>
            <a:r>
              <a:rPr lang="hu-HU" dirty="0"/>
              <a:t>A Római Köztársaság terjeszkedésének korai szakaszában gall törzsek törnek Közép-Itáliába.</a:t>
            </a:r>
          </a:p>
          <a:p>
            <a:r>
              <a:rPr lang="hu-HU" dirty="0"/>
              <a:t>Vezetőjük: </a:t>
            </a:r>
            <a:r>
              <a:rPr lang="hu-HU" b="1" dirty="0" err="1"/>
              <a:t>Brennus</a:t>
            </a:r>
            <a:endParaRPr lang="hu-HU" b="1" dirty="0"/>
          </a:p>
          <a:p>
            <a:r>
              <a:rPr lang="hu-HU" dirty="0"/>
              <a:t>A gallok legyőzik a római sereget, majd megostromolják Rómát</a:t>
            </a:r>
          </a:p>
          <a:p>
            <a:r>
              <a:rPr lang="hu-HU" dirty="0"/>
              <a:t>A gallok 1000 font (327 kg) arany hadisarcot követeltek Rómától</a:t>
            </a:r>
          </a:p>
          <a:p>
            <a:r>
              <a:rPr lang="hu-HU" dirty="0" err="1"/>
              <a:t>Brennus</a:t>
            </a:r>
            <a:r>
              <a:rPr lang="hu-HU" dirty="0"/>
              <a:t>: „</a:t>
            </a:r>
            <a:r>
              <a:rPr lang="hu-HU" dirty="0" err="1"/>
              <a:t>Vae</a:t>
            </a:r>
            <a:r>
              <a:rPr lang="hu-HU" dirty="0"/>
              <a:t> </a:t>
            </a:r>
            <a:r>
              <a:rPr lang="hu-HU" dirty="0" err="1"/>
              <a:t>victis</a:t>
            </a:r>
            <a:r>
              <a:rPr lang="hu-HU" dirty="0"/>
              <a:t>!” (jaj a legyőzötteknek)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2392" y="854012"/>
            <a:ext cx="2733608" cy="3822545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4630" y="4392656"/>
            <a:ext cx="5052820" cy="2482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5717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5252" y="1812780"/>
            <a:ext cx="2770748" cy="4726998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1038" y="74178"/>
            <a:ext cx="8543925" cy="580449"/>
          </a:xfrm>
        </p:spPr>
        <p:txBody>
          <a:bodyPr>
            <a:normAutofit/>
          </a:bodyPr>
          <a:lstStyle/>
          <a:p>
            <a:pPr algn="ctr"/>
            <a:r>
              <a:rPr lang="sk-SK" sz="3500" dirty="0"/>
              <a:t>A római hadsereg felépítése</a:t>
            </a:r>
            <a:endParaRPr lang="hu-HU" sz="35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3909" y="796921"/>
            <a:ext cx="7751617" cy="5915606"/>
          </a:xfrm>
        </p:spPr>
        <p:txBody>
          <a:bodyPr>
            <a:noAutofit/>
          </a:bodyPr>
          <a:lstStyle/>
          <a:p>
            <a:r>
              <a:rPr lang="hu-HU" dirty="0"/>
              <a:t>Általános hadkötelezettség (</a:t>
            </a:r>
            <a:r>
              <a:rPr lang="hu-HU" b="1" dirty="0"/>
              <a:t>17-46 életév között</a:t>
            </a:r>
            <a:r>
              <a:rPr lang="hu-HU" dirty="0"/>
              <a:t>, majd 60-ig /</a:t>
            </a:r>
            <a:r>
              <a:rPr lang="hu-HU" i="1" dirty="0" err="1"/>
              <a:t>seniores</a:t>
            </a:r>
            <a:r>
              <a:rPr lang="hu-HU" dirty="0"/>
              <a:t>/ városvédelem)</a:t>
            </a:r>
          </a:p>
          <a:p>
            <a:r>
              <a:rPr lang="hu-HU" dirty="0"/>
              <a:t>Nincs állandó hadsereg, csak hadjáratokra vonulnak be</a:t>
            </a:r>
          </a:p>
          <a:p>
            <a:r>
              <a:rPr lang="hu-HU" dirty="0"/>
              <a:t>Alapja a vagyoni felosztás (</a:t>
            </a:r>
            <a:r>
              <a:rPr lang="hu-HU" dirty="0" err="1"/>
              <a:t>Servius</a:t>
            </a:r>
            <a:r>
              <a:rPr lang="hu-HU" dirty="0"/>
              <a:t> </a:t>
            </a:r>
            <a:r>
              <a:rPr lang="hu-HU" dirty="0" err="1"/>
              <a:t>Tullius</a:t>
            </a:r>
            <a:r>
              <a:rPr lang="hu-HU" dirty="0"/>
              <a:t>), az </a:t>
            </a:r>
            <a:r>
              <a:rPr lang="hu-HU" b="1" dirty="0"/>
              <a:t>5 </a:t>
            </a:r>
            <a:r>
              <a:rPr lang="hu-HU" b="1" dirty="0" err="1"/>
              <a:t>classis</a:t>
            </a:r>
            <a:r>
              <a:rPr lang="hu-HU" dirty="0"/>
              <a:t> </a:t>
            </a:r>
            <a:r>
              <a:rPr lang="hu-HU" b="1" dirty="0"/>
              <a:t>193 </a:t>
            </a:r>
            <a:r>
              <a:rPr lang="hu-HU" b="1" dirty="0" err="1"/>
              <a:t>centuriát</a:t>
            </a:r>
            <a:r>
              <a:rPr lang="hu-HU" dirty="0"/>
              <a:t> (századot) állított ki, + szövetségesek (500 fős </a:t>
            </a:r>
            <a:r>
              <a:rPr lang="hu-HU" dirty="0" err="1"/>
              <a:t>cohorsok</a:t>
            </a:r>
            <a:r>
              <a:rPr lang="hu-HU" dirty="0"/>
              <a:t>), + idegen zsoldosok (pl. krétai íjászok)</a:t>
            </a:r>
          </a:p>
          <a:p>
            <a:r>
              <a:rPr lang="hu-HU" b="1" dirty="0"/>
              <a:t>Alapegysége</a:t>
            </a:r>
            <a:r>
              <a:rPr lang="hu-HU" dirty="0"/>
              <a:t> a </a:t>
            </a:r>
            <a:r>
              <a:rPr lang="hu-HU" b="1" dirty="0"/>
              <a:t>4 </a:t>
            </a:r>
            <a:r>
              <a:rPr lang="hu-HU" b="1" i="1" dirty="0" err="1"/>
              <a:t>legio</a:t>
            </a:r>
            <a:r>
              <a:rPr lang="hu-HU" b="1" dirty="0"/>
              <a:t> </a:t>
            </a:r>
            <a:r>
              <a:rPr lang="hu-HU" dirty="0"/>
              <a:t>(1 </a:t>
            </a:r>
            <a:r>
              <a:rPr lang="hu-HU" dirty="0" err="1"/>
              <a:t>legio</a:t>
            </a:r>
            <a:r>
              <a:rPr lang="hu-HU" dirty="0"/>
              <a:t> </a:t>
            </a:r>
            <a:r>
              <a:rPr lang="cs-CZ" dirty="0"/>
              <a:t>= </a:t>
            </a:r>
            <a:r>
              <a:rPr lang="hu-HU" dirty="0"/>
              <a:t>4200-6200 fő),                          benne </a:t>
            </a:r>
            <a:r>
              <a:rPr lang="hu-HU" b="1" dirty="0"/>
              <a:t>30 </a:t>
            </a:r>
            <a:r>
              <a:rPr lang="hu-HU" b="1" i="1" dirty="0" err="1"/>
              <a:t>manipulus</a:t>
            </a:r>
            <a:r>
              <a:rPr lang="hu-HU" b="1" i="1" dirty="0"/>
              <a:t> </a:t>
            </a:r>
            <a:r>
              <a:rPr lang="hu-HU" dirty="0"/>
              <a:t>(1 </a:t>
            </a:r>
            <a:r>
              <a:rPr lang="hu-HU" dirty="0" err="1"/>
              <a:t>manip</a:t>
            </a:r>
            <a:r>
              <a:rPr lang="hu-HU" dirty="0"/>
              <a:t>.= 140-200 fő),                                                     egy </a:t>
            </a:r>
            <a:r>
              <a:rPr lang="hu-HU" dirty="0" err="1"/>
              <a:t>manipulusban</a:t>
            </a:r>
            <a:r>
              <a:rPr lang="hu-HU" dirty="0"/>
              <a:t> </a:t>
            </a:r>
            <a:r>
              <a:rPr lang="hu-HU" b="1" dirty="0"/>
              <a:t>2 </a:t>
            </a:r>
            <a:r>
              <a:rPr lang="hu-HU" b="1" i="1" dirty="0" err="1"/>
              <a:t>centuria</a:t>
            </a:r>
            <a:r>
              <a:rPr lang="sk-SK" i="1" dirty="0"/>
              <a:t> </a:t>
            </a:r>
            <a:r>
              <a:rPr lang="sk-SK" dirty="0"/>
              <a:t>(1 cent.=70-100 fő)</a:t>
            </a:r>
            <a:r>
              <a:rPr lang="hu-HU" dirty="0"/>
              <a:t>.</a:t>
            </a:r>
          </a:p>
          <a:p>
            <a:r>
              <a:rPr lang="hu-HU" dirty="0"/>
              <a:t>A hadsereg élén a </a:t>
            </a:r>
            <a:r>
              <a:rPr lang="hu-HU" b="1" dirty="0"/>
              <a:t>DUX</a:t>
            </a:r>
            <a:r>
              <a:rPr lang="hu-HU" dirty="0"/>
              <a:t> (vezér) állt, győzelem esetén </a:t>
            </a:r>
            <a:r>
              <a:rPr lang="hu-HU" b="1" dirty="0"/>
              <a:t>IMPERATOR</a:t>
            </a:r>
            <a:r>
              <a:rPr lang="hu-HU" dirty="0"/>
              <a:t> cím járt neki, nagy győzelem esetén </a:t>
            </a:r>
            <a:r>
              <a:rPr lang="hu-HU" b="1" dirty="0"/>
              <a:t>TRIUMPHUS</a:t>
            </a:r>
            <a:r>
              <a:rPr lang="hu-HU" dirty="0"/>
              <a:t> vagyis diadalmenetet.</a:t>
            </a:r>
          </a:p>
        </p:txBody>
      </p:sp>
    </p:spTree>
    <p:extLst>
      <p:ext uri="{BB962C8B-B14F-4D97-AF65-F5344CB8AC3E}">
        <p14:creationId xmlns:p14="http://schemas.microsoft.com/office/powerpoint/2010/main" val="2908934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2277" y="1891144"/>
            <a:ext cx="3093723" cy="4508789"/>
          </a:xfrm>
          <a:prstGeom prst="rect">
            <a:avLst/>
          </a:prstGeom>
        </p:spPr>
      </p:pic>
      <p:sp>
        <p:nvSpPr>
          <p:cNvPr id="5" name="Szövegdoboz 4"/>
          <p:cNvSpPr txBox="1"/>
          <p:nvPr/>
        </p:nvSpPr>
        <p:spPr>
          <a:xfrm>
            <a:off x="259771" y="841662"/>
            <a:ext cx="7460673" cy="6093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hu-HU" sz="3000" dirty="0"/>
              <a:t>- Karthágót </a:t>
            </a:r>
            <a:r>
              <a:rPr lang="hu-HU" sz="3000" b="1" dirty="0"/>
              <a:t>türoszi</a:t>
            </a:r>
            <a:r>
              <a:rPr lang="hu-HU" sz="3000" dirty="0"/>
              <a:t> telepesek alapították de független Türosztól, fokozatosan gyarmatosítja Észak-Afrikát és az itáliai szigeteket</a:t>
            </a:r>
          </a:p>
          <a:p>
            <a:pPr lvl="0"/>
            <a:r>
              <a:rPr lang="hu-HU" sz="3000" dirty="0"/>
              <a:t>- Az állam élén két bíró – </a:t>
            </a:r>
            <a:r>
              <a:rPr lang="hu-HU" sz="3000" b="1" dirty="0"/>
              <a:t>„SUFFET” </a:t>
            </a:r>
            <a:r>
              <a:rPr lang="hu-HU" sz="3000" dirty="0"/>
              <a:t>és egy kereskedőkből és hajótulajdonosokból álló tanács volt</a:t>
            </a:r>
          </a:p>
          <a:p>
            <a:pPr lvl="0"/>
            <a:r>
              <a:rPr lang="hu-HU" sz="3000" dirty="0"/>
              <a:t>- </a:t>
            </a:r>
            <a:r>
              <a:rPr lang="hu-HU" sz="3000" b="1" dirty="0"/>
              <a:t>Zsoldoshadserege</a:t>
            </a:r>
            <a:r>
              <a:rPr lang="hu-HU" sz="3000" dirty="0"/>
              <a:t> volt, de a tisztikar karthágói arisztokratákból állt</a:t>
            </a:r>
          </a:p>
          <a:p>
            <a:pPr lvl="0"/>
            <a:r>
              <a:rPr lang="hu-HU" sz="3000" dirty="0"/>
              <a:t>- A meghódított népeket </a:t>
            </a:r>
            <a:r>
              <a:rPr lang="hu-HU" sz="3000" b="1" dirty="0"/>
              <a:t>katonaállításra kötelezték</a:t>
            </a:r>
          </a:p>
          <a:p>
            <a:pPr lvl="0"/>
            <a:r>
              <a:rPr lang="hu-HU" sz="3000" dirty="0"/>
              <a:t>- A nagybirtokaik a tömeges rabszolgamunkára épültek</a:t>
            </a:r>
          </a:p>
          <a:p>
            <a:r>
              <a:rPr lang="hu-HU" sz="3000" dirty="0"/>
              <a:t>- Virágkora a </a:t>
            </a:r>
            <a:r>
              <a:rPr lang="hu-HU" sz="3000" b="1" dirty="0"/>
              <a:t>Kr. e. 4. század</a:t>
            </a:r>
          </a:p>
        </p:txBody>
      </p:sp>
      <p:sp>
        <p:nvSpPr>
          <p:cNvPr id="12" name="Cím 1"/>
          <p:cNvSpPr>
            <a:spLocks noGrp="1"/>
          </p:cNvSpPr>
          <p:nvPr>
            <p:ph type="title"/>
          </p:nvPr>
        </p:nvSpPr>
        <p:spPr>
          <a:xfrm>
            <a:off x="691429" y="51955"/>
            <a:ext cx="8543925" cy="904277"/>
          </a:xfrm>
        </p:spPr>
        <p:txBody>
          <a:bodyPr>
            <a:normAutofit/>
          </a:bodyPr>
          <a:lstStyle/>
          <a:p>
            <a:pPr algn="ctr"/>
            <a:r>
              <a:rPr lang="hu-HU" dirty="0"/>
              <a:t>A punok eredete, birodalma</a:t>
            </a:r>
          </a:p>
        </p:txBody>
      </p:sp>
    </p:spTree>
    <p:extLst>
      <p:ext uri="{BB962C8B-B14F-4D97-AF65-F5344CB8AC3E}">
        <p14:creationId xmlns:p14="http://schemas.microsoft.com/office/powerpoint/2010/main" val="2852092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135" y="509571"/>
            <a:ext cx="6577584" cy="3968496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01820" y="0"/>
            <a:ext cx="8847425" cy="685800"/>
          </a:xfrm>
        </p:spPr>
        <p:txBody>
          <a:bodyPr>
            <a:normAutofit/>
          </a:bodyPr>
          <a:lstStyle/>
          <a:p>
            <a:r>
              <a:rPr lang="sk-SK" sz="3000" dirty="0"/>
              <a:t>Karthágó városa a fénykorában (Kr. e. 4. század) </a:t>
            </a:r>
            <a:endParaRPr lang="hu-HU" sz="3000" dirty="0"/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4909" y="2662822"/>
            <a:ext cx="5496791" cy="4088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92662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147" y="638355"/>
            <a:ext cx="9914147" cy="5576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71224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2937"/>
            <a:ext cx="9898812" cy="5568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31672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147" y="638355"/>
            <a:ext cx="9922294" cy="5581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12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73" y="1018310"/>
            <a:ext cx="9824800" cy="5808913"/>
          </a:xfrm>
          <a:prstGeom prst="rect">
            <a:avLst/>
          </a:prstGeom>
        </p:spPr>
      </p:pic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1065505" y="114301"/>
            <a:ext cx="7829115" cy="685800"/>
          </a:xfrm>
        </p:spPr>
        <p:txBody>
          <a:bodyPr>
            <a:normAutofit/>
          </a:bodyPr>
          <a:lstStyle/>
          <a:p>
            <a:r>
              <a:rPr lang="sk-SK" sz="3000" dirty="0"/>
              <a:t>A punok terjeszkedése a Kr. e. 3. században</a:t>
            </a:r>
            <a:endParaRPr lang="hu-HU" sz="3000" dirty="0"/>
          </a:p>
        </p:txBody>
      </p:sp>
    </p:spTree>
    <p:extLst>
      <p:ext uri="{BB962C8B-B14F-4D97-AF65-F5344CB8AC3E}">
        <p14:creationId xmlns:p14="http://schemas.microsoft.com/office/powerpoint/2010/main" val="17726552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2085" y="915703"/>
            <a:ext cx="5452253" cy="3571226"/>
          </a:xfrm>
          <a:prstGeom prst="rect">
            <a:avLst/>
          </a:prstGeom>
        </p:spPr>
      </p:pic>
      <p:sp>
        <p:nvSpPr>
          <p:cNvPr id="11" name="Title 7"/>
          <p:cNvSpPr>
            <a:spLocks noGrp="1"/>
          </p:cNvSpPr>
          <p:nvPr>
            <p:ph type="title"/>
          </p:nvPr>
        </p:nvSpPr>
        <p:spPr>
          <a:xfrm>
            <a:off x="176645" y="1163461"/>
            <a:ext cx="4019860" cy="3075709"/>
          </a:xfrm>
          <a:noFill/>
        </p:spPr>
        <p:txBody>
          <a:bodyPr>
            <a:noAutofit/>
          </a:bodyPr>
          <a:lstStyle/>
          <a:p>
            <a:r>
              <a:rPr lang="hu-HU" sz="3000" dirty="0"/>
              <a:t>A Pun-Római háborúban Karthagónak hatalmas tengeri  flottája volt, a Rómaiak viszont gyengék voltak a tengeren.</a:t>
            </a:r>
            <a:endParaRPr lang="en-US" sz="3000" dirty="0"/>
          </a:p>
        </p:txBody>
      </p:sp>
      <p:sp>
        <p:nvSpPr>
          <p:cNvPr id="12" name="Text Placeholder 9"/>
          <p:cNvSpPr txBox="1">
            <a:spLocks/>
          </p:cNvSpPr>
          <p:nvPr/>
        </p:nvSpPr>
        <p:spPr>
          <a:xfrm>
            <a:off x="176645" y="4613563"/>
            <a:ext cx="9547693" cy="1298105"/>
          </a:xfrm>
          <a:prstGeom prst="rect">
            <a:avLst/>
          </a:prstGeom>
          <a:solidFill>
            <a:schemeClr val="bg1">
              <a:alpha val="49000"/>
            </a:schemeClr>
          </a:solidFill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hu-HU" sz="3000" dirty="0"/>
              <a:t>A monda szerint - amikor Karthágó elindult Róma felé, egy vihar érte őket, s az egyik hajójuk Róma közelében partra vetődött. Így a rómaiak lemásolták a háromevezősoros hajóikat. </a:t>
            </a:r>
            <a:r>
              <a:rPr lang="hu-HU" sz="3000" b="1" dirty="0"/>
              <a:t>Két hónap alatt 120</a:t>
            </a:r>
            <a:r>
              <a:rPr lang="hu-HU" sz="3000" dirty="0"/>
              <a:t> ilyen </a:t>
            </a:r>
            <a:r>
              <a:rPr lang="hu-HU" sz="3000" b="1" dirty="0"/>
              <a:t>hajót építettek</a:t>
            </a:r>
            <a:r>
              <a:rPr lang="hu-HU" sz="3000" dirty="0"/>
              <a:t>! Ez még ma is rekordnak számít.</a:t>
            </a:r>
            <a:endParaRPr lang="en-US" sz="3000" dirty="0"/>
          </a:p>
        </p:txBody>
      </p:sp>
      <p:sp>
        <p:nvSpPr>
          <p:cNvPr id="2" name="Szövegdoboz 1"/>
          <p:cNvSpPr txBox="1"/>
          <p:nvPr/>
        </p:nvSpPr>
        <p:spPr>
          <a:xfrm>
            <a:off x="841663" y="207817"/>
            <a:ext cx="80633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4000" b="1" dirty="0"/>
              <a:t>Az 1. pun háború </a:t>
            </a:r>
            <a:r>
              <a:rPr lang="hu-HU" sz="4000" dirty="0"/>
              <a:t>Kr.e. 246-tól-241-ig</a:t>
            </a:r>
          </a:p>
        </p:txBody>
      </p:sp>
    </p:spTree>
    <p:extLst>
      <p:ext uri="{BB962C8B-B14F-4D97-AF65-F5344CB8AC3E}">
        <p14:creationId xmlns:p14="http://schemas.microsoft.com/office/powerpoint/2010/main" val="16913458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145" y="3355749"/>
            <a:ext cx="4339073" cy="3502251"/>
          </a:xfrm>
          <a:prstGeom prst="rect">
            <a:avLst/>
          </a:prstGeom>
        </p:spPr>
      </p:pic>
      <p:pic>
        <p:nvPicPr>
          <p:cNvPr id="2" name="Content Placeholder 1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9293" y="259771"/>
            <a:ext cx="4800874" cy="5272325"/>
          </a:xfrm>
        </p:spPr>
      </p:pic>
      <p:sp>
        <p:nvSpPr>
          <p:cNvPr id="3" name="Title 10"/>
          <p:cNvSpPr>
            <a:spLocks noGrp="1"/>
          </p:cNvSpPr>
          <p:nvPr>
            <p:ph type="title"/>
          </p:nvPr>
        </p:nvSpPr>
        <p:spPr>
          <a:xfrm>
            <a:off x="124690" y="225137"/>
            <a:ext cx="4603174" cy="1162050"/>
          </a:xfrm>
        </p:spPr>
        <p:txBody>
          <a:bodyPr>
            <a:noAutofit/>
          </a:bodyPr>
          <a:lstStyle/>
          <a:p>
            <a:r>
              <a:rPr lang="hu-HU" sz="2500" dirty="0"/>
              <a:t>A rómaiak nemcsak lemásolták Karthagó hajóit, még tovább is fejlesztették a hajókat!</a:t>
            </a:r>
            <a:endParaRPr lang="en-US" sz="2500" dirty="0"/>
          </a:p>
        </p:txBody>
      </p:sp>
      <p:sp>
        <p:nvSpPr>
          <p:cNvPr id="4" name="Text Placeholder 12"/>
          <p:cNvSpPr txBox="1">
            <a:spLocks/>
          </p:cNvSpPr>
          <p:nvPr/>
        </p:nvSpPr>
        <p:spPr>
          <a:xfrm>
            <a:off x="124689" y="1471824"/>
            <a:ext cx="4790210" cy="3671455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hu-HU" sz="3000" dirty="0"/>
              <a:t>A hajóikat ún. </a:t>
            </a:r>
            <a:r>
              <a:rPr lang="hu-HU" sz="3000" b="1" dirty="0"/>
              <a:t>„csapóhíddal” </a:t>
            </a:r>
            <a:r>
              <a:rPr lang="hu-HU" sz="3000" dirty="0"/>
              <a:t>szerelték  fel, mert így a küzdelmet szinte szárazföldivé tehették, és ezt mind a tengeren! </a:t>
            </a:r>
          </a:p>
        </p:txBody>
      </p:sp>
    </p:spTree>
    <p:extLst>
      <p:ext uri="{BB962C8B-B14F-4D97-AF65-F5344CB8AC3E}">
        <p14:creationId xmlns:p14="http://schemas.microsoft.com/office/powerpoint/2010/main" val="10455448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ím 1"/>
          <p:cNvSpPr>
            <a:spLocks noGrp="1"/>
          </p:cNvSpPr>
          <p:nvPr>
            <p:ph type="title"/>
          </p:nvPr>
        </p:nvSpPr>
        <p:spPr>
          <a:xfrm>
            <a:off x="681038" y="193002"/>
            <a:ext cx="8543925" cy="904277"/>
          </a:xfrm>
        </p:spPr>
        <p:txBody>
          <a:bodyPr>
            <a:normAutofit/>
          </a:bodyPr>
          <a:lstStyle/>
          <a:p>
            <a:pPr algn="ctr"/>
            <a:r>
              <a:rPr lang="hu-HU" dirty="0"/>
              <a:t>Az 1. pun háború mérlege</a:t>
            </a:r>
          </a:p>
        </p:txBody>
      </p:sp>
      <p:sp>
        <p:nvSpPr>
          <p:cNvPr id="10" name="Szövegdoboz 9"/>
          <p:cNvSpPr txBox="1"/>
          <p:nvPr/>
        </p:nvSpPr>
        <p:spPr>
          <a:xfrm>
            <a:off x="270933" y="1246620"/>
            <a:ext cx="920557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hu-HU" sz="3200" dirty="0"/>
              <a:t>- </a:t>
            </a:r>
            <a:r>
              <a:rPr lang="hu-HU" sz="3200" b="1" dirty="0"/>
              <a:t>római győzelem: </a:t>
            </a:r>
            <a:r>
              <a:rPr lang="hu-HU" sz="3200" dirty="0"/>
              <a:t>megfosztotta a punokat Szicíliától, Korzikától és Szardíniától</a:t>
            </a:r>
          </a:p>
        </p:txBody>
      </p:sp>
      <p:sp>
        <p:nvSpPr>
          <p:cNvPr id="11" name="Szövegdoboz 10"/>
          <p:cNvSpPr txBox="1"/>
          <p:nvPr/>
        </p:nvSpPr>
        <p:spPr>
          <a:xfrm>
            <a:off x="270934" y="2386184"/>
            <a:ext cx="88919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hu-HU" sz="3200" dirty="0"/>
              <a:t>- Róma súlyos </a:t>
            </a:r>
            <a:r>
              <a:rPr lang="hu-HU" sz="3200" b="1" dirty="0"/>
              <a:t>hadisarcot</a:t>
            </a:r>
            <a:r>
              <a:rPr lang="hu-HU" sz="3200" dirty="0"/>
              <a:t> követelt a legyőzöttektől</a:t>
            </a:r>
          </a:p>
        </p:txBody>
      </p:sp>
      <p:sp>
        <p:nvSpPr>
          <p:cNvPr id="12" name="Szövegdoboz 11"/>
          <p:cNvSpPr txBox="1"/>
          <p:nvPr/>
        </p:nvSpPr>
        <p:spPr>
          <a:xfrm>
            <a:off x="270934" y="3067522"/>
            <a:ext cx="556875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dirty="0"/>
              <a:t>- a magas adók miatt felkelés Karthágóban: hazarendelik </a:t>
            </a:r>
            <a:r>
              <a:rPr lang="hu-HU" sz="3200" b="1" dirty="0"/>
              <a:t>Szardínia</a:t>
            </a:r>
            <a:r>
              <a:rPr lang="hu-HU" sz="3200" dirty="0"/>
              <a:t> és </a:t>
            </a:r>
            <a:r>
              <a:rPr lang="hu-HU" sz="3200" b="1" dirty="0"/>
              <a:t>Korzika</a:t>
            </a:r>
            <a:r>
              <a:rPr lang="hu-HU" sz="3200" dirty="0"/>
              <a:t> helyőrségét – ezek után ez a két sziget is Rómáé lesz</a:t>
            </a:r>
          </a:p>
        </p:txBody>
      </p:sp>
      <p:sp>
        <p:nvSpPr>
          <p:cNvPr id="13" name="Szövegdoboz 12"/>
          <p:cNvSpPr txBox="1"/>
          <p:nvPr/>
        </p:nvSpPr>
        <p:spPr>
          <a:xfrm>
            <a:off x="198196" y="5520409"/>
            <a:ext cx="595322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dirty="0"/>
              <a:t>- Róma a háború után szerzi meg az </a:t>
            </a:r>
            <a:r>
              <a:rPr lang="hu-HU" sz="3200" b="1" dirty="0"/>
              <a:t>Illír partvidéket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9691" y="3067521"/>
            <a:ext cx="3951840" cy="3722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2623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370" y="-44422"/>
            <a:ext cx="9624837" cy="6934696"/>
          </a:xfrm>
          <a:prstGeom prst="rect">
            <a:avLst/>
          </a:prstGeom>
        </p:spPr>
      </p:pic>
      <p:sp>
        <p:nvSpPr>
          <p:cNvPr id="9" name="Cím 1"/>
          <p:cNvSpPr>
            <a:spLocks noGrp="1"/>
          </p:cNvSpPr>
          <p:nvPr>
            <p:ph type="title"/>
          </p:nvPr>
        </p:nvSpPr>
        <p:spPr>
          <a:xfrm>
            <a:off x="701825" y="-2858"/>
            <a:ext cx="8543925" cy="904277"/>
          </a:xfrm>
        </p:spPr>
        <p:txBody>
          <a:bodyPr>
            <a:normAutofit/>
          </a:bodyPr>
          <a:lstStyle/>
          <a:p>
            <a:pPr algn="ctr"/>
            <a:r>
              <a:rPr lang="hu-HU" dirty="0"/>
              <a:t>Az 1. pun háború mérlege</a:t>
            </a:r>
          </a:p>
        </p:txBody>
      </p:sp>
    </p:spTree>
    <p:extLst>
      <p:ext uri="{BB962C8B-B14F-4D97-AF65-F5344CB8AC3E}">
        <p14:creationId xmlns:p14="http://schemas.microsoft.com/office/powerpoint/2010/main" val="8611057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6178" y="2977164"/>
            <a:ext cx="3086593" cy="3867030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746701"/>
          </a:xfrm>
        </p:spPr>
        <p:txBody>
          <a:bodyPr>
            <a:normAutofit fontScale="90000"/>
          </a:bodyPr>
          <a:lstStyle/>
          <a:p>
            <a:pPr lvl="0"/>
            <a:r>
              <a:rPr lang="hu-HU" b="1" dirty="0"/>
              <a:t>A 2. pun háború </a:t>
            </a:r>
            <a:r>
              <a:rPr lang="hu-HU" dirty="0"/>
              <a:t>– Kr. e. 218 – 202 </a:t>
            </a:r>
            <a:br>
              <a:rPr lang="hu-HU" dirty="0"/>
            </a:b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71135" y="1088537"/>
            <a:ext cx="5898438" cy="5065136"/>
          </a:xfrm>
        </p:spPr>
        <p:txBody>
          <a:bodyPr>
            <a:normAutofit/>
          </a:bodyPr>
          <a:lstStyle/>
          <a:p>
            <a:pPr lvl="0"/>
            <a:r>
              <a:rPr lang="hu-HU" sz="3000" b="1" dirty="0" err="1"/>
              <a:t>Hamilkar</a:t>
            </a:r>
            <a:r>
              <a:rPr lang="hu-HU" sz="3000" b="1" dirty="0"/>
              <a:t> </a:t>
            </a:r>
            <a:r>
              <a:rPr lang="hu-HU" sz="3000" b="1" dirty="0" err="1"/>
              <a:t>Barkasz</a:t>
            </a:r>
            <a:r>
              <a:rPr lang="hu-HU" sz="3000" dirty="0"/>
              <a:t> (pun hadvezér) megszerzi Hispánia déli részét, </a:t>
            </a:r>
            <a:r>
              <a:rPr lang="hu-HU" sz="3000" b="1" dirty="0"/>
              <a:t>Nova </a:t>
            </a:r>
            <a:r>
              <a:rPr lang="hu-HU" sz="3000" b="1" dirty="0" err="1"/>
              <a:t>Karthagot</a:t>
            </a:r>
            <a:r>
              <a:rPr lang="hu-HU" sz="3000" b="1" dirty="0"/>
              <a:t> </a:t>
            </a:r>
            <a:r>
              <a:rPr lang="hu-HU" sz="3000" dirty="0"/>
              <a:t>(új Karthágót).</a:t>
            </a:r>
          </a:p>
          <a:p>
            <a:pPr lvl="0"/>
            <a:r>
              <a:rPr lang="hu-HU" sz="3000" dirty="0"/>
              <a:t>Róma szövetséget köt </a:t>
            </a:r>
            <a:r>
              <a:rPr lang="hu-HU" sz="3000" b="1" dirty="0" err="1"/>
              <a:t>Saguntummal</a:t>
            </a:r>
            <a:r>
              <a:rPr lang="hu-HU" sz="3000" b="1" dirty="0"/>
              <a:t> </a:t>
            </a:r>
            <a:r>
              <a:rPr lang="hu-HU" sz="3000" dirty="0"/>
              <a:t>(hispániai város)</a:t>
            </a:r>
          </a:p>
          <a:p>
            <a:r>
              <a:rPr lang="hu-HU" sz="3000" dirty="0"/>
              <a:t>Hannibál elfoglalja </a:t>
            </a:r>
            <a:r>
              <a:rPr lang="hu-HU" sz="3000" dirty="0" err="1"/>
              <a:t>Saguntumot</a:t>
            </a:r>
            <a:r>
              <a:rPr lang="hu-HU" sz="3000" dirty="0"/>
              <a:t> – és újabb háborút szít 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1947" y="182532"/>
            <a:ext cx="2204053" cy="3461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53128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1103" y="1965433"/>
            <a:ext cx="3713776" cy="4295471"/>
          </a:xfrm>
          <a:prstGeom prst="rect">
            <a:avLst/>
          </a:prstGeom>
        </p:spPr>
      </p:pic>
      <p:sp>
        <p:nvSpPr>
          <p:cNvPr id="10" name="Cím 1"/>
          <p:cNvSpPr>
            <a:spLocks noGrp="1"/>
          </p:cNvSpPr>
          <p:nvPr>
            <p:ph type="title"/>
          </p:nvPr>
        </p:nvSpPr>
        <p:spPr>
          <a:xfrm>
            <a:off x="681038" y="193002"/>
            <a:ext cx="8543925" cy="904277"/>
          </a:xfrm>
        </p:spPr>
        <p:txBody>
          <a:bodyPr>
            <a:normAutofit/>
          </a:bodyPr>
          <a:lstStyle/>
          <a:p>
            <a:pPr algn="ctr"/>
            <a:r>
              <a:rPr lang="hu-HU" dirty="0"/>
              <a:t>A 2. pun háború – Kr. e. 218-202</a:t>
            </a:r>
          </a:p>
        </p:txBody>
      </p:sp>
      <p:sp>
        <p:nvSpPr>
          <p:cNvPr id="2" name="Szövegdoboz 1"/>
          <p:cNvSpPr txBox="1"/>
          <p:nvPr/>
        </p:nvSpPr>
        <p:spPr>
          <a:xfrm>
            <a:off x="0" y="1408386"/>
            <a:ext cx="6337738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hu-HU" sz="3000" dirty="0"/>
              <a:t>Hannibál </a:t>
            </a:r>
            <a:r>
              <a:rPr lang="hu-HU" sz="3000" b="1" dirty="0"/>
              <a:t>50 ezres serege </a:t>
            </a:r>
            <a:r>
              <a:rPr lang="hu-HU" sz="3000" dirty="0"/>
              <a:t>az Alpokon át északról támad Itáliára (50-60%-</a:t>
            </a:r>
            <a:r>
              <a:rPr lang="hu-HU" sz="3000" dirty="0" err="1"/>
              <a:t>os</a:t>
            </a:r>
            <a:r>
              <a:rPr lang="hu-HU" sz="3000" dirty="0"/>
              <a:t> veszteség). 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hu-HU" sz="3000" dirty="0"/>
              <a:t>Ezt a </a:t>
            </a:r>
            <a:r>
              <a:rPr lang="hu-HU" sz="3000" b="1" dirty="0"/>
              <a:t>gallok csatlakozása </a:t>
            </a:r>
            <a:r>
              <a:rPr lang="hu-HU" sz="3000" dirty="0"/>
              <a:t>kompenzálja.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hu-HU" sz="3000" dirty="0" err="1"/>
              <a:t>Karthagoi</a:t>
            </a:r>
            <a:r>
              <a:rPr lang="hu-HU" sz="3000" dirty="0"/>
              <a:t> </a:t>
            </a:r>
            <a:r>
              <a:rPr lang="hu-HU" sz="3000" b="1" dirty="0"/>
              <a:t>győzelmek a </a:t>
            </a:r>
            <a:r>
              <a:rPr lang="hu-HU" sz="3000" b="1" dirty="0" err="1"/>
              <a:t>Trasimenus</a:t>
            </a:r>
            <a:r>
              <a:rPr lang="hu-HU" sz="3000" b="1" dirty="0"/>
              <a:t>-tónál (217) </a:t>
            </a:r>
            <a:r>
              <a:rPr lang="hu-HU" sz="3000" dirty="0"/>
              <a:t>és </a:t>
            </a:r>
            <a:r>
              <a:rPr lang="hu-HU" sz="3000" b="1" dirty="0"/>
              <a:t>Cannae- </a:t>
            </a:r>
            <a:r>
              <a:rPr lang="hu-HU" sz="3000" b="1" dirty="0" err="1"/>
              <a:t>nál</a:t>
            </a:r>
            <a:r>
              <a:rPr lang="hu-HU" sz="3000" b="1" dirty="0"/>
              <a:t> (216)</a:t>
            </a:r>
            <a:r>
              <a:rPr lang="hu-HU" sz="3000" dirty="0"/>
              <a:t>, Róma súlyos vereséget szenved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u-HU" sz="3000" b="1" dirty="0"/>
              <a:t>Róma taktikát változtat</a:t>
            </a:r>
            <a:r>
              <a:rPr lang="hu-HU" sz="3000" dirty="0"/>
              <a:t>: elvágja az utánpótlási vonalakat, vissza hódítja az elpártolt szövetségeseket</a:t>
            </a:r>
          </a:p>
        </p:txBody>
      </p:sp>
    </p:spTree>
    <p:extLst>
      <p:ext uri="{BB962C8B-B14F-4D97-AF65-F5344CB8AC3E}">
        <p14:creationId xmlns:p14="http://schemas.microsoft.com/office/powerpoint/2010/main" val="7155278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9714" y="4784040"/>
            <a:ext cx="3656286" cy="1590484"/>
          </a:xfrm>
          <a:prstGeom prst="rect">
            <a:avLst/>
          </a:prstGeom>
        </p:spPr>
      </p:pic>
      <p:sp>
        <p:nvSpPr>
          <p:cNvPr id="5" name="Szövegdoboz 4"/>
          <p:cNvSpPr txBox="1"/>
          <p:nvPr/>
        </p:nvSpPr>
        <p:spPr>
          <a:xfrm>
            <a:off x="188322" y="599479"/>
            <a:ext cx="6464725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hu-HU" sz="2900" dirty="0"/>
              <a:t>Róma Hispániából vissza szorítja a Karthágói csapatokat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hu-HU" sz="2900" b="1" dirty="0"/>
              <a:t>Kr. e. 205-től </a:t>
            </a:r>
            <a:r>
              <a:rPr lang="hu-HU" sz="2900" dirty="0" err="1"/>
              <a:t>Publius</a:t>
            </a:r>
            <a:r>
              <a:rPr lang="hu-HU" sz="2900" dirty="0"/>
              <a:t> Cornelius </a:t>
            </a:r>
            <a:r>
              <a:rPr lang="hu-HU" sz="2900" b="1" dirty="0"/>
              <a:t>Scipio</a:t>
            </a:r>
            <a:r>
              <a:rPr lang="hu-HU" sz="2900" dirty="0"/>
              <a:t> az új Konzul., a következő évben partra száll É-Afrikában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hu-HU" sz="2900" b="1" dirty="0"/>
              <a:t>Kr. e. 202-ban Zamánál </a:t>
            </a:r>
            <a:r>
              <a:rPr lang="hu-HU" sz="2900" dirty="0"/>
              <a:t>(a mai Tunézia területén) végleg legyőzi Hannibált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u-HU" sz="2900" dirty="0"/>
              <a:t>Róma békefeltételei: Karthágó elveszíti Afrikán kívüli gyarmatait, csak Róma engedélyével viselhet háborút, nem lehet zsoldosserege, </a:t>
            </a:r>
            <a:r>
              <a:rPr lang="hu-HU" sz="2900" b="1" dirty="0"/>
              <a:t>10 ezer talentum </a:t>
            </a:r>
            <a:r>
              <a:rPr lang="hu-HU" sz="2900" dirty="0"/>
              <a:t>hadisarcot kell fizetnie Rómának          (1 talentum</a:t>
            </a:r>
            <a:r>
              <a:rPr lang="sk-SK" sz="2900" dirty="0"/>
              <a:t>=6000 ez</a:t>
            </a:r>
            <a:r>
              <a:rPr lang="hu-HU" sz="2900" dirty="0"/>
              <a:t>üst pénz</a:t>
            </a:r>
            <a:r>
              <a:rPr lang="sk-SK" sz="2900" dirty="0"/>
              <a:t>=</a:t>
            </a:r>
            <a:r>
              <a:rPr lang="hu-HU" sz="2900" dirty="0"/>
              <a:t>32,7 kg színezüst)</a:t>
            </a:r>
            <a:endParaRPr lang="hu-HU" sz="2900" b="1" dirty="0"/>
          </a:p>
        </p:txBody>
      </p:sp>
      <p:sp>
        <p:nvSpPr>
          <p:cNvPr id="6" name="Cím 1"/>
          <p:cNvSpPr>
            <a:spLocks noGrp="1"/>
          </p:cNvSpPr>
          <p:nvPr>
            <p:ph type="title"/>
          </p:nvPr>
        </p:nvSpPr>
        <p:spPr>
          <a:xfrm>
            <a:off x="733590" y="1"/>
            <a:ext cx="8543925" cy="609600"/>
          </a:xfrm>
        </p:spPr>
        <p:txBody>
          <a:bodyPr>
            <a:normAutofit fontScale="90000"/>
          </a:bodyPr>
          <a:lstStyle/>
          <a:p>
            <a:pPr algn="ctr"/>
            <a:r>
              <a:rPr lang="hu-HU" dirty="0"/>
              <a:t>A 2. pun háború – Kr. e. 218-202</a:t>
            </a:r>
          </a:p>
        </p:txBody>
      </p:sp>
      <p:pic>
        <p:nvPicPr>
          <p:cNvPr id="7" name="Kép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2746" y="609601"/>
            <a:ext cx="2704294" cy="4128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8287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ép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59" y="304800"/>
            <a:ext cx="9852197" cy="6186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6711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" y="705866"/>
            <a:ext cx="7646504" cy="4351338"/>
          </a:xfrm>
        </p:spPr>
        <p:txBody>
          <a:bodyPr>
            <a:noAutofit/>
          </a:bodyPr>
          <a:lstStyle/>
          <a:p>
            <a:pPr lvl="0"/>
            <a:r>
              <a:rPr lang="hu-HU" sz="3000" dirty="0"/>
              <a:t>Karthágó engedély nélküli védekezésének ürügye miatt tört ki</a:t>
            </a:r>
          </a:p>
          <a:p>
            <a:pPr lvl="0"/>
            <a:r>
              <a:rPr lang="hu-HU" sz="3000" dirty="0"/>
              <a:t>Hispánia Róma általi meghódítása </a:t>
            </a:r>
          </a:p>
          <a:p>
            <a:pPr lvl="0"/>
            <a:r>
              <a:rPr lang="hu-HU" sz="3000" dirty="0"/>
              <a:t>Cato szenátor: </a:t>
            </a:r>
            <a:r>
              <a:rPr lang="hu-HU" sz="3000" b="1" dirty="0" err="1"/>
              <a:t>Ceterum</a:t>
            </a:r>
            <a:r>
              <a:rPr lang="hu-HU" sz="3000" b="1" dirty="0"/>
              <a:t> </a:t>
            </a:r>
            <a:r>
              <a:rPr lang="hu-HU" sz="3000" b="1" dirty="0" err="1"/>
              <a:t>censeo</a:t>
            </a:r>
            <a:r>
              <a:rPr lang="hu-HU" sz="3000" b="1" dirty="0"/>
              <a:t> </a:t>
            </a:r>
            <a:r>
              <a:rPr lang="hu-HU" sz="3000" b="1" dirty="0" err="1"/>
              <a:t>Carthagenum</a:t>
            </a:r>
            <a:r>
              <a:rPr lang="hu-HU" sz="3000" b="1" dirty="0"/>
              <a:t> esse </a:t>
            </a:r>
            <a:r>
              <a:rPr lang="hu-HU" sz="3000" b="1" dirty="0" err="1"/>
              <a:t>delendam</a:t>
            </a:r>
            <a:r>
              <a:rPr lang="hu-HU" sz="3000" b="1" dirty="0"/>
              <a:t>! </a:t>
            </a:r>
            <a:r>
              <a:rPr lang="hu-HU" sz="3000" dirty="0"/>
              <a:t>(Egyébként javaslom, hogy romboljuk le Karthágót)</a:t>
            </a:r>
            <a:endParaRPr lang="hu-HU" sz="3000" b="1" dirty="0"/>
          </a:p>
          <a:p>
            <a:endParaRPr lang="hu-HU" sz="3000" dirty="0"/>
          </a:p>
        </p:txBody>
      </p:sp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733590" y="1"/>
            <a:ext cx="8543925" cy="609600"/>
          </a:xfrm>
        </p:spPr>
        <p:txBody>
          <a:bodyPr>
            <a:normAutofit fontScale="90000"/>
          </a:bodyPr>
          <a:lstStyle/>
          <a:p>
            <a:pPr algn="ctr"/>
            <a:r>
              <a:rPr lang="hu-HU" dirty="0"/>
              <a:t>A 3. pun háború – Kr. e. 149-146</a:t>
            </a: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5778" y="3363253"/>
            <a:ext cx="3387902" cy="3387902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225" y="3798402"/>
            <a:ext cx="5238750" cy="2133600"/>
          </a:xfrm>
          <a:prstGeom prst="rect">
            <a:avLst/>
          </a:prstGeom>
        </p:spPr>
      </p:pic>
      <p:sp>
        <p:nvSpPr>
          <p:cNvPr id="7" name="Szövegdoboz 6"/>
          <p:cNvSpPr txBox="1"/>
          <p:nvPr/>
        </p:nvSpPr>
        <p:spPr>
          <a:xfrm>
            <a:off x="661505" y="6028267"/>
            <a:ext cx="472219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200" dirty="0"/>
              <a:t>Római vízvezeték </a:t>
            </a:r>
            <a:r>
              <a:rPr lang="hu-HU" sz="2200" dirty="0" err="1"/>
              <a:t>Segoviában</a:t>
            </a:r>
            <a:r>
              <a:rPr lang="hu-HU" sz="2200" dirty="0"/>
              <a:t> (</a:t>
            </a:r>
            <a:r>
              <a:rPr lang="hu-HU" sz="2200" dirty="0" err="1"/>
              <a:t>Hispania</a:t>
            </a:r>
            <a:r>
              <a:rPr lang="hu-HU" sz="2200" dirty="0"/>
              <a:t>)</a:t>
            </a:r>
          </a:p>
        </p:txBody>
      </p:sp>
      <p:pic>
        <p:nvPicPr>
          <p:cNvPr id="8" name="Kép 7">
            <a:extLst>
              <a:ext uri="{FF2B5EF4-FFF2-40B4-BE49-F238E27FC236}">
                <a16:creationId xmlns:a16="http://schemas.microsoft.com/office/drawing/2014/main" id="{773AF731-F37F-4E92-BF60-2DD0B2873E2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0489" y="688509"/>
            <a:ext cx="2198733" cy="2527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82252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200740D0-3A42-401B-906B-6EEBD8481C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7440" y="0"/>
            <a:ext cx="51511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19898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ép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3113" y="609601"/>
            <a:ext cx="3513584" cy="3513584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0102" y="3719512"/>
            <a:ext cx="5286022" cy="2995789"/>
          </a:xfrm>
          <a:prstGeom prst="rect">
            <a:avLst/>
          </a:prstGeom>
        </p:spPr>
      </p:pic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73039" y="866069"/>
            <a:ext cx="5211762" cy="4351338"/>
          </a:xfrm>
        </p:spPr>
        <p:txBody>
          <a:bodyPr>
            <a:normAutofit/>
          </a:bodyPr>
          <a:lstStyle/>
          <a:p>
            <a:r>
              <a:rPr lang="hu-HU" sz="3000" b="1" dirty="0"/>
              <a:t>Kr. e. 146-ban</a:t>
            </a:r>
            <a:r>
              <a:rPr lang="hu-HU" sz="3000" dirty="0"/>
              <a:t> a rómaiak </a:t>
            </a:r>
            <a:r>
              <a:rPr lang="hu-HU" sz="3000" b="1" dirty="0"/>
              <a:t>lerombolták Karthágó városát</a:t>
            </a:r>
          </a:p>
          <a:p>
            <a:pPr lvl="0"/>
            <a:r>
              <a:rPr lang="hu-HU" sz="3000" dirty="0"/>
              <a:t>A területet </a:t>
            </a:r>
            <a:r>
              <a:rPr lang="hu-HU" sz="3000" b="1" dirty="0"/>
              <a:t>Afrika provincia </a:t>
            </a:r>
            <a:r>
              <a:rPr lang="hu-HU" sz="3000" dirty="0"/>
              <a:t>néven  a birodalomhoz csatolták</a:t>
            </a:r>
          </a:p>
          <a:p>
            <a:r>
              <a:rPr lang="hu-HU" sz="3000" dirty="0"/>
              <a:t>A Földközi-tenger medencéjének                   meghódítása                                   – </a:t>
            </a:r>
            <a:r>
              <a:rPr lang="hu-HU" sz="3000" b="1" dirty="0"/>
              <a:t>Kr. e. 133-ig</a:t>
            </a:r>
          </a:p>
        </p:txBody>
      </p:sp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733590" y="1"/>
            <a:ext cx="8543925" cy="609600"/>
          </a:xfrm>
        </p:spPr>
        <p:txBody>
          <a:bodyPr>
            <a:normAutofit fontScale="90000"/>
          </a:bodyPr>
          <a:lstStyle/>
          <a:p>
            <a:pPr algn="ctr"/>
            <a:r>
              <a:rPr lang="hu-HU" dirty="0"/>
              <a:t>A 3. pun háború – Kr. e. 149-146</a:t>
            </a:r>
          </a:p>
        </p:txBody>
      </p:sp>
    </p:spTree>
    <p:extLst>
      <p:ext uri="{BB962C8B-B14F-4D97-AF65-F5344CB8AC3E}">
        <p14:creationId xmlns:p14="http://schemas.microsoft.com/office/powerpoint/2010/main" val="18988689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artalom helye 3">
            <a:extLst>
              <a:ext uri="{FF2B5EF4-FFF2-40B4-BE49-F238E27FC236}">
                <a16:creationId xmlns:a16="http://schemas.microsoft.com/office/drawing/2014/main" id="{3E73F6DC-F4DF-4C67-A0A5-6B4FA10092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1438399"/>
            <a:ext cx="9906000" cy="4122558"/>
          </a:xfrm>
        </p:spPr>
      </p:pic>
    </p:spTree>
    <p:extLst>
      <p:ext uri="{BB962C8B-B14F-4D97-AF65-F5344CB8AC3E}">
        <p14:creationId xmlns:p14="http://schemas.microsoft.com/office/powerpoint/2010/main" val="47601321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98518" y="2624232"/>
            <a:ext cx="8543925" cy="1325563"/>
          </a:xfrm>
        </p:spPr>
        <p:txBody>
          <a:bodyPr/>
          <a:lstStyle/>
          <a:p>
            <a:pPr algn="ctr"/>
            <a:r>
              <a:rPr lang="hu-HU" dirty="0"/>
              <a:t>KÖSZÖNÖM A FIGYELMET!</a:t>
            </a:r>
          </a:p>
        </p:txBody>
      </p:sp>
    </p:spTree>
    <p:extLst>
      <p:ext uri="{BB962C8B-B14F-4D97-AF65-F5344CB8AC3E}">
        <p14:creationId xmlns:p14="http://schemas.microsoft.com/office/powerpoint/2010/main" val="38046051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781</Words>
  <Application>Microsoft Office PowerPoint</Application>
  <PresentationFormat>A4 (210x297 mm)</PresentationFormat>
  <Paragraphs>62</Paragraphs>
  <Slides>23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23</vt:i4>
      </vt:variant>
    </vt:vector>
  </HeadingPairs>
  <TitlesOfParts>
    <vt:vector size="27" baseType="lpstr">
      <vt:lpstr>Arial</vt:lpstr>
      <vt:lpstr>Calibri</vt:lpstr>
      <vt:lpstr>Calibri Light</vt:lpstr>
      <vt:lpstr>Office-téma</vt:lpstr>
      <vt:lpstr>Az ókori Róma</vt:lpstr>
      <vt:lpstr>Az ókori római köztársaság terjeszkedése</vt:lpstr>
      <vt:lpstr>A gallok támadása Kr.e. 390-ben</vt:lpstr>
      <vt:lpstr>A római hadsereg felépítése</vt:lpstr>
      <vt:lpstr>A punok eredete, birodalma</vt:lpstr>
      <vt:lpstr>Karthágó városa a fénykorában (Kr. e. 4. század) </vt:lpstr>
      <vt:lpstr>PowerPoint-bemutató</vt:lpstr>
      <vt:lpstr>PowerPoint-bemutató</vt:lpstr>
      <vt:lpstr>PowerPoint-bemutató</vt:lpstr>
      <vt:lpstr>A punok terjeszkedése a Kr. e. 3. században</vt:lpstr>
      <vt:lpstr>A Pun-Római háborúban Karthagónak hatalmas tengeri  flottája volt, a Rómaiak viszont gyengék voltak a tengeren.</vt:lpstr>
      <vt:lpstr>A rómaiak nemcsak lemásolták Karthagó hajóit, még tovább is fejlesztették a hajókat!</vt:lpstr>
      <vt:lpstr>Az 1. pun háború mérlege</vt:lpstr>
      <vt:lpstr>Az 1. pun háború mérlege</vt:lpstr>
      <vt:lpstr>A 2. pun háború – Kr. e. 218 – 202  </vt:lpstr>
      <vt:lpstr>A 2. pun háború – Kr. e. 218-202</vt:lpstr>
      <vt:lpstr>A 2. pun háború – Kr. e. 218-202</vt:lpstr>
      <vt:lpstr>PowerPoint-bemutató</vt:lpstr>
      <vt:lpstr>A 3. pun háború – Kr. e. 149-146</vt:lpstr>
      <vt:lpstr>PowerPoint-bemutató</vt:lpstr>
      <vt:lpstr>A 3. pun háború – Kr. e. 149-146</vt:lpstr>
      <vt:lpstr>PowerPoint-bemutató</vt:lpstr>
      <vt:lpstr>KÖSZÖNÖM A FIGYELMET!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Az ókori Róma</dc:title>
  <dc:creator>Tanár</dc:creator>
  <cp:lastModifiedBy>tanari</cp:lastModifiedBy>
  <cp:revision>124</cp:revision>
  <dcterms:created xsi:type="dcterms:W3CDTF">2017-01-11T11:43:11Z</dcterms:created>
  <dcterms:modified xsi:type="dcterms:W3CDTF">2024-02-20T10:29:21Z</dcterms:modified>
</cp:coreProperties>
</file>