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7"/>
  </p:notesMasterIdLst>
  <p:handoutMasterIdLst>
    <p:handoutMasterId r:id="rId18"/>
  </p:handoutMasterIdLst>
  <p:sldIdLst>
    <p:sldId id="264" r:id="rId2"/>
    <p:sldId id="269" r:id="rId3"/>
    <p:sldId id="270" r:id="rId4"/>
    <p:sldId id="284" r:id="rId5"/>
    <p:sldId id="277" r:id="rId6"/>
    <p:sldId id="287" r:id="rId7"/>
    <p:sldId id="263" r:id="rId8"/>
    <p:sldId id="260" r:id="rId9"/>
    <p:sldId id="265" r:id="rId10"/>
    <p:sldId id="280" r:id="rId11"/>
    <p:sldId id="279" r:id="rId12"/>
    <p:sldId id="286" r:id="rId13"/>
    <p:sldId id="273" r:id="rId14"/>
    <p:sldId id="282" r:id="rId15"/>
    <p:sldId id="285" r:id="rId16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FFFF00"/>
    <a:srgbClr val="0000FF"/>
    <a:srgbClr val="FF3300"/>
    <a:srgbClr val="003399"/>
    <a:srgbClr val="336699"/>
    <a:srgbClr val="008080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94647" autoAdjust="0"/>
  </p:normalViewPr>
  <p:slideViewPr>
    <p:cSldViewPr>
      <p:cViewPr varScale="1">
        <p:scale>
          <a:sx n="90" d="100"/>
          <a:sy n="90" d="100"/>
        </p:scale>
        <p:origin x="1234" y="17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F04B2A7C-94C8-4CFC-A98B-3226E1C94639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4746084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noProof="0"/>
              <a:t>Mintaszöveg szerkesztése</a:t>
            </a:r>
          </a:p>
          <a:p>
            <a:pPr lvl="1"/>
            <a:r>
              <a:rPr lang="hu-HU" altLang="en-US" noProof="0"/>
              <a:t>Második szint</a:t>
            </a:r>
          </a:p>
          <a:p>
            <a:pPr lvl="2"/>
            <a:r>
              <a:rPr lang="hu-HU" altLang="en-US" noProof="0"/>
              <a:t>Harmadik szint</a:t>
            </a:r>
          </a:p>
          <a:p>
            <a:pPr lvl="3"/>
            <a:r>
              <a:rPr lang="hu-HU" altLang="en-US" noProof="0"/>
              <a:t>Negyedik szint</a:t>
            </a:r>
          </a:p>
          <a:p>
            <a:pPr lvl="4"/>
            <a:r>
              <a:rPr lang="hu-HU" altLang="en-US" noProof="0"/>
              <a:t>Ötödik szint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B423AB63-5E17-47F8-AAE9-70EAEB96AA0F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655453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342900" indent="-3429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342900" indent="1143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342900" indent="5715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342900" indent="10287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342900" indent="14859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3FB0EC2-8D50-4E0F-BAB0-A58FDD6DCABF}" type="slidenum">
              <a:rPr lang="hu-HU" altLang="en-US" sz="1200" smtClean="0"/>
              <a:pPr/>
              <a:t>1</a:t>
            </a:fld>
            <a:endParaRPr lang="hu-HU" altLang="en-US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ED1828F-56DE-46D3-B985-3EB79B6DFB44}" type="slidenum">
              <a:rPr lang="hu-HU" altLang="en-US" sz="1200" smtClean="0"/>
              <a:pPr/>
              <a:t>2</a:t>
            </a:fld>
            <a:endParaRPr lang="hu-HU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A9F2DF4-D944-4B53-A4D7-4178DEA747BF}" type="slidenum">
              <a:rPr lang="hu-HU" altLang="en-US" sz="1200" smtClean="0"/>
              <a:pPr/>
              <a:t>3</a:t>
            </a:fld>
            <a:endParaRPr lang="hu-HU" altLang="en-US" sz="1200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BFC92A5-2D34-4BE1-ACB2-A498639B1273}" type="slidenum">
              <a:rPr lang="hu-HU" altLang="en-US" sz="1200" smtClean="0"/>
              <a:pPr/>
              <a:t>5</a:t>
            </a:fld>
            <a:endParaRPr lang="hu-HU" altLang="en-US" sz="120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46EBA07-61FC-4BEA-97D0-218B741F0005}" type="slidenum">
              <a:rPr lang="hu-HU" altLang="en-US" sz="1200" smtClean="0"/>
              <a:pPr/>
              <a:t>7</a:t>
            </a:fld>
            <a:endParaRPr lang="hu-HU" altLang="en-U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1D5FDB3-56DA-4136-A3CC-5B8D6540EFF0}" type="slidenum">
              <a:rPr lang="hu-HU" altLang="en-US" sz="1200" smtClean="0"/>
              <a:pPr/>
              <a:t>8</a:t>
            </a:fld>
            <a:endParaRPr lang="hu-HU" alt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49FF856-00F1-47BC-8001-86699C8B62D2}" type="slidenum">
              <a:rPr lang="hu-HU" altLang="en-US" sz="1200" smtClean="0"/>
              <a:pPr/>
              <a:t>9</a:t>
            </a:fld>
            <a:endParaRPr lang="hu-HU" altLang="en-US" sz="120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F5CDD10-05D8-47D9-8EB1-0FC07CBE43FE}" type="slidenum">
              <a:rPr lang="hu-HU" altLang="en-US" sz="1200" smtClean="0"/>
              <a:pPr/>
              <a:t>10</a:t>
            </a:fld>
            <a:endParaRPr lang="hu-HU" altLang="en-US" sz="12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4B586D7-D9BB-4F98-929E-9030E2204F98}" type="slidenum">
              <a:rPr lang="hu-HU" altLang="en-US" sz="1200" smtClean="0"/>
              <a:pPr/>
              <a:t>11</a:t>
            </a:fld>
            <a:endParaRPr lang="hu-HU" altLang="en-US" sz="120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0D17452-06E3-4085-A9B0-956ED032D1E0}" type="slidenum">
              <a:rPr lang="hu-HU" altLang="en-US" sz="1200" smtClean="0"/>
              <a:pPr/>
              <a:t>13</a:t>
            </a:fld>
            <a:endParaRPr lang="hu-HU" altLang="en-US" sz="120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62CAA87-D1EB-491E-B5E1-6CC421816B08}" type="slidenum">
              <a:rPr lang="hu-HU" altLang="en-US" sz="1200" smtClean="0"/>
              <a:pPr/>
              <a:t>14</a:t>
            </a:fld>
            <a:endParaRPr lang="hu-HU" altLang="en-US" sz="12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gray">
          <a:xfrm>
            <a:off x="690563" y="3340100"/>
            <a:ext cx="7653337" cy="485775"/>
          </a:xfrm>
          <a:custGeom>
            <a:avLst/>
            <a:gdLst>
              <a:gd name="T0" fmla="*/ 560286192 w 4128"/>
              <a:gd name="T1" fmla="*/ 205697824 h 479"/>
              <a:gd name="T2" fmla="*/ 2147483646 w 4128"/>
              <a:gd name="T3" fmla="*/ 205697824 h 479"/>
              <a:gd name="T4" fmla="*/ 2147483646 w 4128"/>
              <a:gd name="T5" fmla="*/ 441221624 h 479"/>
              <a:gd name="T6" fmla="*/ 0 w 4128"/>
              <a:gd name="T7" fmla="*/ 453563757 h 479"/>
              <a:gd name="T8" fmla="*/ 560286192 w 4128"/>
              <a:gd name="T9" fmla="*/ 205697824 h 4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128" h="479">
                <a:moveTo>
                  <a:pt x="163" y="200"/>
                </a:moveTo>
                <a:cubicBezTo>
                  <a:pt x="163" y="200"/>
                  <a:pt x="2054" y="0"/>
                  <a:pt x="4128" y="200"/>
                </a:cubicBezTo>
                <a:cubicBezTo>
                  <a:pt x="4128" y="200"/>
                  <a:pt x="4128" y="314"/>
                  <a:pt x="4128" y="429"/>
                </a:cubicBezTo>
                <a:cubicBezTo>
                  <a:pt x="2371" y="200"/>
                  <a:pt x="688" y="479"/>
                  <a:pt x="0" y="441"/>
                </a:cubicBezTo>
                <a:lnTo>
                  <a:pt x="163" y="200"/>
                </a:lnTo>
                <a:close/>
              </a:path>
            </a:pathLst>
          </a:custGeom>
          <a:solidFill>
            <a:schemeClr val="hlink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hu-HU" altLang="en-US" noProof="0"/>
              <a:t>Mintacím szerkesztése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hu-HU" altLang="en-US" noProof="0"/>
              <a:t>Mintaalcím szerkesztése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8F253256-DF4A-42D9-83DE-41171BB3AF1E}" type="datetime1">
              <a:rPr lang="hu-HU" altLang="en-US"/>
              <a:pPr>
                <a:defRPr/>
              </a:pPr>
              <a:t>2025. 09. 09.</a:t>
            </a:fld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10EACC02-8861-4701-9328-D945E3C62F25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4429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6ACA1B-7FCE-43D8-899D-A97EC11E2580}" type="datetime1">
              <a:rPr lang="hu-HU" altLang="en-US"/>
              <a:pPr>
                <a:defRPr/>
              </a:pPr>
              <a:t>2025. 09. 09.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9C2A68-351A-4C74-B7A3-63C1C946EE0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310350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E5E742-1E41-444E-B58E-F6DD3B939340}" type="datetime1">
              <a:rPr lang="hu-HU" altLang="en-US"/>
              <a:pPr>
                <a:defRPr/>
              </a:pPr>
              <a:t>2025. 09. 09.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819346-AAAF-4981-9A51-01392B65943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147353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00E94E-E5EC-40B4-8655-5AE1B99B3760}" type="datetime1">
              <a:rPr lang="hu-HU" altLang="en-US"/>
              <a:pPr>
                <a:defRPr/>
              </a:pPr>
              <a:t>2025. 09. 09.</a:t>
            </a:fld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3B98D1-EB32-4B36-AD4D-A60A8FB4138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462611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7E8361-8B0D-42E9-9E1F-C832D3A754EB}" type="datetime1">
              <a:rPr lang="hu-HU" altLang="en-US"/>
              <a:pPr>
                <a:defRPr/>
              </a:pPr>
              <a:t>2025. 09. 09.</a:t>
            </a:fld>
            <a:endParaRPr lang="hu-HU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2F917-7DA2-49A6-B328-70A5D431326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793173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FAC5BD-ED53-4992-91A7-62E529DB5B08}" type="datetime1">
              <a:rPr lang="hu-HU" altLang="en-US"/>
              <a:pPr>
                <a:defRPr/>
              </a:pPr>
              <a:t>2025. 09. 09.</a:t>
            </a:fld>
            <a:endParaRPr lang="hu-H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08B9BC-CE84-4679-A36A-62F1715EE1C2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292979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D4DE78-C1A5-40D6-B469-96B5223E00CD}" type="datetime1">
              <a:rPr lang="hu-HU" altLang="en-US"/>
              <a:pPr>
                <a:defRPr/>
              </a:pPr>
              <a:t>2025. 09. 09.</a:t>
            </a:fld>
            <a:endParaRPr lang="hu-HU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6300C-C054-4AA3-A472-709A7E02DA3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199209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9DE18A-F23F-43EA-9FF3-E76BE55C2E8E}" type="datetime1">
              <a:rPr lang="hu-HU" altLang="en-US"/>
              <a:pPr>
                <a:defRPr/>
              </a:pPr>
              <a:t>2025. 09. 09.</a:t>
            </a:fld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2E8A8-623A-455E-BC84-3672A978F56A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283946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55439E-7B1A-4533-BA1A-45CD550837B2}" type="datetime1">
              <a:rPr lang="hu-HU" altLang="en-US"/>
              <a:pPr>
                <a:defRPr/>
              </a:pPr>
              <a:t>2025. 09. 09.</a:t>
            </a:fld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D02CF6-CA01-4994-BDDC-C21B75C7B1E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553403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FCFFE-0A22-4C2E-8B8B-5B8FE248FFF8}" type="datetime1">
              <a:rPr lang="hu-HU" altLang="en-US"/>
              <a:pPr>
                <a:defRPr/>
              </a:pPr>
              <a:t>2025. 09. 09.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064778-40C2-476F-81D8-46ED3A93EBEA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691723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63880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63880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B3B27A-2F21-4807-9406-1410B365BE4B}" type="datetime1">
              <a:rPr lang="hu-HU" altLang="en-US"/>
              <a:pPr>
                <a:defRPr/>
              </a:pPr>
              <a:t>2025. 09. 09.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0536B-E225-4BC6-AA8F-A9ED2610D2B2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001179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685800" y="457200"/>
            <a:ext cx="7772400" cy="5638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34096-2962-4483-89F4-24372ED06600}" type="datetime1">
              <a:rPr lang="hu-HU" altLang="en-US"/>
              <a:pPr>
                <a:defRPr/>
              </a:pPr>
              <a:t>2025. 09. 09.</a:t>
            </a:fld>
            <a:endParaRPr lang="hu-H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D6A91E-BC1F-487B-BA33-20F9D0713816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537303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Mintaszöveg szerkesztése</a:t>
            </a:r>
          </a:p>
          <a:p>
            <a:pPr lvl="1"/>
            <a:r>
              <a:rPr lang="hu-HU" altLang="en-US"/>
              <a:t>Második szint</a:t>
            </a:r>
          </a:p>
          <a:p>
            <a:pPr lvl="2"/>
            <a:r>
              <a:rPr lang="hu-HU" altLang="en-US"/>
              <a:t>Harmadik szint</a:t>
            </a:r>
          </a:p>
          <a:p>
            <a:pPr lvl="3"/>
            <a:r>
              <a:rPr lang="hu-HU" altLang="en-US"/>
              <a:t>Negyedik szint</a:t>
            </a:r>
          </a:p>
          <a:p>
            <a:pPr lvl="4"/>
            <a:r>
              <a:rPr lang="hu-HU" altLang="en-US"/>
              <a:t>Ötödik szint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8C83DEAA-9A69-4804-8D93-26354202B8F4}" type="datetime1">
              <a:rPr lang="hu-HU" altLang="en-US"/>
              <a:pPr>
                <a:defRPr/>
              </a:pPr>
              <a:t>2025. 09. 09.</a:t>
            </a:fld>
            <a:endParaRPr lang="hu-HU" altLang="en-US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4FECD966-AB59-414B-BBA8-E4503607DBA2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Monotype Sorts" pitchFamily="2" charset="2"/>
        <a:buChar char="§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50000"/>
        <a:buFont typeface="Monotype Sorts" pitchFamily="2" charset="2"/>
        <a:buChar char="l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1" Type="http://schemas.openxmlformats.org/officeDocument/2006/relationships/video" Target="file:///G:\SZIXI\TORTENELEM\9_EVFOLYAM\03_A_polisz_szuletese\szummakhia02.mp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http://www.hik.hu/tankonyvtar/site/books/b98/kepek/gri10.jpg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-23813" y="836613"/>
            <a:ext cx="9144001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altLang="en-US" sz="44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721 BT" panose="020B0504020202020204" pitchFamily="34" charset="0"/>
              </a:rPr>
              <a:t>A polisz születése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1331640" y="22302"/>
            <a:ext cx="6768752" cy="78483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sk-SK" sz="4500" dirty="0">
                <a:solidFill>
                  <a:srgbClr val="C00000"/>
                </a:solidFill>
                <a:latin typeface="Swis721 Hv BT" panose="020B0804020202020204" pitchFamily="34" charset="0"/>
              </a:rPr>
              <a:t>AZ ÓKORI GÖRÖGÖK</a:t>
            </a:r>
            <a:endParaRPr lang="en-US" sz="4500" dirty="0">
              <a:solidFill>
                <a:srgbClr val="C00000"/>
              </a:solidFill>
              <a:latin typeface="Swis721 Hv BT" panose="020B0804020202020204" pitchFamily="34" charset="0"/>
            </a:endParaRPr>
          </a:p>
        </p:txBody>
      </p:sp>
      <p:pic>
        <p:nvPicPr>
          <p:cNvPr id="5126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" y="1465263"/>
            <a:ext cx="8953500" cy="518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7" t="15584" r="10864" b="5968"/>
          <a:stretch>
            <a:fillRect/>
          </a:stretch>
        </p:blipFill>
        <p:spPr>
          <a:xfrm>
            <a:off x="0" y="0"/>
            <a:ext cx="9183688" cy="695801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36513" y="476250"/>
            <a:ext cx="9107487" cy="408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 eaLnBrk="1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hu-HU" altLang="en-US" sz="2200" dirty="0">
                <a:solidFill>
                  <a:srgbClr val="000000"/>
                </a:solidFill>
                <a:latin typeface="Swis721 BT" panose="020B0504020202020204" pitchFamily="34" charset="0"/>
              </a:rPr>
              <a:t>Új gazdasági és társadalmi berendezkedés született a</a:t>
            </a:r>
            <a:r>
              <a:rPr lang="hu-HU" altLang="en-US" sz="2200" dirty="0">
                <a:solidFill>
                  <a:schemeClr val="accent4"/>
                </a:solidFill>
                <a:latin typeface="Swis721 BT" panose="020B0504020202020204" pitchFamily="34" charset="0"/>
              </a:rPr>
              <a:t> </a:t>
            </a:r>
            <a:r>
              <a:rPr lang="hu-HU" altLang="en-US" sz="2200" b="1" dirty="0">
                <a:solidFill>
                  <a:srgbClr val="C00000"/>
                </a:solidFill>
                <a:latin typeface="Swis721 BT" panose="020B0504020202020204" pitchFamily="34" charset="0"/>
              </a:rPr>
              <a:t>POLISZ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sz="2200" dirty="0">
                <a:solidFill>
                  <a:schemeClr val="accent4"/>
                </a:solidFill>
                <a:latin typeface="Swis721 BT" panose="020B0504020202020204" pitchFamily="34" charset="0"/>
                <a:sym typeface="Symbol" pitchFamily="18" charset="2"/>
              </a:rPr>
              <a:t>	</a:t>
            </a:r>
            <a:r>
              <a:rPr lang="hu-HU" altLang="en-US" sz="2200" dirty="0">
                <a:solidFill>
                  <a:srgbClr val="000000"/>
                </a:solidFill>
                <a:latin typeface="Swis721 BT" panose="020B0504020202020204" pitchFamily="34" charset="0"/>
              </a:rPr>
              <a:t>Tagjai földdel és polgárjoggal rendelkeztek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sz="2200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	</a:t>
            </a:r>
            <a:r>
              <a:rPr lang="hu-HU" altLang="en-US" sz="2200" dirty="0">
                <a:solidFill>
                  <a:srgbClr val="000000"/>
                </a:solidFill>
                <a:latin typeface="Swis721 BT" panose="020B0504020202020204" pitchFamily="34" charset="0"/>
              </a:rPr>
              <a:t>Részesülhetnek a közös földekből is</a:t>
            </a:r>
          </a:p>
          <a:p>
            <a:pPr marL="342900" indent="-34290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sz="2200" dirty="0">
                <a:solidFill>
                  <a:srgbClr val="000000"/>
                </a:solidFill>
                <a:latin typeface="Swis721 BT" panose="020B0504020202020204" pitchFamily="34" charset="0"/>
              </a:rPr>
              <a:t> A polisz jellemzői</a:t>
            </a:r>
          </a:p>
          <a:p>
            <a:pPr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sz="2200" dirty="0">
                <a:solidFill>
                  <a:schemeClr val="accent4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      </a:t>
            </a:r>
            <a:r>
              <a:rPr kumimoji="1" lang="hu-HU" altLang="en-US" sz="2200" dirty="0">
                <a:solidFill>
                  <a:srgbClr val="FF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 </a:t>
            </a:r>
            <a:r>
              <a:rPr lang="hu-HU" altLang="en-US" sz="2200" b="1" u="sng" dirty="0">
                <a:solidFill>
                  <a:srgbClr val="FF0000"/>
                </a:solidFill>
                <a:latin typeface="Swis721 BT" panose="020B0504020202020204" pitchFamily="34" charset="0"/>
              </a:rPr>
              <a:t>Város és közvetlen környezete</a:t>
            </a:r>
          </a:p>
          <a:p>
            <a:pPr lvl="1"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sz="2200" dirty="0">
                <a:solidFill>
                  <a:schemeClr val="accent4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    </a:t>
            </a:r>
            <a:r>
              <a:rPr lang="hu-HU" altLang="en-US" sz="2200" dirty="0">
                <a:solidFill>
                  <a:schemeClr val="accent4"/>
                </a:solidFill>
                <a:latin typeface="Swis721 BT" panose="020B0504020202020204" pitchFamily="34" charset="0"/>
              </a:rPr>
              <a:t> </a:t>
            </a:r>
            <a:r>
              <a:rPr lang="hu-HU" altLang="en-US" sz="2200" dirty="0">
                <a:solidFill>
                  <a:srgbClr val="000000"/>
                </a:solidFill>
                <a:latin typeface="Swis721 BT" panose="020B0504020202020204" pitchFamily="34" charset="0"/>
              </a:rPr>
              <a:t>Belpolitikai önállóság </a:t>
            </a:r>
            <a:r>
              <a:rPr lang="hu-HU" altLang="en-US" sz="2200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</a:t>
            </a:r>
            <a:r>
              <a:rPr lang="hu-HU" altLang="en-US" sz="2200" dirty="0">
                <a:solidFill>
                  <a:srgbClr val="000000"/>
                </a:solidFill>
                <a:latin typeface="Swis721 BT" panose="020B0504020202020204" pitchFamily="34" charset="0"/>
              </a:rPr>
              <a:t> </a:t>
            </a:r>
            <a:r>
              <a:rPr lang="hu-HU" altLang="en-US" sz="2200" b="1" dirty="0">
                <a:solidFill>
                  <a:srgbClr val="FF0000"/>
                </a:solidFill>
                <a:latin typeface="Swis721 BT" panose="020B0504020202020204" pitchFamily="34" charset="0"/>
              </a:rPr>
              <a:t>autonómia</a:t>
            </a:r>
            <a:r>
              <a:rPr lang="hu-HU" altLang="en-US" sz="2200" dirty="0">
                <a:solidFill>
                  <a:srgbClr val="000000"/>
                </a:solidFill>
                <a:latin typeface="Swis721 BT" panose="020B0504020202020204" pitchFamily="34" charset="0"/>
              </a:rPr>
              <a:t> (saját törvényekkel)</a:t>
            </a:r>
            <a:endParaRPr kumimoji="1" lang="hu-HU" altLang="en-US" sz="2200" dirty="0">
              <a:solidFill>
                <a:srgbClr val="000000"/>
              </a:solidFill>
              <a:latin typeface="Swis721 BT" panose="020B0504020202020204" pitchFamily="34" charset="0"/>
              <a:sym typeface="Wingdings 2" panose="05020102010507070707" pitchFamily="18" charset="2"/>
            </a:endParaRPr>
          </a:p>
          <a:p>
            <a:pPr lvl="1"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sz="22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    </a:t>
            </a:r>
            <a:r>
              <a:rPr lang="hu-HU" altLang="en-US" sz="2200" dirty="0">
                <a:solidFill>
                  <a:srgbClr val="000000"/>
                </a:solidFill>
                <a:latin typeface="Swis721 BT" panose="020B0504020202020204" pitchFamily="34" charset="0"/>
              </a:rPr>
              <a:t> Gazdasági önállóság </a:t>
            </a:r>
            <a:r>
              <a:rPr lang="hu-HU" altLang="en-US" sz="2200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</a:t>
            </a:r>
            <a:r>
              <a:rPr lang="hu-HU" altLang="en-US" sz="2200" dirty="0">
                <a:solidFill>
                  <a:srgbClr val="000000"/>
                </a:solidFill>
                <a:latin typeface="Swis721 BT" panose="020B0504020202020204" pitchFamily="34" charset="0"/>
              </a:rPr>
              <a:t> </a:t>
            </a:r>
            <a:r>
              <a:rPr lang="hu-HU" altLang="en-US" sz="2200" b="1" dirty="0">
                <a:solidFill>
                  <a:srgbClr val="FF0000"/>
                </a:solidFill>
                <a:latin typeface="Swis721 BT" panose="020B0504020202020204" pitchFamily="34" charset="0"/>
              </a:rPr>
              <a:t>autarkia</a:t>
            </a:r>
            <a:endParaRPr kumimoji="1" lang="hu-HU" altLang="en-US" sz="2200" b="1" dirty="0">
              <a:solidFill>
                <a:srgbClr val="FF0000"/>
              </a:solidFill>
              <a:latin typeface="Swis721 BT" panose="020B0504020202020204" pitchFamily="34" charset="0"/>
              <a:sym typeface="Wingdings 2" panose="05020102010507070707" pitchFamily="18" charset="2"/>
            </a:endParaRPr>
          </a:p>
          <a:p>
            <a:pPr lvl="1"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sz="22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    </a:t>
            </a:r>
            <a:r>
              <a:rPr lang="hu-HU" altLang="en-US" sz="2200" dirty="0">
                <a:solidFill>
                  <a:srgbClr val="000000"/>
                </a:solidFill>
                <a:latin typeface="Swis721 BT" panose="020B0504020202020204" pitchFamily="34" charset="0"/>
              </a:rPr>
              <a:t> Önálló külpolitika, hadsereg </a:t>
            </a:r>
            <a:r>
              <a:rPr lang="hu-HU" altLang="en-US" sz="2200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 </a:t>
            </a:r>
            <a:r>
              <a:rPr lang="hu-HU" altLang="en-US" sz="2200" b="1" dirty="0" err="1">
                <a:solidFill>
                  <a:srgbClr val="FF0000"/>
                </a:solidFill>
                <a:latin typeface="Swis721 BT" panose="020B0504020202020204" pitchFamily="34" charset="0"/>
              </a:rPr>
              <a:t>eleutheria</a:t>
            </a:r>
            <a:endParaRPr kumimoji="1" lang="hu-HU" altLang="en-US" sz="2200" b="1" dirty="0">
              <a:solidFill>
                <a:srgbClr val="FF0000"/>
              </a:solidFill>
              <a:latin typeface="Swis721 BT" panose="020B0504020202020204" pitchFamily="34" charset="0"/>
              <a:sym typeface="Wingdings 2" panose="05020102010507070707" pitchFamily="18" charset="2"/>
            </a:endParaRPr>
          </a:p>
          <a:p>
            <a:pPr lvl="1"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sz="22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    </a:t>
            </a:r>
            <a:r>
              <a:rPr lang="hu-HU" altLang="en-US" sz="2200" dirty="0">
                <a:solidFill>
                  <a:srgbClr val="000000"/>
                </a:solidFill>
                <a:latin typeface="Swis721 BT" panose="020B0504020202020204" pitchFamily="34" charset="0"/>
              </a:rPr>
              <a:t> Veszély esetén vallási/politikai szövetség </a:t>
            </a:r>
            <a:r>
              <a:rPr lang="hu-HU" altLang="en-US" sz="2200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</a:t>
            </a:r>
            <a:r>
              <a:rPr lang="hu-HU" altLang="en-US" sz="2200" dirty="0">
                <a:solidFill>
                  <a:srgbClr val="000000"/>
                </a:solidFill>
                <a:latin typeface="Swis721 BT" panose="020B0504020202020204" pitchFamily="34" charset="0"/>
              </a:rPr>
              <a:t> </a:t>
            </a:r>
            <a:r>
              <a:rPr lang="hu-HU" altLang="en-US" sz="2200" b="1" dirty="0" err="1">
                <a:solidFill>
                  <a:srgbClr val="FF0000"/>
                </a:solidFill>
                <a:latin typeface="Swis721 BT" panose="020B0504020202020204" pitchFamily="34" charset="0"/>
              </a:rPr>
              <a:t>szümmakhia</a:t>
            </a:r>
            <a:r>
              <a:rPr lang="hu-HU" altLang="en-US" sz="2200" b="1" dirty="0">
                <a:solidFill>
                  <a:srgbClr val="FF0000"/>
                </a:solidFill>
                <a:latin typeface="Swis721 BT" panose="020B0504020202020204" pitchFamily="34" charset="0"/>
              </a:rPr>
              <a:t> </a:t>
            </a:r>
          </a:p>
          <a:p>
            <a:pPr eaLnBrk="1" hangingPunct="1">
              <a:spcBef>
                <a:spcPct val="20000"/>
              </a:spcBef>
              <a:buFont typeface="Wingdings" pitchFamily="2" charset="2"/>
              <a:buChar char="Ø"/>
              <a:defRPr/>
            </a:pPr>
            <a:endParaRPr lang="hu-HU" altLang="en-US" sz="2200" dirty="0">
              <a:solidFill>
                <a:schemeClr val="accent4"/>
              </a:solidFill>
              <a:latin typeface="Swis721 BT" panose="020B0504020202020204" pitchFamily="34" charset="0"/>
            </a:endParaRP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0" y="44450"/>
            <a:ext cx="91440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altLang="en-US" sz="4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721 BT" panose="020B0504020202020204" pitchFamily="34" charset="0"/>
              </a:rPr>
              <a:t>A polisz születése</a:t>
            </a:r>
          </a:p>
        </p:txBody>
      </p:sp>
      <p:pic>
        <p:nvPicPr>
          <p:cNvPr id="9220" name="Kép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075" y="4160838"/>
            <a:ext cx="6927850" cy="269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0" y="44450"/>
            <a:ext cx="91440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altLang="en-US" sz="4400" b="1" i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721 BT" panose="020B0504020202020204" pitchFamily="34" charset="0"/>
              </a:rPr>
              <a:t>A </a:t>
            </a:r>
            <a:r>
              <a:rPr kumimoji="1" lang="hu-HU" altLang="en-US" sz="4400" b="1" i="1" dirty="0" err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721 BT" panose="020B0504020202020204" pitchFamily="34" charset="0"/>
              </a:rPr>
              <a:t>szümmakhia</a:t>
            </a:r>
            <a:endParaRPr kumimoji="1" lang="hu-HU" altLang="en-US" sz="4400" b="1" i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wis721 BT" panose="020B0504020202020204" pitchFamily="34" charset="0"/>
            </a:endParaRPr>
          </a:p>
        </p:txBody>
      </p:sp>
      <p:pic>
        <p:nvPicPr>
          <p:cNvPr id="5" name="szummakhia02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http://www.hik.hu/tankonyvtar/site/books/b98/kepek/gri10.jp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1252538"/>
            <a:ext cx="3419475" cy="534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4" name="Text Box 2"/>
          <p:cNvSpPr txBox="1">
            <a:spLocks noChangeArrowheads="1"/>
          </p:cNvSpPr>
          <p:nvPr/>
        </p:nvSpPr>
        <p:spPr bwMode="auto">
          <a:xfrm>
            <a:off x="36513" y="549275"/>
            <a:ext cx="7127875" cy="674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 </a:t>
            </a:r>
            <a:r>
              <a:rPr lang="hu-HU" altLang="en-US" sz="2300" u="sng" dirty="0">
                <a:solidFill>
                  <a:srgbClr val="000000"/>
                </a:solidFill>
                <a:latin typeface="Swis721 BT" panose="020B0504020202020204" pitchFamily="34" charset="0"/>
              </a:rPr>
              <a:t>A poliszok társadalma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sz="2300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     </a:t>
            </a:r>
            <a:r>
              <a:rPr kumimoji="1" lang="hu-HU" altLang="en-US" sz="23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 </a:t>
            </a:r>
            <a:r>
              <a:rPr lang="hu-HU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Élén a </a:t>
            </a:r>
            <a:r>
              <a:rPr lang="hu-HU" altLang="en-US" sz="2300" b="1" dirty="0">
                <a:solidFill>
                  <a:srgbClr val="FF0000"/>
                </a:solidFill>
                <a:latin typeface="Swis721 BT" panose="020B0504020202020204" pitchFamily="34" charset="0"/>
              </a:rPr>
              <a:t>király </a:t>
            </a:r>
            <a:r>
              <a:rPr lang="hu-HU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--</a:t>
            </a:r>
            <a:r>
              <a:rPr lang="en-US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&gt;</a:t>
            </a:r>
            <a:r>
              <a:rPr lang="hu-HU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 királyság</a:t>
            </a:r>
            <a:r>
              <a:rPr lang="en-US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, de </a:t>
            </a:r>
            <a:r>
              <a:rPr lang="en-US" altLang="en-US" sz="2300" dirty="0" err="1">
                <a:solidFill>
                  <a:srgbClr val="000000"/>
                </a:solidFill>
                <a:latin typeface="Swis721 BT" panose="020B0504020202020204" pitchFamily="34" charset="0"/>
              </a:rPr>
              <a:t>csak</a:t>
            </a:r>
            <a:r>
              <a:rPr lang="hu-HU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 névleges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sz="2300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	 </a:t>
            </a:r>
            <a:r>
              <a:rPr lang="en-US" altLang="en-US" sz="2300" dirty="0" err="1">
                <a:solidFill>
                  <a:srgbClr val="000000"/>
                </a:solidFill>
                <a:latin typeface="Swis721 BT" panose="020B0504020202020204" pitchFamily="34" charset="0"/>
              </a:rPr>
              <a:t>igaz</a:t>
            </a:r>
            <a:r>
              <a:rPr lang="sk-SK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ából:</a:t>
            </a:r>
            <a:r>
              <a:rPr lang="hu-HU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 </a:t>
            </a:r>
            <a:r>
              <a:rPr lang="hu-HU" altLang="en-US" sz="2300" b="1" u="sng" dirty="0">
                <a:solidFill>
                  <a:srgbClr val="FF0000"/>
                </a:solidFill>
                <a:latin typeface="Swis721 BT" panose="020B0504020202020204" pitchFamily="34" charset="0"/>
              </a:rPr>
              <a:t>Arisztokratikus köztársaság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lang="hu-HU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 </a:t>
            </a:r>
            <a:r>
              <a:rPr kumimoji="1" lang="hu-HU" altLang="en-US" sz="2300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    </a:t>
            </a:r>
            <a:r>
              <a:rPr kumimoji="1" lang="hu-HU" altLang="en-US" sz="23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 </a:t>
            </a:r>
            <a:r>
              <a:rPr lang="hu-HU" altLang="en-US" sz="2300" b="1" dirty="0">
                <a:solidFill>
                  <a:srgbClr val="FF0000"/>
                </a:solidFill>
                <a:latin typeface="Swis721 BT" panose="020B0504020202020204" pitchFamily="34" charset="0"/>
              </a:rPr>
              <a:t>Arisztokraták</a:t>
            </a:r>
            <a:r>
              <a:rPr lang="hu-HU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 </a:t>
            </a:r>
            <a:r>
              <a:rPr lang="en-US" altLang="en-US" sz="2300" dirty="0">
                <a:solidFill>
                  <a:srgbClr val="000000"/>
                </a:solidFill>
                <a:latin typeface="Swis721 BT" panose="020B0504020202020204" pitchFamily="34" charset="0"/>
                <a:sym typeface="Wingdings"/>
              </a:rPr>
              <a:t>--&gt;</a:t>
            </a:r>
            <a:r>
              <a:rPr lang="hu-HU" altLang="en-US" sz="2300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 a „</a:t>
            </a:r>
            <a:r>
              <a:rPr lang="hu-HU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legjobbak” (lovas katonák)</a:t>
            </a:r>
          </a:p>
          <a:p>
            <a:pPr lvl="2" eaLnBrk="1" hangingPunct="1">
              <a:spcBef>
                <a:spcPct val="20000"/>
              </a:spcBef>
              <a:defRPr/>
            </a:pPr>
            <a:r>
              <a:rPr kumimoji="1" lang="hu-HU" altLang="en-US" sz="23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 </a:t>
            </a:r>
            <a:r>
              <a:rPr lang="hu-HU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Nagybirtokos</a:t>
            </a:r>
            <a:r>
              <a:rPr lang="en-US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ok -</a:t>
            </a:r>
            <a:r>
              <a:rPr lang="hu-HU" altLang="en-US" sz="2300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 ez adja a hatalmuk egy részét</a:t>
            </a:r>
            <a:endParaRPr kumimoji="1" lang="hu-HU" altLang="en-US" sz="2300" dirty="0">
              <a:solidFill>
                <a:srgbClr val="000000"/>
              </a:solidFill>
              <a:latin typeface="Swis721 BT" panose="020B0504020202020204" pitchFamily="34" charset="0"/>
              <a:sym typeface="Wingdings 2" panose="05020102010507070707" pitchFamily="18" charset="2"/>
            </a:endParaRPr>
          </a:p>
          <a:p>
            <a:pPr lvl="2" eaLnBrk="1" hangingPunct="1">
              <a:spcBef>
                <a:spcPct val="20000"/>
              </a:spcBef>
              <a:defRPr/>
            </a:pPr>
            <a:r>
              <a:rPr kumimoji="1" lang="hu-HU" altLang="en-US" sz="23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 </a:t>
            </a:r>
            <a:r>
              <a:rPr lang="hu-HU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Születés jogán övék a hatalom (</a:t>
            </a:r>
            <a:r>
              <a:rPr lang="hu-HU" altLang="en-US" sz="2300" dirty="0" err="1">
                <a:solidFill>
                  <a:srgbClr val="000000"/>
                </a:solidFill>
                <a:latin typeface="Swis721 BT" panose="020B0504020202020204" pitchFamily="34" charset="0"/>
              </a:rPr>
              <a:t>génnekrácia</a:t>
            </a:r>
            <a:r>
              <a:rPr lang="hu-HU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)</a:t>
            </a:r>
            <a:endParaRPr kumimoji="1" lang="hu-HU" altLang="en-US" sz="2300" dirty="0">
              <a:solidFill>
                <a:srgbClr val="000000"/>
              </a:solidFill>
              <a:latin typeface="Swis721 BT" panose="020B0504020202020204" pitchFamily="34" charset="0"/>
              <a:sym typeface="Wingdings 2" panose="05020102010507070707" pitchFamily="18" charset="2"/>
            </a:endParaRPr>
          </a:p>
          <a:p>
            <a:pPr lvl="1"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sz="23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 </a:t>
            </a:r>
            <a:r>
              <a:rPr lang="hu-HU" altLang="en-US" sz="2300" b="1" dirty="0">
                <a:solidFill>
                  <a:srgbClr val="FF0000"/>
                </a:solidFill>
                <a:latin typeface="Swis721 BT" panose="020B0504020202020204" pitchFamily="34" charset="0"/>
              </a:rPr>
              <a:t>Kézművesek, földművesek </a:t>
            </a:r>
            <a:r>
              <a:rPr lang="en-US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-</a:t>
            </a:r>
            <a:r>
              <a:rPr lang="hu-HU" altLang="en-US" sz="2300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 a „d</a:t>
            </a:r>
            <a:r>
              <a:rPr lang="hu-HU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émosz” nép, - gyalogos katonák, </a:t>
            </a:r>
            <a:r>
              <a:rPr lang="hu-HU" altLang="en-US" sz="2300" b="1" u="sng" dirty="0" err="1">
                <a:solidFill>
                  <a:srgbClr val="FF0000"/>
                </a:solidFill>
                <a:latin typeface="Swis721 BT" panose="020B0504020202020204" pitchFamily="34" charset="0"/>
              </a:rPr>
              <a:t>ú.n</a:t>
            </a:r>
            <a:r>
              <a:rPr lang="hu-HU" altLang="en-US" sz="2300" b="1" u="sng" dirty="0">
                <a:solidFill>
                  <a:srgbClr val="FF0000"/>
                </a:solidFill>
                <a:latin typeface="Swis721 BT" panose="020B0504020202020204" pitchFamily="34" charset="0"/>
              </a:rPr>
              <a:t>. HOPLITÁK</a:t>
            </a:r>
            <a:endParaRPr lang="hu-HU" altLang="en-US" sz="2300" dirty="0">
              <a:solidFill>
                <a:srgbClr val="000000"/>
              </a:solidFill>
              <a:latin typeface="Swis721 BT" panose="020B0504020202020204" pitchFamily="34" charset="0"/>
            </a:endParaRPr>
          </a:p>
          <a:p>
            <a:pPr lvl="1"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sz="23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 </a:t>
            </a:r>
            <a:r>
              <a:rPr kumimoji="1" lang="hu-HU" altLang="en-US" sz="2300" b="1" dirty="0" err="1">
                <a:solidFill>
                  <a:srgbClr val="C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Körüllakók</a:t>
            </a:r>
            <a:r>
              <a:rPr kumimoji="1" lang="hu-HU" altLang="en-US" sz="2300" b="1" dirty="0">
                <a:solidFill>
                  <a:srgbClr val="C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 (</a:t>
            </a:r>
            <a:r>
              <a:rPr kumimoji="1" lang="hu-HU" altLang="en-US" sz="2300" b="1" dirty="0" err="1">
                <a:solidFill>
                  <a:srgbClr val="C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perioikoszok</a:t>
            </a:r>
            <a:r>
              <a:rPr kumimoji="1" lang="hu-HU" altLang="en-US" sz="2300" b="1" dirty="0">
                <a:solidFill>
                  <a:srgbClr val="C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)</a:t>
            </a:r>
            <a:r>
              <a:rPr kumimoji="1" lang="hu-HU" altLang="en-US" sz="23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 – földjük volt, de nem volt polgárjoguk</a:t>
            </a:r>
            <a:endParaRPr lang="hu-HU" altLang="en-US" sz="2300" dirty="0">
              <a:solidFill>
                <a:srgbClr val="000000"/>
              </a:solidFill>
              <a:latin typeface="Swis721 BT" panose="020B0504020202020204" pitchFamily="34" charset="0"/>
            </a:endParaRPr>
          </a:p>
          <a:p>
            <a:pPr marL="800100" lvl="1" indent="-342900" eaLnBrk="1" hangingPunct="1">
              <a:spcBef>
                <a:spcPct val="20000"/>
              </a:spcBef>
              <a:buFont typeface="Wingdings 2" panose="05020102010507070707" pitchFamily="18" charset="2"/>
              <a:buChar char="c"/>
              <a:defRPr/>
            </a:pPr>
            <a:r>
              <a:rPr kumimoji="1" lang="hu-HU" altLang="en-US" sz="2300" b="1" dirty="0">
                <a:solidFill>
                  <a:srgbClr val="FF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Helóták </a:t>
            </a:r>
            <a:r>
              <a:rPr kumimoji="1" lang="hu-HU" altLang="en-US" sz="23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– leigázott őslakosok, rabszolgaságban éltek, művelték a földbirtokosok földjeit</a:t>
            </a:r>
          </a:p>
          <a:p>
            <a:pPr marL="800100" lvl="1" indent="-342900" eaLnBrk="1" hangingPunct="1">
              <a:spcBef>
                <a:spcPct val="20000"/>
              </a:spcBef>
              <a:buFont typeface="Wingdings 2" panose="05020102010507070707" pitchFamily="18" charset="2"/>
              <a:buChar char="c"/>
              <a:defRPr/>
            </a:pPr>
            <a:endParaRPr lang="hu-HU" altLang="en-US" sz="2300" dirty="0">
              <a:solidFill>
                <a:srgbClr val="000000"/>
              </a:solidFill>
              <a:latin typeface="Swis721 BT" panose="020B0504020202020204" pitchFamily="34" charset="0"/>
            </a:endParaRPr>
          </a:p>
        </p:txBody>
      </p:sp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0" y="44450"/>
            <a:ext cx="91440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altLang="en-US" sz="4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721 BT" panose="020B0504020202020204" pitchFamily="34" charset="0"/>
              </a:rPr>
              <a:t>A polisz társadalma</a:t>
            </a:r>
          </a:p>
        </p:txBody>
      </p:sp>
      <p:sp>
        <p:nvSpPr>
          <p:cNvPr id="3" name="Jobbra nyíl 2"/>
          <p:cNvSpPr/>
          <p:nvPr/>
        </p:nvSpPr>
        <p:spPr>
          <a:xfrm>
            <a:off x="4967438" y="3444080"/>
            <a:ext cx="492554" cy="360363"/>
          </a:xfrm>
          <a:prstGeom prst="rightArrow">
            <a:avLst/>
          </a:prstGeom>
          <a:solidFill>
            <a:srgbClr val="C00000"/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6F713DEB-8CE2-4EB8-9833-A1474CA3F8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3" y="0"/>
            <a:ext cx="7837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036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36513" y="601663"/>
            <a:ext cx="8639175" cy="1246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11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sz="2000" dirty="0">
                <a:solidFill>
                  <a:srgbClr val="000000"/>
                </a:solidFill>
                <a:latin typeface="Swis721 BT" panose="020B0504020202020204" pitchFamily="34" charset="0"/>
              </a:rPr>
              <a:t>Polisz fejlődése ---</a:t>
            </a:r>
            <a:r>
              <a:rPr kumimoji="1" lang="hu-HU" altLang="en-US" sz="2000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 megerősödnek</a:t>
            </a:r>
            <a:r>
              <a:rPr lang="hu-HU" altLang="en-US" sz="2000" dirty="0">
                <a:solidFill>
                  <a:srgbClr val="000000"/>
                </a:solidFill>
                <a:latin typeface="Swis721 BT" panose="020B0504020202020204" pitchFamily="34" charset="0"/>
              </a:rPr>
              <a:t> </a:t>
            </a:r>
            <a:r>
              <a:rPr lang="en-US" altLang="en-US" sz="2000" dirty="0">
                <a:solidFill>
                  <a:srgbClr val="000000"/>
                </a:solidFill>
                <a:latin typeface="Swis721 BT" panose="020B0504020202020204" pitchFamily="34" charset="0"/>
              </a:rPr>
              <a:t>--- </a:t>
            </a:r>
            <a:r>
              <a:rPr kumimoji="1" lang="hu-HU" altLang="en-US" sz="2000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	</a:t>
            </a:r>
            <a:r>
              <a:rPr kumimoji="1" lang="en-US" altLang="en-US" sz="2000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t</a:t>
            </a:r>
            <a:r>
              <a:rPr lang="hu-HU" altLang="en-US" sz="2000" dirty="0" err="1">
                <a:solidFill>
                  <a:srgbClr val="000000"/>
                </a:solidFill>
                <a:latin typeface="Swis721 BT" panose="020B0504020202020204" pitchFamily="34" charset="0"/>
              </a:rPr>
              <a:t>úlnépesedés</a:t>
            </a:r>
            <a:r>
              <a:rPr lang="hu-HU" altLang="en-US" sz="2000" dirty="0">
                <a:solidFill>
                  <a:srgbClr val="000000"/>
                </a:solidFill>
                <a:latin typeface="Swis721 BT" panose="020B0504020202020204" pitchFamily="34" charset="0"/>
              </a:rPr>
              <a:t> lép fel</a:t>
            </a:r>
            <a:r>
              <a:rPr kumimoji="1" lang="hu-HU" altLang="en-US" sz="2000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 </a:t>
            </a:r>
          </a:p>
          <a:p>
            <a:pPr marL="342900" indent="-342900" eaLnBrk="1" hangingPunct="1">
              <a:lnSpc>
                <a:spcPct val="11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sz="2000" dirty="0">
                <a:solidFill>
                  <a:srgbClr val="000000"/>
                </a:solidFill>
                <a:latin typeface="Swis721 BT" panose="020B0504020202020204" pitchFamily="34" charset="0"/>
              </a:rPr>
              <a:t>Túlnépesedés megoldás: </a:t>
            </a:r>
            <a:r>
              <a:rPr lang="hu-HU" altLang="en-US" sz="2000" b="1" u="sng" dirty="0">
                <a:solidFill>
                  <a:srgbClr val="FF0000"/>
                </a:solidFill>
                <a:latin typeface="Swis721 BT" panose="020B0504020202020204" pitchFamily="34" charset="0"/>
              </a:rPr>
              <a:t>új haza keresése, a gyarmatosítás 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sz="20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      </a:t>
            </a:r>
            <a:endParaRPr lang="hu-HU" altLang="en-US" sz="2000" dirty="0">
              <a:solidFill>
                <a:srgbClr val="000000"/>
              </a:solidFill>
              <a:latin typeface="Swis721 BT" panose="020B0504020202020204" pitchFamily="34" charset="0"/>
            </a:endParaRP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0" y="44450"/>
            <a:ext cx="91440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0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721 BT" panose="020B0504020202020204" pitchFamily="34" charset="0"/>
              </a:rPr>
              <a:t>Görög gyarmatosítás (Kr.e. VIII-VII. </a:t>
            </a:r>
            <a:r>
              <a:rPr lang="hu-HU" altLang="en-US" sz="4000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721 BT" panose="020B0504020202020204" pitchFamily="34" charset="0"/>
              </a:rPr>
              <a:t>sz</a:t>
            </a:r>
            <a:r>
              <a:rPr lang="hu-HU" altLang="en-US" sz="40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721 BT" panose="020B0504020202020204" pitchFamily="34" charset="0"/>
              </a:rPr>
              <a:t>)</a:t>
            </a:r>
          </a:p>
        </p:txBody>
      </p:sp>
      <p:sp>
        <p:nvSpPr>
          <p:cNvPr id="2" name="Szövegdoboz 1"/>
          <p:cNvSpPr txBox="1"/>
          <p:nvPr/>
        </p:nvSpPr>
        <p:spPr>
          <a:xfrm>
            <a:off x="36513" y="1412875"/>
            <a:ext cx="8496300" cy="3616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15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sz="20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 </a:t>
            </a:r>
            <a:r>
              <a:rPr lang="hu-HU" altLang="en-US" sz="2000" b="1" dirty="0">
                <a:solidFill>
                  <a:srgbClr val="000000"/>
                </a:solidFill>
                <a:latin typeface="Swis721 BT" panose="020B0504020202020204" pitchFamily="34" charset="0"/>
              </a:rPr>
              <a:t>További okok</a:t>
            </a:r>
          </a:p>
          <a:p>
            <a:pPr lvl="1" eaLnBrk="1" hangingPunct="1">
              <a:lnSpc>
                <a:spcPct val="115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sz="20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    </a:t>
            </a:r>
            <a:r>
              <a:rPr lang="hu-HU" altLang="en-US" sz="2000" dirty="0">
                <a:solidFill>
                  <a:srgbClr val="000000"/>
                </a:solidFill>
                <a:latin typeface="Swis721 BT" panose="020B0504020202020204" pitchFamily="34" charset="0"/>
              </a:rPr>
              <a:t>Politikai ellentétek --- a vesztes elhagyja városát</a:t>
            </a:r>
            <a:endParaRPr kumimoji="1" lang="hu-HU" altLang="en-US" sz="2000" dirty="0">
              <a:solidFill>
                <a:srgbClr val="000000"/>
              </a:solidFill>
              <a:latin typeface="Swis721 BT" panose="020B0504020202020204" pitchFamily="34" charset="0"/>
              <a:sym typeface="Wingdings 2" panose="05020102010507070707" pitchFamily="18" charset="2"/>
            </a:endParaRPr>
          </a:p>
          <a:p>
            <a:pPr lvl="1"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sz="20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    </a:t>
            </a:r>
            <a:r>
              <a:rPr lang="hu-HU" altLang="en-US" sz="2000" dirty="0">
                <a:solidFill>
                  <a:srgbClr val="000000"/>
                </a:solidFill>
                <a:latin typeface="Swis721 BT" panose="020B0504020202020204" pitchFamily="34" charset="0"/>
              </a:rPr>
              <a:t>Földjét vesztett kisbirtokos az adósrabszolgaság elől menekül</a:t>
            </a:r>
          </a:p>
          <a:p>
            <a:pPr marL="342900" indent="-342900" eaLnBrk="1" hangingPunct="1">
              <a:lnSpc>
                <a:spcPct val="115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sz="2000" u="sng" dirty="0">
                <a:solidFill>
                  <a:srgbClr val="000000"/>
                </a:solidFill>
                <a:latin typeface="Swis721 BT" panose="020B0504020202020204" pitchFamily="34" charset="0"/>
              </a:rPr>
              <a:t>A gyarmatosítás fő irányai: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sz="20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     </a:t>
            </a:r>
            <a:r>
              <a:rPr lang="hu-HU" altLang="en-US" sz="2000" b="1" dirty="0">
                <a:solidFill>
                  <a:srgbClr val="FF0000"/>
                </a:solidFill>
                <a:latin typeface="Swis721 BT" panose="020B0504020202020204" pitchFamily="34" charset="0"/>
              </a:rPr>
              <a:t>Északkelet </a:t>
            </a:r>
            <a:r>
              <a:rPr lang="hu-HU" altLang="en-US" sz="2000" dirty="0">
                <a:solidFill>
                  <a:srgbClr val="000000"/>
                </a:solidFill>
                <a:latin typeface="Swis721 BT" panose="020B0504020202020204" pitchFamily="34" charset="0"/>
              </a:rPr>
              <a:t>(Boszporusz, Dardanellák, Márvány-, Fekete-tenger)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sz="20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    </a:t>
            </a:r>
            <a:r>
              <a:rPr lang="hu-HU" altLang="en-US" sz="2000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 </a:t>
            </a:r>
            <a:r>
              <a:rPr lang="hu-HU" altLang="en-US" sz="2000" b="1" dirty="0">
                <a:solidFill>
                  <a:srgbClr val="FF0000"/>
                </a:solidFill>
                <a:latin typeface="Swis721 BT" panose="020B0504020202020204" pitchFamily="34" charset="0"/>
              </a:rPr>
              <a:t>Nyugat</a:t>
            </a:r>
            <a:r>
              <a:rPr lang="hu-HU" altLang="en-US" sz="2000" dirty="0">
                <a:solidFill>
                  <a:srgbClr val="000000"/>
                </a:solidFill>
                <a:latin typeface="Swis721 BT" panose="020B0504020202020204" pitchFamily="34" charset="0"/>
              </a:rPr>
              <a:t> (Dél-Itália, </a:t>
            </a:r>
            <a:endParaRPr lang="en-US" altLang="en-US" sz="2000" dirty="0">
              <a:solidFill>
                <a:srgbClr val="000000"/>
              </a:solidFill>
              <a:latin typeface="Swis721 BT" panose="020B0504020202020204" pitchFamily="34" charset="0"/>
            </a:endParaRPr>
          </a:p>
          <a:p>
            <a:pPr eaLnBrk="1" hangingPunct="1">
              <a:lnSpc>
                <a:spcPct val="115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n-US" altLang="en-US" sz="2000" dirty="0">
                <a:solidFill>
                  <a:srgbClr val="000000"/>
                </a:solidFill>
                <a:latin typeface="Swis721 BT" panose="020B0504020202020204" pitchFamily="34" charset="0"/>
              </a:rPr>
              <a:t>  </a:t>
            </a:r>
            <a:r>
              <a:rPr lang="hu-HU" altLang="en-US" sz="2000" dirty="0">
                <a:solidFill>
                  <a:srgbClr val="000000"/>
                </a:solidFill>
                <a:latin typeface="Swis721 BT" panose="020B0504020202020204" pitchFamily="34" charset="0"/>
              </a:rPr>
              <a:t>Szicília, Dél-Franciaország)</a:t>
            </a:r>
            <a:endParaRPr lang="hu-HU" altLang="en-US" sz="2000" dirty="0">
              <a:solidFill>
                <a:srgbClr val="000000"/>
              </a:solidFill>
              <a:latin typeface="Swis721 BT" panose="020B0504020202020204" pitchFamily="34" charset="0"/>
              <a:sym typeface="Symbol" pitchFamily="18" charset="2"/>
            </a:endParaRPr>
          </a:p>
          <a:p>
            <a:pPr eaLnBrk="1" hangingPunct="1">
              <a:lnSpc>
                <a:spcPct val="115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sz="20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    </a:t>
            </a:r>
            <a:r>
              <a:rPr lang="hu-HU" altLang="en-US" sz="2000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 </a:t>
            </a:r>
            <a:r>
              <a:rPr lang="hu-HU" altLang="en-US" sz="2000" b="1" dirty="0">
                <a:solidFill>
                  <a:srgbClr val="FF0000"/>
                </a:solidFill>
                <a:latin typeface="Swis721 BT" panose="020B0504020202020204" pitchFamily="34" charset="0"/>
              </a:rPr>
              <a:t>Dél</a:t>
            </a:r>
            <a:r>
              <a:rPr lang="hu-HU" altLang="en-US" sz="2000" dirty="0">
                <a:solidFill>
                  <a:srgbClr val="000000"/>
                </a:solidFill>
                <a:latin typeface="Swis721 BT" panose="020B0504020202020204" pitchFamily="34" charset="0"/>
              </a:rPr>
              <a:t> (Afrika)</a:t>
            </a:r>
          </a:p>
          <a:p>
            <a:pPr eaLnBrk="1" hangingPunct="1">
              <a:defRPr/>
            </a:pPr>
            <a:endParaRPr lang="en-US" sz="2000" dirty="0"/>
          </a:p>
        </p:txBody>
      </p:sp>
      <p:pic>
        <p:nvPicPr>
          <p:cNvPr id="14341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113" y="3671888"/>
            <a:ext cx="5703887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033" descr="4-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138" y="744538"/>
            <a:ext cx="9024937" cy="55038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 Box 1036"/>
          <p:cNvSpPr txBox="1">
            <a:spLocks noChangeArrowheads="1"/>
          </p:cNvSpPr>
          <p:nvPr/>
        </p:nvSpPr>
        <p:spPr bwMode="auto">
          <a:xfrm>
            <a:off x="0" y="115888"/>
            <a:ext cx="91440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hu-HU" altLang="en-US">
                <a:solidFill>
                  <a:srgbClr val="FF3300"/>
                </a:solidFill>
                <a:latin typeface="Swis721 BT" panose="020B0504020202020204" pitchFamily="34" charset="0"/>
              </a:rPr>
              <a:t>A görög gyarmatosítás kisugárzása</a:t>
            </a:r>
          </a:p>
        </p:txBody>
      </p:sp>
    </p:spTree>
  </p:cSld>
  <p:clrMapOvr>
    <a:masterClrMapping/>
  </p:clrMapOvr>
  <p:transition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http://www.ntk.hu/multimedia/tortenelem_I_CD/tartalom/kep/3_2/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4225925"/>
            <a:ext cx="2806700" cy="402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0" y="554038"/>
            <a:ext cx="9144000" cy="371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</a:rPr>
              <a:t>Gazdasági változások</a:t>
            </a:r>
          </a:p>
          <a:p>
            <a:pPr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      </a:t>
            </a: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</a:rPr>
              <a:t> Beáramló olcsó gabona átalakította a mezőgazdaságot </a:t>
            </a:r>
          </a:p>
          <a:p>
            <a:pPr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sz="3200" dirty="0">
                <a:solidFill>
                  <a:srgbClr val="000000"/>
                </a:solidFill>
                <a:latin typeface="Swis721 BT" panose="020B0504020202020204" pitchFamily="34" charset="0"/>
              </a:rPr>
              <a:t>	- </a:t>
            </a: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  <a:sym typeface="Wingdings" pitchFamily="2" charset="2"/>
              </a:rPr>
              <a:t>gabonatermesztés szinte megszűnik </a:t>
            </a:r>
          </a:p>
          <a:p>
            <a:pPr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  <a:sym typeface="Wingdings" pitchFamily="2" charset="2"/>
              </a:rPr>
              <a:t>	- fő termesztés: bor,- olaj-, zöldségtermesztés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      </a:t>
            </a:r>
            <a:r>
              <a:rPr kumimoji="1" lang="hu-HU" altLang="en-US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</a:t>
            </a: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</a:rPr>
              <a:t> Élénk kereskedelem a gyarmatvárosokkal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	- </a:t>
            </a: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  <a:sym typeface="Wingdings" pitchFamily="2" charset="2"/>
              </a:rPr>
              <a:t>fejlődik a kézműipar és annak piaca is</a:t>
            </a:r>
            <a:endParaRPr lang="hu-HU" altLang="en-US" dirty="0">
              <a:solidFill>
                <a:srgbClr val="000000"/>
              </a:solidFill>
              <a:latin typeface="Swis721 BT" panose="020B0504020202020204" pitchFamily="34" charset="0"/>
            </a:endParaRPr>
          </a:p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         </a:t>
            </a: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</a:rPr>
              <a:t>Kereskedelem </a:t>
            </a: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  <a:sym typeface="Wingdings" pitchFamily="2" charset="2"/>
              </a:rPr>
              <a:t>fejlődése</a:t>
            </a: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</a:rPr>
              <a:t> ---</a:t>
            </a:r>
            <a:r>
              <a:rPr lang="en-US" altLang="en-US" dirty="0">
                <a:solidFill>
                  <a:srgbClr val="000000"/>
                </a:solidFill>
                <a:latin typeface="Swis721 BT" panose="020B0504020202020204" pitchFamily="34" charset="0"/>
              </a:rPr>
              <a:t>&gt;</a:t>
            </a: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</a:rPr>
              <a:t> </a:t>
            </a:r>
            <a:r>
              <a:rPr lang="hu-HU" altLang="en-US" b="1" dirty="0">
                <a:solidFill>
                  <a:srgbClr val="FF0000"/>
                </a:solidFill>
                <a:latin typeface="Swis721 BT" panose="020B0504020202020204" pitchFamily="34" charset="0"/>
              </a:rPr>
              <a:t>jobb hajók alkalmazása 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</a:rPr>
              <a:t> 	</a:t>
            </a:r>
            <a:r>
              <a:rPr lang="en-US" altLang="en-US" dirty="0">
                <a:solidFill>
                  <a:srgbClr val="000000"/>
                </a:solidFill>
                <a:latin typeface="Swis721 BT" panose="020B0504020202020204" pitchFamily="34" charset="0"/>
              </a:rPr>
              <a:t>- </a:t>
            </a: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  <a:sym typeface="Wingdings" pitchFamily="2" charset="2"/>
              </a:rPr>
              <a:t>pénzgazdálkodás </a:t>
            </a:r>
            <a:r>
              <a:rPr lang="en-US" altLang="en-US" dirty="0">
                <a:solidFill>
                  <a:srgbClr val="000000"/>
                </a:solidFill>
                <a:latin typeface="Swis721 BT" panose="020B0504020202020204" pitchFamily="34" charset="0"/>
                <a:sym typeface="Wingdings" pitchFamily="2" charset="2"/>
              </a:rPr>
              <a:t>---</a:t>
            </a: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</a:rPr>
              <a:t> réz- és ezüstpénzek </a:t>
            </a:r>
            <a:r>
              <a:rPr kumimoji="1" lang="hu-HU" altLang="en-US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	</a:t>
            </a: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0" y="44450"/>
            <a:ext cx="91440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721 BT" panose="020B0504020202020204" pitchFamily="34" charset="0"/>
              </a:rPr>
              <a:t>A gyarmatosítás hatásai</a:t>
            </a:r>
          </a:p>
        </p:txBody>
      </p:sp>
      <p:sp>
        <p:nvSpPr>
          <p:cNvPr id="18437" name="Text Box 11"/>
          <p:cNvSpPr txBox="1">
            <a:spLocks noChangeArrowheads="1"/>
          </p:cNvSpPr>
          <p:nvPr/>
        </p:nvSpPr>
        <p:spPr bwMode="auto">
          <a:xfrm>
            <a:off x="2574925" y="4557713"/>
            <a:ext cx="1852613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10000"/>
              </a:spcBef>
              <a:buClrTx/>
              <a:buFontTx/>
              <a:buNone/>
            </a:pPr>
            <a:r>
              <a:rPr kumimoji="0" lang="hu-HU" altLang="en-US" sz="1800" i="1">
                <a:solidFill>
                  <a:srgbClr val="C00000"/>
                </a:solidFill>
                <a:latin typeface="Swis721 BT" panose="020B0504020202020204" pitchFamily="34" charset="0"/>
              </a:rPr>
              <a:t>A kereskedelem elengedhetetlen feltétele a pénz. Athéni baglyos pénz.</a:t>
            </a:r>
          </a:p>
        </p:txBody>
      </p:sp>
      <p:pic>
        <p:nvPicPr>
          <p:cNvPr id="18438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138" y="4246563"/>
            <a:ext cx="4635500" cy="261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feketeala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" y="333375"/>
            <a:ext cx="1617663" cy="242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5" descr="görögváz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333375"/>
            <a:ext cx="3343275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6" descr="korintosifeket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333375"/>
            <a:ext cx="2447925" cy="242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Text Box 7"/>
          <p:cNvSpPr txBox="1">
            <a:spLocks noChangeArrowheads="1"/>
          </p:cNvSpPr>
          <p:nvPr/>
        </p:nvSpPr>
        <p:spPr bwMode="auto">
          <a:xfrm>
            <a:off x="250825" y="2665413"/>
            <a:ext cx="8267700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1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0000"/>
                </a:solidFill>
                <a:latin typeface="Swis721 BT" panose="020B0504020202020204" pitchFamily="34" charset="0"/>
              </a:rPr>
              <a:t>Görög feketealakos vázák a gyarmatosítás korából</a:t>
            </a:r>
          </a:p>
        </p:txBody>
      </p:sp>
      <p:pic>
        <p:nvPicPr>
          <p:cNvPr id="20486" name="Kép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3149600"/>
            <a:ext cx="5451475" cy="306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431800" y="6119813"/>
            <a:ext cx="8115300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10000"/>
              </a:spcBef>
              <a:buClrTx/>
              <a:buFontTx/>
              <a:buNone/>
            </a:pPr>
            <a:r>
              <a:rPr kumimoji="0" lang="hu-HU" altLang="en-US" sz="2000">
                <a:solidFill>
                  <a:srgbClr val="000000"/>
                </a:solidFill>
                <a:latin typeface="Swis721 BT" panose="020B0504020202020204" pitchFamily="34" charset="0"/>
              </a:rPr>
              <a:t>Ókori görög érmék, fém: </a:t>
            </a:r>
            <a:r>
              <a:rPr kumimoji="0" lang="hu-HU" altLang="en-US" sz="2000" b="1">
                <a:solidFill>
                  <a:srgbClr val="000000"/>
                </a:solidFill>
                <a:latin typeface="Swis721 BT" panose="020B0504020202020204" pitchFamily="34" charset="0"/>
              </a:rPr>
              <a:t>elektron</a:t>
            </a:r>
            <a:r>
              <a:rPr kumimoji="0" lang="hu-HU" altLang="en-US" sz="2000">
                <a:solidFill>
                  <a:srgbClr val="000000"/>
                </a:solidFill>
                <a:latin typeface="Swis721 BT" panose="020B0504020202020204" pitchFamily="34" charset="0"/>
              </a:rPr>
              <a:t> (arany+ezüst ötv.)</a:t>
            </a:r>
          </a:p>
          <a:p>
            <a:pPr algn="ctr" eaLnBrk="1" hangingPunct="1">
              <a:spcBef>
                <a:spcPct val="10000"/>
              </a:spcBef>
              <a:buClrTx/>
              <a:buFontTx/>
              <a:buNone/>
            </a:pPr>
            <a:r>
              <a:rPr kumimoji="0" lang="hu-HU" altLang="en-US" sz="2000">
                <a:solidFill>
                  <a:srgbClr val="000000"/>
                </a:solidFill>
                <a:latin typeface="Swis721 BT" panose="020B0504020202020204" pitchFamily="34" charset="0"/>
              </a:rPr>
              <a:t>Értékük: méret és súly szerint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2"/>
          <p:cNvSpPr txBox="1">
            <a:spLocks noChangeArrowheads="1"/>
          </p:cNvSpPr>
          <p:nvPr/>
        </p:nvSpPr>
        <p:spPr bwMode="auto">
          <a:xfrm>
            <a:off x="0" y="-100013"/>
            <a:ext cx="9144000" cy="3884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20000"/>
              </a:lnSpc>
              <a:spcBef>
                <a:spcPct val="20000"/>
              </a:spcBef>
              <a:defRPr/>
            </a:pPr>
            <a:r>
              <a:rPr lang="hu-HU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T" panose="020B0504020202020204" pitchFamily="34" charset="0"/>
              </a:rPr>
              <a:t>Társadalmi változások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    </a:t>
            </a: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</a:rPr>
              <a:t> M</a:t>
            </a:r>
            <a:r>
              <a:rPr lang="en-US" altLang="en-US" dirty="0" err="1">
                <a:solidFill>
                  <a:srgbClr val="000000"/>
                </a:solidFill>
                <a:latin typeface="Swis721 BT" panose="020B0504020202020204" pitchFamily="34" charset="0"/>
              </a:rPr>
              <a:t>ez</a:t>
            </a:r>
            <a:r>
              <a:rPr lang="sk-SK" altLang="en-US" dirty="0">
                <a:solidFill>
                  <a:srgbClr val="000000"/>
                </a:solidFill>
                <a:latin typeface="Swis721 BT" panose="020B0504020202020204" pitchFamily="34" charset="0"/>
              </a:rPr>
              <a:t>ő</a:t>
            </a: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</a:rPr>
              <a:t>g. átalakulása --- csökken az arisztokrácia súlya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        - </a:t>
            </a: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</a:rPr>
              <a:t>gabonatermelés háttérbe szorul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defRPr/>
            </a:pPr>
            <a:r>
              <a:rPr kumimoji="1" lang="hu-HU" altLang="en-US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    </a:t>
            </a: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</a:rPr>
              <a:t> Ipar fejlődése --- </a:t>
            </a:r>
            <a:r>
              <a:rPr lang="hu-HU" altLang="en-US" b="1" dirty="0">
                <a:solidFill>
                  <a:srgbClr val="FF0000"/>
                </a:solidFill>
                <a:latin typeface="Swis721 BT" panose="020B0504020202020204" pitchFamily="34" charset="0"/>
              </a:rPr>
              <a:t>növekszik a démosz gazdasági hatalma </a:t>
            </a: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</a:rPr>
              <a:t>		</a:t>
            </a: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  <a:sym typeface="Wingdings" pitchFamily="2" charset="2"/>
              </a:rPr>
              <a:t>          kereskedelem &amp; iparcikkek</a:t>
            </a:r>
            <a:endParaRPr lang="hu-HU" altLang="en-US" dirty="0">
              <a:solidFill>
                <a:srgbClr val="000000"/>
              </a:solidFill>
              <a:latin typeface="Swis721 BT" panose="020B05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defRPr/>
            </a:pPr>
            <a:r>
              <a:rPr lang="hu-HU" altLang="en-US" sz="3200" dirty="0">
                <a:solidFill>
                  <a:srgbClr val="000000"/>
                </a:solidFill>
                <a:latin typeface="Swis721 BT" panose="020B0504020202020204" pitchFamily="34" charset="0"/>
                <a:sym typeface="Wingdings" pitchFamily="2" charset="2"/>
              </a:rPr>
              <a:t>	         	 </a:t>
            </a:r>
            <a:r>
              <a:rPr lang="hu-HU" altLang="en-US" sz="3200" dirty="0">
                <a:solidFill>
                  <a:srgbClr val="000000"/>
                </a:solidFill>
                <a:latin typeface="Swis721 BT" panose="020B0504020202020204" pitchFamily="34" charset="0"/>
              </a:rPr>
              <a:t>	</a:t>
            </a:r>
            <a:endParaRPr lang="hu-HU" altLang="en-US" sz="3200" dirty="0">
              <a:solidFill>
                <a:srgbClr val="000000"/>
              </a:solidFill>
              <a:latin typeface="Swis721 BT" panose="020B0504020202020204" pitchFamily="34" charset="0"/>
              <a:sym typeface="Wingdings" pitchFamily="2" charset="2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</a:rPr>
              <a:t>		     Kézművesek 	       Kereskedők</a:t>
            </a:r>
            <a:r>
              <a:rPr kumimoji="1" lang="hu-HU" altLang="en-US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                 	</a:t>
            </a:r>
          </a:p>
        </p:txBody>
      </p:sp>
      <p:sp>
        <p:nvSpPr>
          <p:cNvPr id="2" name="Lefelé nyíl 1"/>
          <p:cNvSpPr/>
          <p:nvPr/>
        </p:nvSpPr>
        <p:spPr>
          <a:xfrm>
            <a:off x="2916238" y="2708275"/>
            <a:ext cx="503237" cy="64928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Lefelé nyíl 2"/>
          <p:cNvSpPr/>
          <p:nvPr/>
        </p:nvSpPr>
        <p:spPr>
          <a:xfrm>
            <a:off x="5795963" y="2708275"/>
            <a:ext cx="504825" cy="72072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22533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3762375"/>
            <a:ext cx="6192838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654" y="0"/>
            <a:ext cx="5616624" cy="5389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2627784" y="4437112"/>
            <a:ext cx="651621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sk-SK" sz="2500" b="1" dirty="0">
                <a:solidFill>
                  <a:srgbClr val="000000"/>
                </a:solidFill>
                <a:latin typeface="Calibri" panose="020F0502020204030204" pitchFamily="34" charset="0"/>
              </a:rPr>
              <a:t>Agora</a:t>
            </a:r>
            <a:r>
              <a:rPr lang="sk-SK" sz="2500" dirty="0">
                <a:solidFill>
                  <a:srgbClr val="000000"/>
                </a:solidFill>
                <a:latin typeface="Calibri" panose="020F0502020204030204" pitchFamily="34" charset="0"/>
              </a:rPr>
              <a:t> (piac): piactér, a városok központi tere</a:t>
            </a:r>
          </a:p>
          <a:p>
            <a:pPr marL="457200" indent="-457200">
              <a:buAutoNum type="arabicPeriod"/>
            </a:pPr>
            <a:r>
              <a:rPr lang="sk-SK" sz="2500" b="1" dirty="0">
                <a:solidFill>
                  <a:srgbClr val="000000"/>
                </a:solidFill>
                <a:latin typeface="Calibri" panose="020F0502020204030204" pitchFamily="34" charset="0"/>
              </a:rPr>
              <a:t>Akropolisz</a:t>
            </a:r>
            <a:r>
              <a:rPr lang="sk-SK" sz="2500" dirty="0">
                <a:solidFill>
                  <a:srgbClr val="000000"/>
                </a:solidFill>
                <a:latin typeface="Calibri" panose="020F0502020204030204" pitchFamily="34" charset="0"/>
              </a:rPr>
              <a:t> (magas város): fellegvár</a:t>
            </a:r>
          </a:p>
          <a:p>
            <a:pPr marL="457200" indent="-457200">
              <a:buAutoNum type="arabicPeriod"/>
            </a:pPr>
            <a:r>
              <a:rPr lang="sk-SK" sz="2500" b="1" dirty="0">
                <a:solidFill>
                  <a:srgbClr val="000000"/>
                </a:solidFill>
                <a:latin typeface="Calibri" panose="020F0502020204030204" pitchFamily="34" charset="0"/>
              </a:rPr>
              <a:t>Asztü</a:t>
            </a:r>
            <a:r>
              <a:rPr lang="sk-SK" sz="2500" dirty="0">
                <a:solidFill>
                  <a:srgbClr val="000000"/>
                </a:solidFill>
                <a:latin typeface="Calibri" panose="020F0502020204030204" pitchFamily="34" charset="0"/>
              </a:rPr>
              <a:t> (város): kézművesség és kereskedelem</a:t>
            </a:r>
          </a:p>
          <a:p>
            <a:pPr marL="457200" indent="-457200">
              <a:buAutoNum type="arabicPeriod"/>
            </a:pPr>
            <a:r>
              <a:rPr lang="sk-SK" sz="2500" b="1" dirty="0">
                <a:solidFill>
                  <a:srgbClr val="000000"/>
                </a:solidFill>
                <a:latin typeface="Calibri" panose="020F0502020204030204" pitchFamily="34" charset="0"/>
              </a:rPr>
              <a:t>Khóra</a:t>
            </a:r>
            <a:r>
              <a:rPr lang="sk-SK" sz="2500" dirty="0">
                <a:solidFill>
                  <a:srgbClr val="000000"/>
                </a:solidFill>
                <a:latin typeface="Calibri" panose="020F0502020204030204" pitchFamily="34" charset="0"/>
              </a:rPr>
              <a:t> (vidék): földművelő terület</a:t>
            </a:r>
          </a:p>
          <a:p>
            <a:pPr marL="457200" indent="-457200">
              <a:buAutoNum type="arabicPeriod"/>
            </a:pPr>
            <a:r>
              <a:rPr lang="sk-SK" sz="2500" b="1" dirty="0">
                <a:solidFill>
                  <a:srgbClr val="000000"/>
                </a:solidFill>
                <a:latin typeface="Calibri" panose="020F0502020204030204" pitchFamily="34" charset="0"/>
              </a:rPr>
              <a:t>Kikötő</a:t>
            </a:r>
          </a:p>
          <a:p>
            <a:pPr marL="457200" indent="-457200">
              <a:buAutoNum type="arabicPeriod"/>
            </a:pPr>
            <a:r>
              <a:rPr lang="sk-SK" sz="2500" b="1" dirty="0">
                <a:solidFill>
                  <a:srgbClr val="000000"/>
                </a:solidFill>
                <a:latin typeface="Calibri" panose="020F0502020204030204" pitchFamily="34" charset="0"/>
              </a:rPr>
              <a:t>Kómé</a:t>
            </a:r>
            <a:r>
              <a:rPr lang="sk-SK" sz="2500" dirty="0">
                <a:solidFill>
                  <a:srgbClr val="000000"/>
                </a:solidFill>
                <a:latin typeface="Calibri" panose="020F0502020204030204" pitchFamily="34" charset="0"/>
              </a:rPr>
              <a:t> (falu): földműves település</a:t>
            </a:r>
            <a:endParaRPr lang="en-US" sz="25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5796136" y="188640"/>
            <a:ext cx="324036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400" b="1" dirty="0">
                <a:solidFill>
                  <a:srgbClr val="FF0000"/>
                </a:solidFill>
                <a:latin typeface="Calibri" panose="020F0502020204030204" pitchFamily="34" charset="0"/>
              </a:rPr>
              <a:t>A polisz felépítése</a:t>
            </a:r>
            <a:endParaRPr lang="en-US" sz="34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676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gyarmatosítás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" t="7100" r="635" b="25124"/>
          <a:stretch>
            <a:fillRect/>
          </a:stretch>
        </p:blipFill>
        <p:spPr>
          <a:xfrm>
            <a:off x="-36513" y="-26988"/>
            <a:ext cx="9180513" cy="54768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 Box 6"/>
          <p:cNvSpPr txBox="1">
            <a:spLocks noChangeArrowheads="1"/>
          </p:cNvSpPr>
          <p:nvPr/>
        </p:nvSpPr>
        <p:spPr bwMode="auto">
          <a:xfrm>
            <a:off x="0" y="57340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A  görög, a </a:t>
            </a:r>
            <a:r>
              <a:rPr kumimoji="0" lang="hu-HU" altLang="en-US" sz="2400">
                <a:solidFill>
                  <a:srgbClr val="0000FF"/>
                </a:solidFill>
              </a:rPr>
              <a:t>föníciai</a:t>
            </a:r>
            <a:r>
              <a:rPr kumimoji="0" lang="hu-HU" altLang="en-US" sz="2400">
                <a:solidFill>
                  <a:srgbClr val="FF3300"/>
                </a:solidFill>
              </a:rPr>
              <a:t> és az </a:t>
            </a:r>
            <a:r>
              <a:rPr kumimoji="0" lang="hu-HU" altLang="en-US" sz="2400">
                <a:solidFill>
                  <a:srgbClr val="000000"/>
                </a:solidFill>
              </a:rPr>
              <a:t>etruszk</a:t>
            </a:r>
            <a:r>
              <a:rPr kumimoji="0" lang="hu-HU" altLang="en-US" sz="2400">
                <a:solidFill>
                  <a:srgbClr val="FF3300"/>
                </a:solidFill>
              </a:rPr>
              <a:t> kultúra elterjedése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5" descr="traderoutesmap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04813"/>
            <a:ext cx="9144000" cy="6045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artalom helye 1"/>
          <p:cNvSpPr>
            <a:spLocks noGrp="1"/>
          </p:cNvSpPr>
          <p:nvPr>
            <p:ph/>
          </p:nvPr>
        </p:nvSpPr>
        <p:spPr>
          <a:xfrm>
            <a:off x="684213" y="1484313"/>
            <a:ext cx="7989887" cy="1028700"/>
          </a:xfrm>
        </p:spPr>
        <p:txBody>
          <a:bodyPr/>
          <a:lstStyle/>
          <a:p>
            <a:pPr marL="0" indent="0" eaLnBrk="1" hangingPunct="1">
              <a:buFont typeface="Monotype Sorts" pitchFamily="2" charset="2"/>
              <a:buNone/>
            </a:pPr>
            <a:r>
              <a:rPr lang="sk-SK" altLang="en-US" sz="5500" b="1">
                <a:solidFill>
                  <a:srgbClr val="FF0000"/>
                </a:solidFill>
                <a:latin typeface="Swis721 BT" panose="020B0504020202020204" pitchFamily="34" charset="0"/>
              </a:rPr>
              <a:t>Köszönöm a figyelmet! </a:t>
            </a:r>
            <a:endParaRPr lang="en-US" altLang="en-US" sz="5500" b="1">
              <a:solidFill>
                <a:srgbClr val="FF0000"/>
              </a:solidFill>
              <a:latin typeface="Swis721 BT" panose="020B0504020202020204" pitchFamily="34" charset="0"/>
            </a:endParaRPr>
          </a:p>
        </p:txBody>
      </p:sp>
      <p:pic>
        <p:nvPicPr>
          <p:cNvPr id="28675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838" y="2852738"/>
            <a:ext cx="7131050" cy="367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REPP">
  <a:themeElements>
    <a:clrScheme name="">
      <a:dk1>
        <a:srgbClr val="333333"/>
      </a:dk1>
      <a:lt1>
        <a:srgbClr val="A9BDA9"/>
      </a:lt1>
      <a:dk2>
        <a:srgbClr val="004C2B"/>
      </a:dk2>
      <a:lt2>
        <a:srgbClr val="578963"/>
      </a:lt2>
      <a:accent1>
        <a:srgbClr val="FFCCCC"/>
      </a:accent1>
      <a:accent2>
        <a:srgbClr val="B3E1B3"/>
      </a:accent2>
      <a:accent3>
        <a:srgbClr val="D1DBD1"/>
      </a:accent3>
      <a:accent4>
        <a:srgbClr val="2A2A2A"/>
      </a:accent4>
      <a:accent5>
        <a:srgbClr val="FFE2E2"/>
      </a:accent5>
      <a:accent6>
        <a:srgbClr val="A2CCA2"/>
      </a:accent6>
      <a:hlink>
        <a:srgbClr val="BDD7E5"/>
      </a:hlink>
      <a:folHlink>
        <a:srgbClr val="D2AAD2"/>
      </a:folHlink>
    </a:clrScheme>
    <a:fontScheme name="KREP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KREPP 1">
        <a:dk1>
          <a:srgbClr val="333333"/>
        </a:dk1>
        <a:lt1>
          <a:srgbClr val="A9BDA9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D1DBD1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REPP 2">
        <a:dk1>
          <a:srgbClr val="333333"/>
        </a:dk1>
        <a:lt1>
          <a:srgbClr val="FFFFFF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FFFFFF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REPP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37373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Office\Sablonok\Bemutatótervek\KREPP.POT</Template>
  <TotalTime>566</TotalTime>
  <Words>477</Words>
  <Application>Microsoft Office PowerPoint</Application>
  <PresentationFormat>Diavetítés a képernyőre (4:3 oldalarány)</PresentationFormat>
  <Paragraphs>75</Paragraphs>
  <Slides>15</Slides>
  <Notes>11</Notes>
  <HiddenSlides>0</HiddenSlides>
  <MMClips>1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24" baseType="lpstr">
      <vt:lpstr>Arial</vt:lpstr>
      <vt:lpstr>Calibri</vt:lpstr>
      <vt:lpstr>Monotype Sorts</vt:lpstr>
      <vt:lpstr>Swis721 BT</vt:lpstr>
      <vt:lpstr>Swis721 Hv BT</vt:lpstr>
      <vt:lpstr>Times New Roman</vt:lpstr>
      <vt:lpstr>Wingdings</vt:lpstr>
      <vt:lpstr>Wingdings 2</vt:lpstr>
      <vt:lpstr>KREPP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OS</dc:creator>
  <cp:lastModifiedBy>Én</cp:lastModifiedBy>
  <cp:revision>57</cp:revision>
  <cp:lastPrinted>1601-01-01T00:00:00Z</cp:lastPrinted>
  <dcterms:created xsi:type="dcterms:W3CDTF">1601-01-01T00:00:00Z</dcterms:created>
  <dcterms:modified xsi:type="dcterms:W3CDTF">2025-09-09T06:27:08Z</dcterms:modified>
</cp:coreProperties>
</file>