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8"/>
  </p:notesMasterIdLst>
  <p:sldIdLst>
    <p:sldId id="256" r:id="rId2"/>
    <p:sldId id="258" r:id="rId3"/>
    <p:sldId id="261" r:id="rId4"/>
    <p:sldId id="260" r:id="rId5"/>
    <p:sldId id="283" r:id="rId6"/>
    <p:sldId id="282" r:id="rId7"/>
    <p:sldId id="265" r:id="rId8"/>
    <p:sldId id="269" r:id="rId9"/>
    <p:sldId id="285" r:id="rId10"/>
    <p:sldId id="270" r:id="rId11"/>
    <p:sldId id="286" r:id="rId12"/>
    <p:sldId id="271" r:id="rId13"/>
    <p:sldId id="275" r:id="rId14"/>
    <p:sldId id="276" r:id="rId15"/>
    <p:sldId id="280" r:id="rId16"/>
    <p:sldId id="284" r:id="rId1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8" autoAdjust="0"/>
    <p:restoredTop sz="94660"/>
  </p:normalViewPr>
  <p:slideViewPr>
    <p:cSldViewPr>
      <p:cViewPr varScale="1">
        <p:scale>
          <a:sx n="101" d="100"/>
          <a:sy n="101" d="100"/>
        </p:scale>
        <p:origin x="2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79861-D454-45E5-8ECD-64E2C7CB80B7}" type="datetimeFigureOut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F61E9-76EE-4DF0-8DD4-232E1915486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7052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14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F61E9-76EE-4DF0-8DD4-232E19154869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1DF9F8-286A-496A-B74E-836304CA443F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24583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/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 sz="2400">
                <a:latin typeface="Times New Roman" pitchFamily="18" charset="0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 sz="2400">
                <a:latin typeface="Times New Roman" pitchFamily="18" charset="0"/>
              </a:endParaRPr>
            </a:p>
          </p:txBody>
        </p:sp>
        <p:sp>
          <p:nvSpPr>
            <p:cNvPr id="24586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/>
              <a:ahLst/>
              <a:cxnLst>
                <a:cxn ang="0">
                  <a:pos x="1000" y="1000"/>
                </a:cxn>
                <a:cxn ang="0">
                  <a:pos x="0" y="1000"/>
                </a:cxn>
                <a:cxn ang="0">
                  <a:pos x="0" y="0"/>
                </a:cxn>
                <a:cxn ang="0">
                  <a:pos x="1000" y="0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587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0" y="0"/>
                </a:cxn>
                <a:cxn ang="0">
                  <a:pos x="1000" y="1000"/>
                </a:cxn>
                <a:cxn ang="0">
                  <a:pos x="0" y="1000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458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7CD8E4-CFDD-4775-B46F-185FE7B55B68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F0835-3DCC-4F35-991A-8EFE9465135D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5ED36E-EDE6-488E-9A14-9A86F9738846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5DA08C-4900-4051-A517-05B86A9ED3DC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498FCA-9749-4FAF-9B21-ABC2E0F69D82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49E11F-A02A-4DF9-AD0F-64DEBF3913D8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8AC8C9-86FB-46EA-916E-86270592DEBB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449FE2-AEE7-4460-AC28-3A98DB11CF2E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FC771A-C5C1-483F-9CE9-B3655BA7A2F3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1BCFDA-0DC9-462C-A814-BAA3430F3573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EE1B36A-82A7-43E1-B3EC-F5A9B029AE95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hu-HU" sz="2400">
              <a:latin typeface="Times New Roman" pitchFamily="18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hu-HU" sz="2400">
              <a:latin typeface="Times New Roman" pitchFamily="18" charset="0"/>
            </a:endParaRP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Mintacím szerkesztése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8C05EB9-E505-4CB3-8B81-E8FDCE1991E9}" type="datetime1">
              <a:rPr lang="hu-HU" smtClean="0"/>
              <a:pPr/>
              <a:t>2024.02.14.</a:t>
            </a:fld>
            <a:endParaRPr lang="hu-H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hu-HU"/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CE62E8F-8E25-4F1F-BA1A-63A5C38E727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3561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/>
            <a:ahLst/>
            <a:cxnLst>
              <a:cxn ang="0">
                <a:pos x="1000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3562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0" y="0"/>
              </a:cxn>
              <a:cxn ang="0">
                <a:pos x="1000" y="1000"/>
              </a:cxn>
              <a:cxn ang="0">
                <a:pos x="0" y="1000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webp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85852" y="1443038"/>
            <a:ext cx="6638948" cy="1600200"/>
          </a:xfrm>
        </p:spPr>
        <p:txBody>
          <a:bodyPr/>
          <a:lstStyle/>
          <a:p>
            <a:pPr algn="ctr"/>
            <a:r>
              <a:rPr lang="hu-HU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 ZSIDÓ VALLÁS</a:t>
            </a:r>
          </a:p>
        </p:txBody>
      </p:sp>
      <p:pic>
        <p:nvPicPr>
          <p:cNvPr id="4" name="Kép 3" descr="605judais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3569384"/>
            <a:ext cx="2424118" cy="2466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31863" y="571480"/>
            <a:ext cx="5224313" cy="714381"/>
          </a:xfrm>
        </p:spPr>
        <p:txBody>
          <a:bodyPr/>
          <a:lstStyle/>
          <a:p>
            <a:pPr algn="ctr"/>
            <a:r>
              <a:rPr lang="hu-H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I. A VALLÁSRÓL</a:t>
            </a:r>
            <a:endParaRPr lang="hu-HU" sz="4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556792"/>
            <a:ext cx="8286808" cy="5072098"/>
          </a:xfrm>
        </p:spPr>
        <p:txBody>
          <a:bodyPr/>
          <a:lstStyle/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zsidó vallás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izraelita vallás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 vagy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judaizmus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) a világ egyik legelterjedtebb vallása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zsidók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beleszületnek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 a hitfelekezetükbe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Akinek az anyja zsidó, zsidónak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számít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világon kb.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17 millióan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gyakorolják: USA-ban, Izraelben  és Európában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zsidók történelme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4000 évre 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nyúlik vissza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hit atyjának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Ábrahámot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 tekintik, mivel az ő nevéhez kötődik az </a:t>
            </a:r>
            <a:r>
              <a:rPr lang="hu-HU" sz="23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egyistenhit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 hitelve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zsidók </a:t>
            </a:r>
            <a:r>
              <a:rPr lang="hu-HU" sz="2300" b="1" dirty="0">
                <a:latin typeface="Times New Roman" pitchFamily="18" charset="0"/>
                <a:cs typeface="Times New Roman" pitchFamily="18" charset="0"/>
              </a:rPr>
              <a:t>hisznek</a:t>
            </a:r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 abban, hogy Isten az Ábrahámmal kötött szövetség révén </a:t>
            </a:r>
            <a:r>
              <a:rPr lang="hu-HU" sz="23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kiválasztott népévé tette őket</a:t>
            </a:r>
          </a:p>
          <a:p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A szövetség értelmében Isten ígéretet tett, hogy gondoskodik az izraelitákról, de cserébe engedelmességet követel tőlük</a:t>
            </a:r>
          </a:p>
          <a:p>
            <a:endParaRPr lang="hu-HU" sz="2300" dirty="0">
              <a:latin typeface="Times New Roman" pitchFamily="18" charset="0"/>
              <a:cs typeface="Times New Roman" pitchFamily="18" charset="0"/>
            </a:endParaRPr>
          </a:p>
          <a:p>
            <a:endParaRPr lang="hu-HU" sz="2300" dirty="0">
              <a:latin typeface="Times New Roman" pitchFamily="18" charset="0"/>
              <a:cs typeface="Times New Roman" pitchFamily="18" charset="0"/>
            </a:endParaRPr>
          </a:p>
          <a:p>
            <a:endParaRPr lang="hu-H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628800"/>
            <a:ext cx="8064896" cy="5072098"/>
          </a:xfrm>
        </p:spPr>
        <p:txBody>
          <a:bodyPr/>
          <a:lstStyle/>
          <a:p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A zsidó vallás az élet </a:t>
            </a:r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minden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 területére kiterjed:</a:t>
            </a:r>
          </a:p>
          <a:p>
            <a:pPr lvl="1"/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Meghatározza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 az ember és Isten közötti helyes viselkedést: pl. az imádkozás módját, az ünnepek és a </a:t>
            </a:r>
            <a:r>
              <a:rPr lang="hu-HU" sz="2500" i="1" dirty="0">
                <a:latin typeface="Times New Roman" pitchFamily="18" charset="0"/>
                <a:cs typeface="Times New Roman" pitchFamily="18" charset="0"/>
              </a:rPr>
              <a:t>Sábát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 – a szombat – megünneplésének szabályait</a:t>
            </a:r>
          </a:p>
          <a:p>
            <a:pPr lvl="1"/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Tartalmazza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 az emberek egymás közötti törvényeit, pl.: a gyilkolás, a lopás, vagy a paráznaság tilalmát</a:t>
            </a:r>
          </a:p>
          <a:p>
            <a:pPr lvl="1"/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Segít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 a lelki-szellemi épülésben a helyes étkezési, erkölcsi vagy épp házastársi előírásokkal</a:t>
            </a:r>
          </a:p>
          <a:p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A zsidó vallásnak </a:t>
            </a:r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nincs dogmarendszere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, nem írja elő híveinek, hogy miben higgyenek</a:t>
            </a:r>
          </a:p>
          <a:p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Az Istentől kinyilatkoztatott és a </a:t>
            </a:r>
            <a:r>
              <a:rPr lang="hu-HU" sz="2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rabbik által pontosan törvénybe fogalt törvény – betartását követeli meg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28728" y="428603"/>
            <a:ext cx="6357982" cy="785819"/>
          </a:xfrm>
        </p:spPr>
        <p:txBody>
          <a:bodyPr/>
          <a:lstStyle/>
          <a:p>
            <a:pPr algn="ctr"/>
            <a:r>
              <a:rPr lang="hu-H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II. SZENT IRATOK</a:t>
            </a:r>
            <a:endParaRPr lang="hu-H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2910" y="1714488"/>
            <a:ext cx="8215370" cy="4929222"/>
          </a:xfrm>
        </p:spPr>
        <p:txBody>
          <a:bodyPr/>
          <a:lstStyle/>
          <a:p>
            <a:r>
              <a:rPr lang="hu-HU" sz="2500" b="1" dirty="0" err="1">
                <a:latin typeface="Times New Roman" pitchFamily="18" charset="0"/>
                <a:cs typeface="Times New Roman" pitchFamily="18" charset="0"/>
              </a:rPr>
              <a:t>Tenak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: azoknak az írásoknak a gyűjteménye, mely a keresztények körében </a:t>
            </a:r>
            <a:r>
              <a:rPr lang="hu-HU" sz="2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Ótestamentumként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 (ószövetség) ismeretes</a:t>
            </a:r>
          </a:p>
          <a:p>
            <a:pPr lvl="1"/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Történetek, jövendölések, költemények, himnuszok és mondások tárháza</a:t>
            </a:r>
          </a:p>
          <a:p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Az első 5 könyve: </a:t>
            </a:r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Tóra ~ „tanítás” </a:t>
            </a:r>
          </a:p>
          <a:p>
            <a:pPr lvl="1"/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Az isteni törvények </a:t>
            </a:r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megtartása</a:t>
            </a:r>
          </a:p>
          <a:p>
            <a:pPr lvl="1"/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A Tóra </a:t>
            </a:r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írott és szóbeli 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részből áll, melyet a hagyomány szerint Isten a </a:t>
            </a:r>
            <a:r>
              <a:rPr lang="hu-HU" sz="25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Sínai-hegyi kinyilatkoztatáskor adott át Mózesnek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, aki továbbadta azt a zsidó népnek</a:t>
            </a:r>
          </a:p>
          <a:p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Talmud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: 2000 rabbi </a:t>
            </a:r>
            <a:r>
              <a:rPr lang="hu-HU" sz="2500" b="1" dirty="0">
                <a:latin typeface="Times New Roman" pitchFamily="18" charset="0"/>
                <a:cs typeface="Times New Roman" pitchFamily="18" charset="0"/>
              </a:rPr>
              <a:t>elmélkedéseit és vitabeszédeit </a:t>
            </a:r>
            <a:r>
              <a:rPr lang="hu-HU" sz="2500" dirty="0">
                <a:latin typeface="Times New Roman" pitchFamily="18" charset="0"/>
                <a:cs typeface="Times New Roman" pitchFamily="18" charset="0"/>
              </a:rPr>
              <a:t>tartalmazza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4D219BF4-FF12-43B0-8FF0-B5FEE4D7E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" y="44624"/>
            <a:ext cx="4755752" cy="54006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C20E3D7B-3BFE-4354-A3AF-DA8E02D6E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653" y="0"/>
            <a:ext cx="4553347" cy="2738838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5A7D09B-B2FA-4E4B-BD9C-D14B5B9DF9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7" y="2783462"/>
            <a:ext cx="3206661" cy="407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20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 descr="Torah_and_ja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500042"/>
            <a:ext cx="8486620" cy="564360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31863" y="428603"/>
            <a:ext cx="7158037" cy="857257"/>
          </a:xfrm>
        </p:spPr>
        <p:txBody>
          <a:bodyPr/>
          <a:lstStyle/>
          <a:p>
            <a:pPr algn="ctr"/>
            <a:r>
              <a:rPr lang="hu-H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cs typeface="Times New Roman" pitchFamily="18" charset="0"/>
              </a:rPr>
              <a:t>III.ÜNNEPEK</a:t>
            </a:r>
            <a:endParaRPr lang="hu-H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1472" y="1643050"/>
            <a:ext cx="8429684" cy="5072098"/>
          </a:xfrm>
        </p:spPr>
        <p:txBody>
          <a:bodyPr/>
          <a:lstStyle/>
          <a:p>
            <a:pPr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1. Zsidó újév </a:t>
            </a:r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2400" i="1" dirty="0" err="1">
                <a:latin typeface="Times New Roman" pitchFamily="18" charset="0"/>
                <a:cs typeface="Times New Roman" pitchFamily="18" charset="0"/>
              </a:rPr>
              <a:t>Ros</a:t>
            </a: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i="1" dirty="0" err="1">
                <a:latin typeface="Times New Roman" pitchFamily="18" charset="0"/>
                <a:cs typeface="Times New Roman" pitchFamily="18" charset="0"/>
              </a:rPr>
              <a:t>hásána</a:t>
            </a: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Szeptemberre/októberre esik</a:t>
            </a:r>
          </a:p>
          <a:p>
            <a:pPr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2. Engesztelés napja - </a:t>
            </a:r>
            <a:r>
              <a:rPr lang="hu-HU" sz="2400" i="1" dirty="0" err="1">
                <a:latin typeface="Times New Roman" pitchFamily="18" charset="0"/>
                <a:cs typeface="Times New Roman" pitchFamily="18" charset="0"/>
              </a:rPr>
              <a:t>Jom</a:t>
            </a:r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i="1" dirty="0" err="1">
                <a:latin typeface="Times New Roman" pitchFamily="18" charset="0"/>
                <a:cs typeface="Times New Roman" pitchFamily="18" charset="0"/>
              </a:rPr>
              <a:t>kippur</a:t>
            </a:r>
            <a:endParaRPr lang="hu-HU" sz="2400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Legszentebb nap</a:t>
            </a:r>
          </a:p>
          <a:p>
            <a:pPr lvl="1"/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Bocsánatkérés imádsággal, böjtöléssel</a:t>
            </a:r>
          </a:p>
          <a:p>
            <a:pPr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3. Húsvét - </a:t>
            </a:r>
            <a:r>
              <a:rPr lang="hu-HU" sz="2400" i="1" dirty="0" err="1">
                <a:latin typeface="Times New Roman" pitchFamily="18" charset="0"/>
                <a:cs typeface="Times New Roman" pitchFamily="18" charset="0"/>
              </a:rPr>
              <a:t>Pészah</a:t>
            </a:r>
            <a:endParaRPr lang="hu-HU" sz="2400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Márciusban/áprilisban</a:t>
            </a:r>
          </a:p>
          <a:p>
            <a:pPr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4. Fények ünnepe</a:t>
            </a:r>
          </a:p>
          <a:p>
            <a:pPr lvl="1"/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Novemberben/decemberben tartott hanuka, tárgya a kilencágú gyertyatartó</a:t>
            </a:r>
          </a:p>
          <a:p>
            <a:pPr>
              <a:buNone/>
            </a:pP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5. Széder </a:t>
            </a:r>
          </a:p>
          <a:p>
            <a:pPr lvl="1"/>
            <a:r>
              <a:rPr lang="hu-HU" sz="2300" dirty="0">
                <a:latin typeface="Times New Roman" pitchFamily="18" charset="0"/>
                <a:cs typeface="Times New Roman" pitchFamily="18" charset="0"/>
              </a:rPr>
              <a:t>Ételek, italok szimbolikus jelentése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6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60"/>
                            </p:stCondLst>
                            <p:childTnLst>
                              <p:par>
                                <p:cTn id="3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40"/>
                            </p:stCondLst>
                            <p:childTnLst>
                              <p:par>
                                <p:cTn id="4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"/>
                            </p:stCondLst>
                            <p:childTnLst>
                              <p:par>
                                <p:cTn id="5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"/>
                            </p:stCondLst>
                            <p:childTnLst>
                              <p:par>
                                <p:cTn id="6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szédertál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643050"/>
            <a:ext cx="4214842" cy="4766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714876" y="1500174"/>
            <a:ext cx="4286280" cy="5214974"/>
          </a:xfrm>
        </p:spPr>
        <p:txBody>
          <a:bodyPr/>
          <a:lstStyle/>
          <a:p>
            <a:r>
              <a:rPr lang="hu-HU" sz="2350" i="1" dirty="0" err="1">
                <a:latin typeface="Times New Roman" pitchFamily="18" charset="0"/>
                <a:cs typeface="Times New Roman" pitchFamily="18" charset="0"/>
              </a:rPr>
              <a:t>bécá</a:t>
            </a:r>
            <a:r>
              <a:rPr lang="hu-HU" sz="2350" dirty="0">
                <a:latin typeface="Times New Roman" pitchFamily="18" charset="0"/>
                <a:cs typeface="Times New Roman" pitchFamily="18" charset="0"/>
              </a:rPr>
              <a:t> – egy sült vagy </a:t>
            </a:r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főtt tojás</a:t>
            </a:r>
          </a:p>
          <a:p>
            <a:r>
              <a:rPr lang="hu-HU" sz="2350" i="1" dirty="0" err="1">
                <a:latin typeface="Times New Roman" pitchFamily="18" charset="0"/>
                <a:cs typeface="Times New Roman" pitchFamily="18" charset="0"/>
              </a:rPr>
              <a:t>zroá</a:t>
            </a:r>
            <a:r>
              <a:rPr lang="hu-HU" sz="2350" dirty="0">
                <a:latin typeface="Times New Roman" pitchFamily="18" charset="0"/>
                <a:cs typeface="Times New Roman" pitchFamily="18" charset="0"/>
              </a:rPr>
              <a:t> – egy darab sült </a:t>
            </a:r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bárányborda</a:t>
            </a:r>
            <a:r>
              <a:rPr lang="hu-HU" sz="2350" dirty="0">
                <a:latin typeface="Times New Roman" pitchFamily="18" charset="0"/>
                <a:cs typeface="Times New Roman" pitchFamily="18" charset="0"/>
              </a:rPr>
              <a:t> </a:t>
            </a:r>
            <a:endParaRPr lang="hu-HU" sz="23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350" i="1" dirty="0" err="1">
                <a:latin typeface="Times New Roman" pitchFamily="18" charset="0"/>
                <a:cs typeface="Times New Roman" pitchFamily="18" charset="0"/>
              </a:rPr>
              <a:t>máror</a:t>
            </a:r>
            <a:r>
              <a:rPr lang="hu-HU" sz="23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235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keserűfű </a:t>
            </a:r>
            <a:r>
              <a:rPr lang="hu-HU" sz="2350" i="1" dirty="0">
                <a:latin typeface="Times New Roman" pitchFamily="18" charset="0"/>
                <a:cs typeface="Times New Roman" pitchFamily="18" charset="0"/>
              </a:rPr>
              <a:t>(torma és fejes saláta)</a:t>
            </a:r>
          </a:p>
          <a:p>
            <a:r>
              <a:rPr lang="hu-HU" sz="2350" i="1" dirty="0">
                <a:latin typeface="Times New Roman" pitchFamily="18" charset="0"/>
                <a:cs typeface="Times New Roman" pitchFamily="18" charset="0"/>
              </a:rPr>
              <a:t>kárpász</a:t>
            </a:r>
            <a:r>
              <a:rPr lang="he-IL" sz="23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hu-HU" sz="2350" dirty="0">
                <a:latin typeface="Times New Roman" pitchFamily="18" charset="0"/>
                <a:cs typeface="Times New Roman" pitchFamily="18" charset="0"/>
              </a:rPr>
              <a:t>valamilyen </a:t>
            </a:r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zöldség</a:t>
            </a:r>
          </a:p>
          <a:p>
            <a:r>
              <a:rPr lang="hu-HU" sz="2350" i="1" dirty="0" err="1">
                <a:latin typeface="Times New Roman" pitchFamily="18" charset="0"/>
                <a:cs typeface="Times New Roman" pitchFamily="18" charset="0"/>
              </a:rPr>
              <a:t>chároszet</a:t>
            </a:r>
            <a:r>
              <a:rPr lang="he-IL" sz="235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reszelt alma, körte, dió, fahéj és bor</a:t>
            </a:r>
          </a:p>
          <a:p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bor </a:t>
            </a:r>
            <a:r>
              <a:rPr lang="hu-HU" sz="2350" i="1" dirty="0">
                <a:latin typeface="Times New Roman" pitchFamily="18" charset="0"/>
                <a:cs typeface="Times New Roman" pitchFamily="18" charset="0"/>
              </a:rPr>
              <a:t>(legalább 3,5 dl személyenként díszes serlegben) </a:t>
            </a:r>
          </a:p>
          <a:p>
            <a:r>
              <a:rPr lang="hu-HU" sz="2350" dirty="0">
                <a:latin typeface="Times New Roman" pitchFamily="18" charset="0"/>
                <a:cs typeface="Times New Roman" pitchFamily="18" charset="0"/>
              </a:rPr>
              <a:t>3 darab </a:t>
            </a:r>
            <a:r>
              <a:rPr lang="hu-HU" sz="2350" b="1" dirty="0">
                <a:latin typeface="Times New Roman" pitchFamily="18" charset="0"/>
                <a:cs typeface="Times New Roman" pitchFamily="18" charset="0"/>
              </a:rPr>
              <a:t>pászka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285984" y="500042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Széder - tál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2A8666-DDA4-4C16-B8FB-93B4E675D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„kóser”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0266885-5072-4D1C-9E8B-A88F6D38EA5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9756" y="2219353"/>
            <a:ext cx="8964488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</a:pPr>
            <a:r>
              <a:rPr kumimoji="0" lang="hu-HU" altLang="hu-H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hu-HU" altLang="hu-HU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kóser</a:t>
            </a:r>
            <a:r>
              <a:rPr kumimoji="0" lang="hu-HU" altLang="hu-H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héber szó jelentése ’alkalmas, tetsző, megfelelő’.</a:t>
            </a:r>
          </a:p>
          <a:p>
            <a:pPr eaLnBrk="0" hangingPunct="0">
              <a:spcBef>
                <a:spcPct val="0"/>
              </a:spcBef>
              <a:buClrTx/>
              <a:buSzTx/>
            </a:pPr>
            <a:r>
              <a:rPr kumimoji="0" lang="hu-HU" altLang="hu-H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Alkalmazzák ételre, de minden „rendben levő”, „helyes dolog”-</a:t>
            </a:r>
            <a:r>
              <a:rPr kumimoji="0" lang="hu-HU" altLang="hu-HU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</a:t>
            </a:r>
            <a:r>
              <a:rPr kumimoji="0" lang="hu-HU" altLang="hu-H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</a:t>
            </a:r>
          </a:p>
          <a:p>
            <a:pPr eaLnBrk="0" hangingPunct="0">
              <a:spcBef>
                <a:spcPct val="0"/>
              </a:spcBef>
              <a:buClrTx/>
              <a:buSzTx/>
            </a:pPr>
            <a:r>
              <a:rPr lang="hu-HU" sz="2200" dirty="0"/>
              <a:t>A </a:t>
            </a:r>
            <a:r>
              <a:rPr lang="hu-HU" sz="2200" b="1" dirty="0"/>
              <a:t>rituális vágás </a:t>
            </a:r>
            <a:r>
              <a:rPr lang="hu-HU" sz="2200" dirty="0"/>
              <a:t>az izraeliták számára a mózesi törvények (Tóra) szerint </a:t>
            </a:r>
            <a:r>
              <a:rPr lang="hu-HU" sz="2200" dirty="0" err="1"/>
              <a:t>élvezetül</a:t>
            </a:r>
            <a:r>
              <a:rPr lang="hu-HU" sz="2200" dirty="0"/>
              <a:t> megengedett állatoknak zsidó rítus szerinti levágása. A vágás csorba nélküli éles késsel történik a nyakon, a gége és tápcső átmetszésével. Az elvérzés után azonnal megvizsgálják, a barom (</a:t>
            </a:r>
            <a:r>
              <a:rPr lang="hu-HU" sz="2200" dirty="0" err="1"/>
              <a:t>baromfiaknál</a:t>
            </a:r>
            <a:r>
              <a:rPr lang="hu-HU" sz="2200" dirty="0"/>
              <a:t> csak a kopasztás után) </a:t>
            </a:r>
            <a:r>
              <a:rPr lang="hu-HU" sz="2200" dirty="0" err="1"/>
              <a:t>belsejét</a:t>
            </a:r>
            <a:r>
              <a:rPr lang="hu-HU" sz="2200" dirty="0"/>
              <a:t>, hogy nincs-e oly baja, melynél fogva a húst </a:t>
            </a:r>
            <a:r>
              <a:rPr lang="hu-HU" sz="2200" b="1" dirty="0"/>
              <a:t>az izraelitának nem szabad megennie (</a:t>
            </a:r>
            <a:r>
              <a:rPr lang="hu-HU" sz="2200" b="1" dirty="0">
                <a:solidFill>
                  <a:srgbClr val="FF0000"/>
                </a:solidFill>
              </a:rPr>
              <a:t>tréfa</a:t>
            </a:r>
            <a:r>
              <a:rPr lang="hu-HU" sz="2200" b="1" dirty="0"/>
              <a:t>)</a:t>
            </a:r>
            <a:r>
              <a:rPr lang="hu-HU" sz="2200" dirty="0"/>
              <a:t>.</a:t>
            </a:r>
          </a:p>
          <a:p>
            <a:pPr eaLnBrk="0" hangingPunct="0">
              <a:spcBef>
                <a:spcPct val="0"/>
              </a:spcBef>
              <a:buClrTx/>
              <a:buSzTx/>
            </a:pPr>
            <a:r>
              <a:rPr lang="hu-HU" sz="2200" dirty="0"/>
              <a:t>A községek a vágás végzésére alkalmaznak külön egyéneket (</a:t>
            </a:r>
            <a:r>
              <a:rPr lang="hu-HU" sz="2200" b="1" dirty="0">
                <a:solidFill>
                  <a:srgbClr val="FF0000"/>
                </a:solidFill>
              </a:rPr>
              <a:t>sakter</a:t>
            </a:r>
            <a:r>
              <a:rPr lang="hu-HU" sz="2200" dirty="0"/>
              <a:t>), akik azonban csak akkor vállalhatják a munkát, ha egy vagy több rabbi bizonyítványban (</a:t>
            </a:r>
            <a:r>
              <a:rPr lang="hu-HU" sz="2200" b="1" dirty="0" err="1">
                <a:solidFill>
                  <a:srgbClr val="FF0000"/>
                </a:solidFill>
              </a:rPr>
              <a:t>kábbálá</a:t>
            </a:r>
            <a:r>
              <a:rPr lang="hu-HU" sz="2200" dirty="0"/>
              <a:t>) elismeri, hogy az illető ismeri a vágási törvényeket.</a:t>
            </a:r>
            <a:endParaRPr kumimoji="0" lang="hu-HU" altLang="hu-H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7414908-784A-4374-9AFE-7FBED391B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96838"/>
            <a:ext cx="3305257" cy="219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7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31863" y="500042"/>
            <a:ext cx="7158037" cy="714381"/>
          </a:xfrm>
        </p:spPr>
        <p:txBody>
          <a:bodyPr/>
          <a:lstStyle/>
          <a:p>
            <a:pPr algn="ctr"/>
            <a:r>
              <a:rPr lang="hu-HU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ZSINAGÓGA</a:t>
            </a:r>
            <a:endParaRPr lang="hu-HU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214942" y="1571612"/>
            <a:ext cx="3786214" cy="5072098"/>
          </a:xfrm>
        </p:spPr>
        <p:txBody>
          <a:bodyPr/>
          <a:lstStyle/>
          <a:p>
            <a:r>
              <a:rPr lang="hu-HU" sz="2400" b="1" u="sng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A gyülekezés háza”</a:t>
            </a:r>
          </a:p>
          <a:p>
            <a:r>
              <a:rPr lang="hu-HU" sz="2400" dirty="0">
                <a:latin typeface="Times New Roman" pitchFamily="18" charset="0"/>
                <a:cs typeface="Times New Roman" pitchFamily="18" charset="0"/>
              </a:rPr>
              <a:t>A zsidó istentisztelet helye</a:t>
            </a:r>
          </a:p>
          <a:p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Egy nagy csarnokból áll a főszentély, ami az </a:t>
            </a:r>
            <a:r>
              <a:rPr lang="hu-HU" sz="2400" b="1" i="1" u="sng" dirty="0">
                <a:latin typeface="Times New Roman" pitchFamily="18" charset="0"/>
                <a:cs typeface="Times New Roman" pitchFamily="18" charset="0"/>
              </a:rPr>
              <a:t>imádkozás helye </a:t>
            </a:r>
          </a:p>
          <a:p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Kisebb helyiségek: </a:t>
            </a:r>
            <a:r>
              <a:rPr lang="hu-HU" sz="2400" b="1" i="1" u="sng" dirty="0">
                <a:latin typeface="Times New Roman" pitchFamily="18" charset="0"/>
                <a:cs typeface="Times New Roman" pitchFamily="18" charset="0"/>
              </a:rPr>
              <a:t>tanulás céljára</a:t>
            </a:r>
          </a:p>
          <a:p>
            <a:r>
              <a:rPr lang="hu-HU" sz="2400" i="1" dirty="0">
                <a:latin typeface="Times New Roman" pitchFamily="18" charset="0"/>
                <a:cs typeface="Times New Roman" pitchFamily="18" charset="0"/>
              </a:rPr>
              <a:t>Nagyobb zsinagógákban külön helyiség szolgál a </a:t>
            </a:r>
            <a:r>
              <a:rPr lang="hu-HU" sz="2400" b="1" i="1" u="sng" dirty="0">
                <a:latin typeface="Times New Roman" pitchFamily="18" charset="0"/>
                <a:cs typeface="Times New Roman" pitchFamily="18" charset="0"/>
              </a:rPr>
              <a:t>Tóra tanulmányozására</a:t>
            </a:r>
          </a:p>
          <a:p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Tartalom helye 6" descr="15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32026" y="1857364"/>
            <a:ext cx="4532028" cy="464347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8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2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4FCB78-3977-430A-A5F5-D0E3B672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siratófal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F9D85C7-B94A-4398-9B37-AF6F230B5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60648"/>
            <a:ext cx="5380425" cy="3024336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BF00B16-7CF6-4C03-9DF2-6F59853A5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9" y="2976686"/>
            <a:ext cx="5652120" cy="376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43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572427" cy="928695"/>
          </a:xfrm>
        </p:spPr>
        <p:txBody>
          <a:bodyPr/>
          <a:lstStyle/>
          <a:p>
            <a:pPr algn="ctr"/>
            <a:r>
              <a:rPr lang="hu-HU" sz="42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 zsidó vallás kellékei </a:t>
            </a:r>
          </a:p>
        </p:txBody>
      </p:sp>
      <p:pic>
        <p:nvPicPr>
          <p:cNvPr id="7" name="Kép 6" descr="teffil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4114592"/>
            <a:ext cx="3479183" cy="2440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Kép 7" descr="rebbe_teffil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8" y="1571612"/>
            <a:ext cx="3917383" cy="2393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Szövegdoboz 8"/>
          <p:cNvSpPr txBox="1"/>
          <p:nvPr/>
        </p:nvSpPr>
        <p:spPr>
          <a:xfrm>
            <a:off x="5572132" y="2357430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Imaszíj, imakendő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-428660" y="5072074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 err="1">
                <a:latin typeface="Times New Roman" pitchFamily="18" charset="0"/>
                <a:cs typeface="Times New Roman" pitchFamily="18" charset="0"/>
              </a:rPr>
              <a:t>Tefillin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143636" y="3571876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Times New Roman" pitchFamily="18" charset="0"/>
                <a:cs typeface="Times New Roman" pitchFamily="18" charset="0"/>
              </a:rPr>
              <a:t>Kippa (fejfedő)</a:t>
            </a:r>
          </a:p>
        </p:txBody>
      </p:sp>
      <p:pic>
        <p:nvPicPr>
          <p:cNvPr id="12" name="Kép 11" descr="KipaJerusalenIsrae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3" y="4143380"/>
            <a:ext cx="3685495" cy="2464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42976" y="428604"/>
            <a:ext cx="6943723" cy="785818"/>
          </a:xfrm>
        </p:spPr>
        <p:txBody>
          <a:bodyPr/>
          <a:lstStyle/>
          <a:p>
            <a:pPr algn="ctr"/>
            <a:r>
              <a:rPr lang="hu-H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 HOLOKAUSZT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2910" y="1571612"/>
            <a:ext cx="8286808" cy="50006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legsúlyosabb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 zsidóüldözés a II. világháború alatt</a:t>
            </a:r>
          </a:p>
          <a:p>
            <a:pPr>
              <a:lnSpc>
                <a:spcPct val="150000"/>
              </a:lnSpc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 Hitler vezetése alatt álló nácik hatmillió európai zsidót </a:t>
            </a:r>
            <a:r>
              <a:rPr lang="hu-HU" sz="2600" i="1" dirty="0">
                <a:latin typeface="Times New Roman" pitchFamily="18" charset="0"/>
                <a:cs typeface="Times New Roman" pitchFamily="18" charset="0"/>
              </a:rPr>
              <a:t>(a világ zsidóságának több, mint egyharmadát) 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irtottak ki 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módszeres kegyetlenséggel, 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gázkamrákban</a:t>
            </a:r>
          </a:p>
          <a:p>
            <a:pPr>
              <a:lnSpc>
                <a:spcPct val="150000"/>
              </a:lnSpc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Holokauszt (</a:t>
            </a:r>
            <a:r>
              <a:rPr lang="hu-HU" sz="2600" dirty="0" err="1">
                <a:latin typeface="Times New Roman" pitchFamily="18" charset="0"/>
                <a:cs typeface="Times New Roman" pitchFamily="18" charset="0"/>
              </a:rPr>
              <a:t>Soá</a:t>
            </a: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) ~ </a:t>
            </a:r>
            <a:r>
              <a:rPr lang="hu-HU" sz="2600" b="1" dirty="0">
                <a:latin typeface="Times New Roman" pitchFamily="18" charset="0"/>
                <a:cs typeface="Times New Roman" pitchFamily="18" charset="0"/>
              </a:rPr>
              <a:t>„egészen elégő áldozat”</a:t>
            </a:r>
          </a:p>
          <a:p>
            <a:pPr>
              <a:lnSpc>
                <a:spcPct val="150000"/>
              </a:lnSpc>
            </a:pPr>
            <a:r>
              <a:rPr lang="hu-HU" sz="2600" dirty="0">
                <a:latin typeface="Times New Roman" pitchFamily="18" charset="0"/>
                <a:cs typeface="Times New Roman" pitchFamily="18" charset="0"/>
              </a:rPr>
              <a:t>A zsidók mellett atrocitás érte még a </a:t>
            </a:r>
            <a:r>
              <a:rPr lang="hu-HU" sz="2600" i="1" dirty="0">
                <a:latin typeface="Times New Roman" pitchFamily="18" charset="0"/>
                <a:cs typeface="Times New Roman" pitchFamily="18" charset="0"/>
              </a:rPr>
              <a:t>szlovákokat, a cigányokat, a homoszexuálisokat, a fogyatékosokat, a Jehova tanúit, a szabadkőműveseket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Auschwitz_gate_(tbertor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8215370" cy="6161528"/>
          </a:xfrm>
        </p:spPr>
      </p:pic>
      <p:pic>
        <p:nvPicPr>
          <p:cNvPr id="5" name="Kép 4" descr="Ari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982" y="785794"/>
            <a:ext cx="8431438" cy="5654416"/>
          </a:xfrm>
          <a:prstGeom prst="rect">
            <a:avLst/>
          </a:prstGeom>
        </p:spPr>
      </p:pic>
      <p:pic>
        <p:nvPicPr>
          <p:cNvPr id="6" name="Kép 5" descr="Auschwitz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500041"/>
            <a:ext cx="8044352" cy="5417625"/>
          </a:xfrm>
          <a:prstGeom prst="rect">
            <a:avLst/>
          </a:prstGeom>
        </p:spPr>
      </p:pic>
      <p:pic>
        <p:nvPicPr>
          <p:cNvPr id="7" name="Kép 6" descr="gázkamr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72" y="357166"/>
            <a:ext cx="8001056" cy="6003856"/>
          </a:xfrm>
          <a:prstGeom prst="rect">
            <a:avLst/>
          </a:prstGeom>
        </p:spPr>
      </p:pic>
      <p:pic>
        <p:nvPicPr>
          <p:cNvPr id="8" name="Kép 7" descr="auswitchgi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5786" y="785794"/>
            <a:ext cx="7156245" cy="5134606"/>
          </a:xfrm>
          <a:prstGeom prst="rect">
            <a:avLst/>
          </a:prstGeom>
        </p:spPr>
      </p:pic>
      <p:pic>
        <p:nvPicPr>
          <p:cNvPr id="9" name="Kép 8" descr="Holokauszt2.JPG.ashx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14414" y="642918"/>
            <a:ext cx="6529433" cy="5441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214942" y="1785926"/>
            <a:ext cx="3754437" cy="4786346"/>
          </a:xfrm>
        </p:spPr>
        <p:txBody>
          <a:bodyPr/>
          <a:lstStyle/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Mintegy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1200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 zsidó munkás életét mentette meg a holokauszt során</a:t>
            </a:r>
          </a:p>
          <a:p>
            <a:r>
              <a:rPr lang="hu-HU" b="1" dirty="0">
                <a:latin typeface="Times New Roman" pitchFamily="18" charset="0"/>
                <a:cs typeface="Times New Roman" pitchFamily="18" charset="0"/>
              </a:rPr>
              <a:t>Lőszer- és edénygyáraiban dolgoztatta őket </a:t>
            </a:r>
          </a:p>
          <a:p>
            <a:r>
              <a:rPr lang="hu-HU" dirty="0">
                <a:latin typeface="Times New Roman" pitchFamily="18" charset="0"/>
                <a:cs typeface="Times New Roman" pitchFamily="18" charset="0"/>
              </a:rPr>
              <a:t>Róla szól Spielberg: </a:t>
            </a:r>
            <a:r>
              <a:rPr lang="hu-HU" b="1" dirty="0">
                <a:latin typeface="Times New Roman" pitchFamily="18" charset="0"/>
                <a:cs typeface="Times New Roman" pitchFamily="18" charset="0"/>
              </a:rPr>
              <a:t>Schindler listája </a:t>
            </a:r>
            <a:r>
              <a:rPr lang="hu-HU" dirty="0">
                <a:latin typeface="Times New Roman" pitchFamily="18" charset="0"/>
                <a:cs typeface="Times New Roman" pitchFamily="18" charset="0"/>
              </a:rPr>
              <a:t>című filmje</a:t>
            </a:r>
            <a:endParaRPr lang="hu-HU" dirty="0"/>
          </a:p>
        </p:txBody>
      </p:sp>
      <p:pic>
        <p:nvPicPr>
          <p:cNvPr id="5" name="Kép helye 4" descr="Oskar_Schindler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t="20437" b="20437"/>
          <a:stretch>
            <a:fillRect/>
          </a:stretch>
        </p:blipFill>
        <p:spPr>
          <a:xfrm>
            <a:off x="119033" y="1857364"/>
            <a:ext cx="4952951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zövegdoboz 5"/>
          <p:cNvSpPr txBox="1"/>
          <p:nvPr/>
        </p:nvSpPr>
        <p:spPr>
          <a:xfrm>
            <a:off x="1214414" y="5786454"/>
            <a:ext cx="3071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Oscar Schindler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4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80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3EAD7A-6849-4D86-909A-C1090003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5400" dirty="0"/>
              <a:t>Köszönöm a figyelmet!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959365F-22D7-454E-9735-7CB419E1D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2" y="2145566"/>
            <a:ext cx="9144000" cy="445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63716"/>
      </p:ext>
    </p:extLst>
  </p:cSld>
  <p:clrMapOvr>
    <a:masterClrMapping/>
  </p:clrMapOvr>
</p:sld>
</file>

<file path=ppt/theme/theme1.xml><?xml version="1.0" encoding="utf-8"?>
<a:theme xmlns:a="http://schemas.openxmlformats.org/drawingml/2006/main" name="Téma2">
  <a:themeElements>
    <a:clrScheme name="Tengelye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Tengely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ngelye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ngelye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ngelye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ngelye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ngelye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ngelye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ngelye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ngelye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Téma2</Template>
  <TotalTime>0</TotalTime>
  <Words>681</Words>
  <Application>Microsoft Office PowerPoint</Application>
  <PresentationFormat>Diavetítés a képernyőre (4:3 oldalarány)</PresentationFormat>
  <Paragraphs>82</Paragraphs>
  <Slides>16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2" baseType="lpstr">
      <vt:lpstr>Arial</vt:lpstr>
      <vt:lpstr>Calibri</vt:lpstr>
      <vt:lpstr>Garamond</vt:lpstr>
      <vt:lpstr>Times New Roman</vt:lpstr>
      <vt:lpstr>Wingdings</vt:lpstr>
      <vt:lpstr>Téma2</vt:lpstr>
      <vt:lpstr>A ZSIDÓ VALLÁS</vt:lpstr>
      <vt:lpstr>I. A VALLÁSRÓL</vt:lpstr>
      <vt:lpstr>PowerPoint-bemutató</vt:lpstr>
      <vt:lpstr>II. SZENT IRATOK</vt:lpstr>
      <vt:lpstr>PowerPoint-bemutató</vt:lpstr>
      <vt:lpstr>PowerPoint-bemutató</vt:lpstr>
      <vt:lpstr>III.ÜNNEPEK</vt:lpstr>
      <vt:lpstr>PowerPoint-bemutató</vt:lpstr>
      <vt:lpstr>A „kóser”</vt:lpstr>
      <vt:lpstr>ZSINAGÓGA</vt:lpstr>
      <vt:lpstr>A siratófal</vt:lpstr>
      <vt:lpstr>A zsidó vallás kellékei </vt:lpstr>
      <vt:lpstr>A HOLOKAUSZT</vt:lpstr>
      <vt:lpstr>PowerPoint-bemutató</vt:lpstr>
      <vt:lpstr>PowerPoint-bemutató</vt:lpstr>
      <vt:lpstr>Köszönöm a figyelmet!</vt:lpstr>
    </vt:vector>
  </TitlesOfParts>
  <Company>WXPEE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ZSIDÓSÁG</dc:title>
  <dc:creator>MS-USER</dc:creator>
  <cp:lastModifiedBy>tanari</cp:lastModifiedBy>
  <cp:revision>95</cp:revision>
  <dcterms:created xsi:type="dcterms:W3CDTF">2010-02-02T13:18:44Z</dcterms:created>
  <dcterms:modified xsi:type="dcterms:W3CDTF">2024-02-14T07:45:03Z</dcterms:modified>
</cp:coreProperties>
</file>