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8" r:id="rId5"/>
    <p:sldId id="269" r:id="rId6"/>
    <p:sldId id="265" r:id="rId7"/>
    <p:sldId id="262" r:id="rId8"/>
    <p:sldId id="270" r:id="rId9"/>
    <p:sldId id="263" r:id="rId10"/>
    <p:sldId id="267" r:id="rId11"/>
    <p:sldId id="273" r:id="rId12"/>
    <p:sldId id="264" r:id="rId13"/>
    <p:sldId id="274" r:id="rId14"/>
    <p:sldId id="279" r:id="rId15"/>
    <p:sldId id="275" r:id="rId16"/>
    <p:sldId id="276" r:id="rId17"/>
    <p:sldId id="259" r:id="rId18"/>
    <p:sldId id="277" r:id="rId19"/>
    <p:sldId id="278" r:id="rId20"/>
    <p:sldId id="260" r:id="rId21"/>
    <p:sldId id="272" r:id="rId22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8F8F6"/>
    <a:srgbClr val="F8F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4660"/>
  </p:normalViewPr>
  <p:slideViewPr>
    <p:cSldViewPr>
      <p:cViewPr varScale="1">
        <p:scale>
          <a:sx n="105" d="100"/>
          <a:sy n="105" d="100"/>
        </p:scale>
        <p:origin x="17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5DF47917-904D-4700-82A1-A207077728E3}"/>
              </a:ext>
            </a:extLst>
          </p:cNvPr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Egyenes összekötő 4">
            <a:extLst>
              <a:ext uri="{FF2B5EF4-FFF2-40B4-BE49-F238E27FC236}">
                <a16:creationId xmlns:a16="http://schemas.microsoft.com/office/drawing/2014/main" id="{3AE5A38C-2759-4FE4-8E0B-1058820D5CF3}"/>
              </a:ext>
            </a:extLst>
          </p:cNvPr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llipszis 5">
            <a:extLst>
              <a:ext uri="{FF2B5EF4-FFF2-40B4-BE49-F238E27FC236}">
                <a16:creationId xmlns:a16="http://schemas.microsoft.com/office/drawing/2014/main" id="{42EB1439-B75B-47B4-A9D3-EF13BFF8C324}"/>
              </a:ext>
            </a:extLst>
          </p:cNvPr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hu-HU"/>
              <a:t>Alcím mintájának szerkesztése</a:t>
            </a:r>
            <a:endParaRPr lang="en-US"/>
          </a:p>
        </p:txBody>
      </p:sp>
      <p:sp>
        <p:nvSpPr>
          <p:cNvPr id="28" name="Cím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7" name="Dátum helye 14">
            <a:extLst>
              <a:ext uri="{FF2B5EF4-FFF2-40B4-BE49-F238E27FC236}">
                <a16:creationId xmlns:a16="http://schemas.microsoft.com/office/drawing/2014/main" id="{4507A413-5B51-4E4D-9291-A55BF6D4B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94DD7-A1C4-453D-BEE2-E66EEC117B07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8" name="Dia számának helye 15">
            <a:extLst>
              <a:ext uri="{FF2B5EF4-FFF2-40B4-BE49-F238E27FC236}">
                <a16:creationId xmlns:a16="http://schemas.microsoft.com/office/drawing/2014/main" id="{4BAE184D-FEA2-4373-A88B-7FA2F65194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1F53342-AB06-4AC6-98CA-3ABE1576394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10" name="Élőláb helye 16">
            <a:extLst>
              <a:ext uri="{FF2B5EF4-FFF2-40B4-BE49-F238E27FC236}">
                <a16:creationId xmlns:a16="http://schemas.microsoft.com/office/drawing/2014/main" id="{DBDA629F-0383-437D-ABAE-EF370AF7AE6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737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rtalom helye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7" name="Cím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Dátum helye 23">
            <a:extLst>
              <a:ext uri="{FF2B5EF4-FFF2-40B4-BE49-F238E27FC236}">
                <a16:creationId xmlns:a16="http://schemas.microsoft.com/office/drawing/2014/main" id="{3B696D2A-A9F9-4D3A-9851-204176174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51408-11A8-4E69-AD18-BCB5F90A5503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5" name="Élőláb helye 9">
            <a:extLst>
              <a:ext uri="{FF2B5EF4-FFF2-40B4-BE49-F238E27FC236}">
                <a16:creationId xmlns:a16="http://schemas.microsoft.com/office/drawing/2014/main" id="{41594E74-C54D-4795-B4FF-36588A7E3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1">
            <a:extLst>
              <a:ext uri="{FF2B5EF4-FFF2-40B4-BE49-F238E27FC236}">
                <a16:creationId xmlns:a16="http://schemas.microsoft.com/office/drawing/2014/main" id="{14E7880F-9458-48D2-90A4-4E94F3D88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149BF-D122-43CB-BF46-E7E8D71A0EE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04892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Egyenes összekötő 3">
            <a:extLst>
              <a:ext uri="{FF2B5EF4-FFF2-40B4-BE49-F238E27FC236}">
                <a16:creationId xmlns:a16="http://schemas.microsoft.com/office/drawing/2014/main" id="{2DE6C866-2589-47C8-ABE8-F5DE3CF55FF7}"/>
              </a:ext>
            </a:extLst>
          </p:cNvPr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5C76AEA1-2FC3-4453-90D4-144F9A6CCE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B77C2-62A6-4A87-B031-57D59600C2F9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A8260995-0AEB-410B-ADDA-8DCD2E78B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AB8423EC-D682-466B-AA36-CEF0748B9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E0AABB-E0C9-4F91-8EDC-A963214E08C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485336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Tartalom helye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3" name="Tartalom helye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23">
            <a:extLst>
              <a:ext uri="{FF2B5EF4-FFF2-40B4-BE49-F238E27FC236}">
                <a16:creationId xmlns:a16="http://schemas.microsoft.com/office/drawing/2014/main" id="{59A9B202-40EF-47D8-87C5-A58056EEE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547A5-A163-451C-8E6B-4A1B36AA4D7A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D843B681-1F5F-46EA-BD14-EA98C6B50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1">
            <a:extLst>
              <a:ext uri="{FF2B5EF4-FFF2-40B4-BE49-F238E27FC236}">
                <a16:creationId xmlns:a16="http://schemas.microsoft.com/office/drawing/2014/main" id="{FF22A9F4-5141-463C-817B-FAFCEEAFC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EA9F1-5C01-4381-BE14-3406280F439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3441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Egyenes összekötő 6">
            <a:extLst>
              <a:ext uri="{FF2B5EF4-FFF2-40B4-BE49-F238E27FC236}">
                <a16:creationId xmlns:a16="http://schemas.microsoft.com/office/drawing/2014/main" id="{5A62D01F-739F-46CF-A170-32E1DBA57024}"/>
              </a:ext>
            </a:extLst>
          </p:cNvPr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97A7BCA6-CC6B-42ED-9B13-29F91FB19053}"/>
              </a:ext>
            </a:extLst>
          </p:cNvPr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2" name="Tartalom helye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4" name="Tartalom helye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2" name="Szöveg helye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B297246-8449-4009-A9E0-7D5D52810D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C4B3C4-6917-4835-9195-EEB4AF2052F4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10" name="Élőláb helye 7">
            <a:extLst>
              <a:ext uri="{FF2B5EF4-FFF2-40B4-BE49-F238E27FC236}">
                <a16:creationId xmlns:a16="http://schemas.microsoft.com/office/drawing/2014/main" id="{334C70AB-E6CB-49AB-9F7B-BFB05947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11" name="Dátum helye 6">
            <a:extLst>
              <a:ext uri="{FF2B5EF4-FFF2-40B4-BE49-F238E27FC236}">
                <a16:creationId xmlns:a16="http://schemas.microsoft.com/office/drawing/2014/main" id="{51D48974-3D91-46C2-B6E2-30461FBEEC5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E7884-5F8B-49B4-A0A1-3ABBD0700D7E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2020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3">
            <a:extLst>
              <a:ext uri="{FF2B5EF4-FFF2-40B4-BE49-F238E27FC236}">
                <a16:creationId xmlns:a16="http://schemas.microsoft.com/office/drawing/2014/main" id="{6B93D86E-6C29-470E-B932-8D7E60E6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775943-F7CF-44B8-9F95-CB63D49D447C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4" name="Élőláb helye 9">
            <a:extLst>
              <a:ext uri="{FF2B5EF4-FFF2-40B4-BE49-F238E27FC236}">
                <a16:creationId xmlns:a16="http://schemas.microsoft.com/office/drawing/2014/main" id="{1E27D115-D249-4618-ABEE-56EF1707B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21">
            <a:extLst>
              <a:ext uri="{FF2B5EF4-FFF2-40B4-BE49-F238E27FC236}">
                <a16:creationId xmlns:a16="http://schemas.microsoft.com/office/drawing/2014/main" id="{AF3FD68C-7B60-450A-977D-1BD2735E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3D002-9C78-4B97-9BD4-7A0BD405927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68022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23">
            <a:extLst>
              <a:ext uri="{FF2B5EF4-FFF2-40B4-BE49-F238E27FC236}">
                <a16:creationId xmlns:a16="http://schemas.microsoft.com/office/drawing/2014/main" id="{E3D86AE4-938E-4C7C-BAA1-4D848A7E9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87A3C-0750-4285-A2D4-1089A087B3E6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3" name="Élőláb helye 9">
            <a:extLst>
              <a:ext uri="{FF2B5EF4-FFF2-40B4-BE49-F238E27FC236}">
                <a16:creationId xmlns:a16="http://schemas.microsoft.com/office/drawing/2014/main" id="{79B949D6-742F-49DA-9691-BA0D08E25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4" name="Dia számának helye 21">
            <a:extLst>
              <a:ext uri="{FF2B5EF4-FFF2-40B4-BE49-F238E27FC236}">
                <a16:creationId xmlns:a16="http://schemas.microsoft.com/office/drawing/2014/main" id="{E9AA6170-309A-4E55-B239-A6A495CB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E2FF9-9549-432D-884E-BBCF3D36EF9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01853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artalom helye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1" name="Cím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Dátum helye 23">
            <a:extLst>
              <a:ext uri="{FF2B5EF4-FFF2-40B4-BE49-F238E27FC236}">
                <a16:creationId xmlns:a16="http://schemas.microsoft.com/office/drawing/2014/main" id="{DAF9A908-E684-4B20-A40A-3C2A02357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193047-5ACE-4F08-B78C-480D59AF5471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40FCE195-D6E0-4B1D-9BA5-265A1C8F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1">
            <a:extLst>
              <a:ext uri="{FF2B5EF4-FFF2-40B4-BE49-F238E27FC236}">
                <a16:creationId xmlns:a16="http://schemas.microsoft.com/office/drawing/2014/main" id="{903C0FCC-C03D-49E4-8BE9-B35CC4E6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3A9744-4ABA-4929-8CEE-87E39DB6C940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18748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hu-HU" noProof="0"/>
              <a:t>Kép beszúrásához kattintson az ikonra</a:t>
            </a:r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23">
            <a:extLst>
              <a:ext uri="{FF2B5EF4-FFF2-40B4-BE49-F238E27FC236}">
                <a16:creationId xmlns:a16="http://schemas.microsoft.com/office/drawing/2014/main" id="{B3E5F363-3EA9-46C9-A54F-25738C214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F65CA-D355-4035-B501-E7EBF69D5B64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6" name="Élőláb helye 9">
            <a:extLst>
              <a:ext uri="{FF2B5EF4-FFF2-40B4-BE49-F238E27FC236}">
                <a16:creationId xmlns:a16="http://schemas.microsoft.com/office/drawing/2014/main" id="{120E92D7-FD5B-44EB-A2E4-C023EB68B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7" name="Dia számának helye 21">
            <a:extLst>
              <a:ext uri="{FF2B5EF4-FFF2-40B4-BE49-F238E27FC236}">
                <a16:creationId xmlns:a16="http://schemas.microsoft.com/office/drawing/2014/main" id="{78A2406C-23FD-4003-B4FB-E8DA0B05D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DBE82-5603-4BCB-8850-8E1BDFE40E3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05835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23">
            <a:extLst>
              <a:ext uri="{FF2B5EF4-FFF2-40B4-BE49-F238E27FC236}">
                <a16:creationId xmlns:a16="http://schemas.microsoft.com/office/drawing/2014/main" id="{2222D44E-5922-4C52-AB2B-B06CEC3E5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58B43-2FE6-4E5E-A9B3-1E50985735F8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5" name="Élőláb helye 9">
            <a:extLst>
              <a:ext uri="{FF2B5EF4-FFF2-40B4-BE49-F238E27FC236}">
                <a16:creationId xmlns:a16="http://schemas.microsoft.com/office/drawing/2014/main" id="{4EDE7994-3D5B-4709-8D5B-D20FBA431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1">
            <a:extLst>
              <a:ext uri="{FF2B5EF4-FFF2-40B4-BE49-F238E27FC236}">
                <a16:creationId xmlns:a16="http://schemas.microsoft.com/office/drawing/2014/main" id="{85A1DA28-B5BE-4F38-9333-C137A19B7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D6B3C-E577-4582-AEE6-ADE32926133A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81524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23">
            <a:extLst>
              <a:ext uri="{FF2B5EF4-FFF2-40B4-BE49-F238E27FC236}">
                <a16:creationId xmlns:a16="http://schemas.microsoft.com/office/drawing/2014/main" id="{7ABA45CF-7BBB-4703-BC48-CB6764348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AD370-A578-40FB-8044-8BDF2B87D6E3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5" name="Élőláb helye 9">
            <a:extLst>
              <a:ext uri="{FF2B5EF4-FFF2-40B4-BE49-F238E27FC236}">
                <a16:creationId xmlns:a16="http://schemas.microsoft.com/office/drawing/2014/main" id="{AA085D78-9BAB-4821-B56E-EC673741D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6" name="Dia számának helye 21">
            <a:extLst>
              <a:ext uri="{FF2B5EF4-FFF2-40B4-BE49-F238E27FC236}">
                <a16:creationId xmlns:a16="http://schemas.microsoft.com/office/drawing/2014/main" id="{9633F051-B222-4A3A-8AE7-C22908357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C96D1-D56E-4DD9-B565-FA680619EA6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590537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zöveg helye 8">
            <a:extLst>
              <a:ext uri="{FF2B5EF4-FFF2-40B4-BE49-F238E27FC236}">
                <a16:creationId xmlns:a16="http://schemas.microsoft.com/office/drawing/2014/main" id="{EE0CA0E0-AC58-48E8-AE60-71E12EE342B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24" name="Dátum helye 23">
            <a:extLst>
              <a:ext uri="{FF2B5EF4-FFF2-40B4-BE49-F238E27FC236}">
                <a16:creationId xmlns:a16="http://schemas.microsoft.com/office/drawing/2014/main" id="{70335DFD-6E08-474B-8554-BE4DFE011C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47FC6DA-5BAC-4275-BCCE-F558369BC765}" type="datetimeFigureOut">
              <a:rPr lang="hu-HU"/>
              <a:pPr>
                <a:defRPr/>
              </a:pPr>
              <a:t>2024. 02. 04.</a:t>
            </a:fld>
            <a:endParaRPr lang="hu-HU"/>
          </a:p>
        </p:txBody>
      </p:sp>
      <p:sp>
        <p:nvSpPr>
          <p:cNvPr id="10" name="Élőláb helye 9">
            <a:extLst>
              <a:ext uri="{FF2B5EF4-FFF2-40B4-BE49-F238E27FC236}">
                <a16:creationId xmlns:a16="http://schemas.microsoft.com/office/drawing/2014/main" id="{309C3F35-B0B4-4FD6-B1CE-BFB06569C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22" name="Dia számának helye 21">
            <a:extLst>
              <a:ext uri="{FF2B5EF4-FFF2-40B4-BE49-F238E27FC236}">
                <a16:creationId xmlns:a16="http://schemas.microsoft.com/office/drawing/2014/main" id="{91EF7E0F-9BD4-4870-968F-B72C725A1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algn="ctr" eaLnBrk="1" hangingPunct="1">
              <a:defRPr sz="1600" smtClean="0">
                <a:solidFill>
                  <a:schemeClr val="tx2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24ED7149-56B3-4962-B71C-6460A8FA70C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  <p:sp>
        <p:nvSpPr>
          <p:cNvPr id="5" name="Cím helye 4">
            <a:extLst>
              <a:ext uri="{FF2B5EF4-FFF2-40B4-BE49-F238E27FC236}">
                <a16:creationId xmlns:a16="http://schemas.microsoft.com/office/drawing/2014/main" id="{1FDAFAFE-115C-4086-9087-5224865BC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31" r:id="rId2"/>
    <p:sldLayoutId id="2147483740" r:id="rId3"/>
    <p:sldLayoutId id="2147483732" r:id="rId4"/>
    <p:sldLayoutId id="2147483741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anose="05020102010507070707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5DEBF89-D3E8-446C-807A-804389080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332656"/>
            <a:ext cx="8305800" cy="9361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5400" b="1" dirty="0"/>
              <a:t>A keresztes háborúk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2533A1E5-8FFD-456B-99B2-C4B9E15A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30" y="1263095"/>
            <a:ext cx="8113340" cy="540889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CBBA10D6-4E5C-4ADF-8CB2-88032E766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90" y="764704"/>
            <a:ext cx="8712968" cy="4976813"/>
          </a:xfrm>
        </p:spPr>
        <p:txBody>
          <a:bodyPr/>
          <a:lstStyle/>
          <a:p>
            <a:pPr eaLnBrk="1" hangingPunct="1"/>
            <a:r>
              <a:rPr lang="hu-HU" altLang="hu-HU" b="1" dirty="0"/>
              <a:t>A keresztes hadjáratok legfőbb okai: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a szeldzsuk törökök terjeszkedése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bizánci segítségkérés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szent helyek elzárása a zarándokoktól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gregorián reformok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hűbéri társadalom</a:t>
            </a:r>
          </a:p>
          <a:p>
            <a:pPr eaLnBrk="1" hangingPunct="1"/>
            <a:r>
              <a:rPr lang="hu-HU" altLang="hu-HU" b="1" dirty="0"/>
              <a:t>1095 – A </a:t>
            </a:r>
            <a:r>
              <a:rPr lang="hu-HU" altLang="hu-HU" b="1" dirty="0" err="1"/>
              <a:t>clermont</a:t>
            </a:r>
            <a:r>
              <a:rPr lang="hu-HU" altLang="hu-HU" b="1" dirty="0"/>
              <a:t>-i zsinat</a:t>
            </a:r>
          </a:p>
          <a:p>
            <a:pPr lvl="1" eaLnBrk="1" hangingPunct="1">
              <a:buFontTx/>
              <a:buChar char="-"/>
            </a:pPr>
            <a:r>
              <a:rPr lang="hu-HU" altLang="hu-HU" b="1" dirty="0">
                <a:solidFill>
                  <a:srgbClr val="FF0000"/>
                </a:solidFill>
              </a:rPr>
              <a:t>II. Orbán pápa meghirdeti az első keresztes hadjáratot</a:t>
            </a:r>
          </a:p>
          <a:p>
            <a:pPr lvl="1" eaLnBrk="1" hangingPunct="1">
              <a:buFontTx/>
              <a:buChar char="-"/>
            </a:pPr>
            <a:r>
              <a:rPr lang="hu-HU" altLang="hu-HU" dirty="0"/>
              <a:t>mit várnak a hadjáratoktól:</a:t>
            </a:r>
          </a:p>
          <a:p>
            <a:pPr marL="776288" lvl="2" indent="0" eaLnBrk="1" hangingPunct="1">
              <a:buNone/>
            </a:pPr>
            <a:r>
              <a:rPr lang="hu-HU" altLang="hu-HU" dirty="0"/>
              <a:t>a szent helyek visszaszerzését</a:t>
            </a:r>
          </a:p>
          <a:p>
            <a:pPr marL="776288" lvl="2" indent="0" eaLnBrk="1" hangingPunct="1">
              <a:buNone/>
            </a:pPr>
            <a:r>
              <a:rPr lang="hu-HU" altLang="hu-HU" dirty="0"/>
              <a:t>a keresztény egyház helyreállítását</a:t>
            </a:r>
            <a:br>
              <a:rPr lang="hu-HU" altLang="hu-HU" dirty="0"/>
            </a:br>
            <a:endParaRPr lang="hu-HU" altLang="hu-HU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37E2C5F0-597D-4AED-9710-00F82C0F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4"/>
            <a:ext cx="8229600" cy="82832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Előzmények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6DB03954-24FD-4ABF-B7B4-6957C19B9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743" y="332656"/>
            <a:ext cx="2664296" cy="2664296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4382C15D-223A-45BC-AB6D-BCF2D9D608CF}"/>
              </a:ext>
            </a:extLst>
          </p:cNvPr>
          <p:cNvSpPr/>
          <p:nvPr/>
        </p:nvSpPr>
        <p:spPr>
          <a:xfrm>
            <a:off x="8566698" y="417618"/>
            <a:ext cx="277688" cy="216024"/>
          </a:xfrm>
          <a:prstGeom prst="rect">
            <a:avLst/>
          </a:prstGeom>
          <a:solidFill>
            <a:srgbClr val="F8F7F5"/>
          </a:solidFill>
          <a:ln>
            <a:solidFill>
              <a:srgbClr val="F8F8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C0C01C3-3E72-44DA-AC0B-F75C3B9FB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912" y="4509120"/>
            <a:ext cx="4314087" cy="23404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B19821F1-15FC-4F10-8B4D-8972861377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548680"/>
            <a:ext cx="8928992" cy="5048250"/>
          </a:xfrm>
        </p:spPr>
        <p:txBody>
          <a:bodyPr/>
          <a:lstStyle/>
          <a:p>
            <a:pPr eaLnBrk="1" hangingPunct="1"/>
            <a:r>
              <a:rPr lang="hu-HU" altLang="hu-HU" sz="2000" dirty="0"/>
              <a:t>először szervezetlen tömegek indultak útnak, de Kis-Ázsiába érve a szeldzsukok teljes vereséget mértek rájuk</a:t>
            </a:r>
          </a:p>
          <a:p>
            <a:pPr eaLnBrk="1" hangingPunct="1"/>
            <a:r>
              <a:rPr lang="hu-HU" altLang="hu-HU" sz="2400" b="1" u="sng" dirty="0"/>
              <a:t>az első szervezett keresztes hadjárat Bouillon Gottfried vezetésével indult meg 1096-ban</a:t>
            </a:r>
          </a:p>
          <a:p>
            <a:pPr lvl="1" eaLnBrk="1" hangingPunct="1">
              <a:buFontTx/>
              <a:buChar char="-"/>
            </a:pPr>
            <a:r>
              <a:rPr lang="hu-HU" altLang="hu-HU" sz="1800" dirty="0"/>
              <a:t>Lotaringiából, Magyarországon és a Balkánon át vezette a seregét Kis-Ázsiába a francia, angol, német hercegek és a bizánci császár vezette seregek sorra vették be a szent városokat: Nikaia (1097), </a:t>
            </a:r>
            <a:r>
              <a:rPr lang="hu-HU" altLang="hu-HU" sz="1800" dirty="0" err="1"/>
              <a:t>Edessa</a:t>
            </a:r>
            <a:r>
              <a:rPr lang="hu-HU" altLang="hu-HU" sz="1800" dirty="0"/>
              <a:t> (1098), </a:t>
            </a:r>
            <a:r>
              <a:rPr lang="hu-HU" altLang="hu-HU" sz="1800" dirty="0" err="1"/>
              <a:t>Antiókhia</a:t>
            </a:r>
            <a:r>
              <a:rPr lang="hu-HU" altLang="hu-HU" sz="1800" dirty="0"/>
              <a:t> (1098), Jeruzsálem (1099)</a:t>
            </a:r>
          </a:p>
          <a:p>
            <a:pPr eaLnBrk="1" hangingPunct="1"/>
            <a:r>
              <a:rPr lang="hu-HU" altLang="hu-HU" sz="2000" b="1" dirty="0"/>
              <a:t>a keresztesek megalapítják a </a:t>
            </a:r>
            <a:r>
              <a:rPr lang="hu-HU" altLang="hu-HU" b="1" u="sng" dirty="0">
                <a:solidFill>
                  <a:srgbClr val="FF0000"/>
                </a:solidFill>
              </a:rPr>
              <a:t>Jeruzsálemi Királyságot </a:t>
            </a:r>
            <a:r>
              <a:rPr lang="hu-HU" altLang="hu-HU" sz="2000" b="1" dirty="0"/>
              <a:t>(1099-1291), királyuknak Bouillon </a:t>
            </a:r>
            <a:r>
              <a:rPr lang="hu-HU" altLang="hu-HU" sz="2000" b="1" dirty="0" err="1"/>
              <a:t>Gottfriedet</a:t>
            </a:r>
            <a:r>
              <a:rPr lang="hu-HU" altLang="hu-HU" sz="2000" b="1" dirty="0"/>
              <a:t> (</a:t>
            </a:r>
            <a:r>
              <a:rPr lang="hu-HU" altLang="hu-HU" sz="2000" dirty="0"/>
              <a:t>✝1100)</a:t>
            </a:r>
            <a:r>
              <a:rPr lang="hu-HU" altLang="hu-HU" sz="2000" b="1" dirty="0"/>
              <a:t> választják</a:t>
            </a:r>
          </a:p>
          <a:p>
            <a:pPr lvl="1" eaLnBrk="1" hangingPunct="1">
              <a:buFontTx/>
              <a:buChar char="-"/>
            </a:pPr>
            <a:r>
              <a:rPr lang="hu-HU" altLang="hu-HU" sz="1800" b="1" dirty="0"/>
              <a:t>a Királyság alá szervezik meg az </a:t>
            </a:r>
            <a:r>
              <a:rPr lang="hu-HU" altLang="hu-HU" sz="1800" b="1" dirty="0" err="1"/>
              <a:t>Antiókhiai</a:t>
            </a:r>
            <a:r>
              <a:rPr lang="hu-HU" altLang="hu-HU" sz="1800" b="1" dirty="0"/>
              <a:t> Fejedelemséget, az </a:t>
            </a:r>
            <a:r>
              <a:rPr lang="hu-HU" altLang="hu-HU" sz="1800" b="1" dirty="0" err="1"/>
              <a:t>Edessai</a:t>
            </a:r>
            <a:r>
              <a:rPr lang="hu-HU" altLang="hu-HU" sz="1800" b="1" dirty="0"/>
              <a:t> Grófságot és a </a:t>
            </a:r>
            <a:r>
              <a:rPr lang="hu-HU" altLang="hu-HU" sz="1800" b="1" dirty="0" err="1"/>
              <a:t>Tripoliszi</a:t>
            </a:r>
            <a:r>
              <a:rPr lang="hu-HU" altLang="hu-HU" sz="1800" b="1" dirty="0"/>
              <a:t> Grófságot</a:t>
            </a:r>
          </a:p>
          <a:p>
            <a:pPr lvl="1" eaLnBrk="1" hangingPunct="1">
              <a:buFontTx/>
              <a:buChar char="-"/>
            </a:pPr>
            <a:endParaRPr lang="hu-HU" altLang="hu-HU" sz="1800" b="1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07493B0F-E9EE-4185-B13F-AB64300D9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35" y="29829"/>
            <a:ext cx="7787208" cy="66286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Az első keresztes hadjárat (1096-99)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D7B1E5B6-988F-457F-BFC9-50948F0DA8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249" y="4293096"/>
            <a:ext cx="6409501" cy="25519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BBC9412-E66A-4ECA-A0D0-993ACEAFB1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02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D063A46-ECFB-4712-A41B-10E1187A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" y="0"/>
            <a:ext cx="7600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5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artalom helye 1">
            <a:extLst>
              <a:ext uri="{FF2B5EF4-FFF2-40B4-BE49-F238E27FC236}">
                <a16:creationId xmlns:a16="http://schemas.microsoft.com/office/drawing/2014/main" id="{66CE39E0-B6A9-474B-9A78-3CD28B1155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1BE28BD6-3852-4B7F-A1D4-1BC458EA2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hu-HU"/>
          </a:p>
        </p:txBody>
      </p:sp>
      <p:pic>
        <p:nvPicPr>
          <p:cNvPr id="27650" name="Picture 2" descr="C:\Users\Ádám\Desktop\PeoplesCrusadeMassacre.jpg">
            <a:extLst>
              <a:ext uri="{FF2B5EF4-FFF2-40B4-BE49-F238E27FC236}">
                <a16:creationId xmlns:a16="http://schemas.microsoft.com/office/drawing/2014/main" id="{FACCC8F6-D0F2-41B9-8A1D-B747246E5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214313"/>
            <a:ext cx="3929062" cy="64785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7651" name="Picture 3" descr="C:\Users\Ádám\Desktop\Godfrey_of_Bouillon,_holding_a_pollaxe._(Manta_Castle,_Cuneo,_Italy.jpg">
            <a:extLst>
              <a:ext uri="{FF2B5EF4-FFF2-40B4-BE49-F238E27FC236}">
                <a16:creationId xmlns:a16="http://schemas.microsoft.com/office/drawing/2014/main" id="{8D5B8219-75AD-4A27-BBD7-1ED1C1302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214313"/>
            <a:ext cx="3643313" cy="64293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artalom helye 1">
            <a:extLst>
              <a:ext uri="{FF2B5EF4-FFF2-40B4-BE49-F238E27FC236}">
                <a16:creationId xmlns:a16="http://schemas.microsoft.com/office/drawing/2014/main" id="{6BFE3372-ECFC-4393-809B-BA10E5B8D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35" y="620688"/>
            <a:ext cx="9025265" cy="4572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u-HU" altLang="hu-HU" sz="2200" dirty="0"/>
              <a:t>Előzménye: a muszlimok 1144-ben visszafoglalták </a:t>
            </a:r>
            <a:r>
              <a:rPr lang="hu-HU" altLang="hu-HU" sz="2200" dirty="0" err="1"/>
              <a:t>Edessza</a:t>
            </a:r>
            <a:r>
              <a:rPr lang="hu-HU" altLang="hu-HU" sz="2200" dirty="0"/>
              <a:t> városát</a:t>
            </a:r>
          </a:p>
          <a:p>
            <a:pPr eaLnBrk="1" hangingPunct="1"/>
            <a:r>
              <a:rPr lang="hu-HU" altLang="hu-HU" sz="2400" b="1" dirty="0"/>
              <a:t>A második keresztes hadjárathoz szinte egész Európa csatlakozik (Anglia, </a:t>
            </a:r>
            <a:r>
              <a:rPr lang="hu-HU" altLang="hu-HU" sz="2400" b="1" dirty="0" err="1"/>
              <a:t>Fro</a:t>
            </a:r>
            <a:r>
              <a:rPr lang="hu-HU" altLang="hu-HU" sz="2400" b="1" dirty="0"/>
              <a:t>., NRCS, Portugália, Cseh. Fej., Szicília, Lengyel </a:t>
            </a:r>
            <a:r>
              <a:rPr lang="hu-HU" altLang="hu-HU" sz="2400" b="1" dirty="0" err="1"/>
              <a:t>Kir</a:t>
            </a:r>
            <a:r>
              <a:rPr lang="hu-HU" altLang="hu-HU" sz="2400" b="1" dirty="0"/>
              <a:t>., Kasztília és León, stb.)</a:t>
            </a:r>
          </a:p>
          <a:p>
            <a:pPr lvl="1" eaLnBrk="1" hangingPunct="1">
              <a:buFontTx/>
              <a:buChar char="-"/>
            </a:pPr>
            <a:r>
              <a:rPr lang="hu-HU" altLang="hu-HU" sz="2200" dirty="0"/>
              <a:t>az első hadjárattól eltérően itt már az uralkodók személyesen is részt vettek: </a:t>
            </a:r>
            <a:r>
              <a:rPr lang="hu-HU" altLang="hu-HU" sz="2200" b="1" dirty="0"/>
              <a:t>III. Konrád, német-római császár; és VII. Lajos , francia király</a:t>
            </a:r>
          </a:p>
          <a:p>
            <a:pPr lvl="1" eaLnBrk="1" hangingPunct="1">
              <a:buFontTx/>
              <a:buChar char="-"/>
            </a:pPr>
            <a:r>
              <a:rPr lang="hu-HU" altLang="hu-HU" sz="2200" dirty="0"/>
              <a:t>a sereg jelentős része már Kis-Ázsiában elpusztul, </a:t>
            </a:r>
          </a:p>
          <a:p>
            <a:pPr lvl="1" eaLnBrk="1" hangingPunct="1">
              <a:buFontTx/>
              <a:buChar char="-"/>
            </a:pPr>
            <a:r>
              <a:rPr lang="hu-HU" altLang="hu-HU" sz="2200" b="1" dirty="0"/>
              <a:t>Damaszkusz</a:t>
            </a:r>
            <a:r>
              <a:rPr lang="hu-HU" altLang="hu-HU" sz="2200" dirty="0"/>
              <a:t> sikertelen ostroma után a hadjárat véget ér.</a:t>
            </a:r>
          </a:p>
          <a:p>
            <a:pPr lvl="1" eaLnBrk="1" hangingPunct="1">
              <a:buFontTx/>
              <a:buChar char="-"/>
            </a:pPr>
            <a:r>
              <a:rPr lang="hu-HU" altLang="hu-HU" sz="2200" dirty="0"/>
              <a:t>az egyetlen sikert a portugálok és a katalánok érték el:  az Ibériai-fsz.-en sikerült területeket visszahódítaniuk</a:t>
            </a:r>
          </a:p>
          <a:p>
            <a:pPr eaLnBrk="1" hangingPunct="1"/>
            <a:endParaRPr lang="hu-HU" altLang="hu-HU" sz="2400" b="1" dirty="0"/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25BC761B-BC89-4EF8-98DD-7183CFC12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176" y="11088"/>
            <a:ext cx="7355160" cy="6096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800" b="1" dirty="0"/>
              <a:t>A második ker. hadjárat (1145-49)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333F8E9-6A4B-40D9-AC86-F38B13FDC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4810125"/>
            <a:ext cx="5143500" cy="20478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CDE21E7-3587-4F81-93F5-8A276095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63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4DA4F5A6-9AB1-49E4-AA71-C12C7B678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716" y="620688"/>
            <a:ext cx="8655755" cy="533400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u-HU" altLang="hu-HU" sz="2200" dirty="0">
                <a:solidFill>
                  <a:srgbClr val="FF0000"/>
                </a:solidFill>
              </a:rPr>
              <a:t>Előzmény: </a:t>
            </a:r>
            <a:r>
              <a:rPr lang="hu-HU" altLang="hu-HU" sz="2200" b="1" u="sng" dirty="0">
                <a:solidFill>
                  <a:srgbClr val="FF0000"/>
                </a:solidFill>
              </a:rPr>
              <a:t>1187-ben </a:t>
            </a:r>
            <a:r>
              <a:rPr lang="hu-HU" altLang="hu-HU" sz="2200" b="1" u="sng" dirty="0" err="1">
                <a:solidFill>
                  <a:srgbClr val="FF0000"/>
                </a:solidFill>
              </a:rPr>
              <a:t>Szaladin</a:t>
            </a:r>
            <a:r>
              <a:rPr lang="hu-HU" altLang="hu-HU" sz="2200" b="1" u="sng" dirty="0">
                <a:solidFill>
                  <a:srgbClr val="FF0000"/>
                </a:solidFill>
              </a:rPr>
              <a:t> egyiptomi szultán elfoglalta Szíriát és Jeruzsálemet</a:t>
            </a:r>
          </a:p>
          <a:p>
            <a:pPr eaLnBrk="1" hangingPunct="1"/>
            <a:r>
              <a:rPr lang="hu-HU" altLang="hu-HU" sz="2200" b="1" dirty="0"/>
              <a:t>1189-ben útnak indul egy angol-francia-német sereg Jeruzsálem felszabadításáért</a:t>
            </a:r>
          </a:p>
          <a:p>
            <a:pPr lvl="1" eaLnBrk="1" hangingPunct="1"/>
            <a:r>
              <a:rPr lang="hu-HU" altLang="hu-HU" dirty="0"/>
              <a:t>vezetők: </a:t>
            </a:r>
            <a:r>
              <a:rPr lang="hu-HU" altLang="hu-HU" b="1" u="sng" dirty="0">
                <a:solidFill>
                  <a:srgbClr val="FFFF00"/>
                </a:solidFill>
              </a:rPr>
              <a:t>I. (Barbarossa) Frigyes</a:t>
            </a:r>
            <a:r>
              <a:rPr lang="hu-HU" altLang="hu-HU" dirty="0"/>
              <a:t>, német-római császár (✝1190); </a:t>
            </a:r>
            <a:r>
              <a:rPr lang="hu-HU" altLang="hu-HU" b="1" u="sng" dirty="0">
                <a:solidFill>
                  <a:srgbClr val="FFFF00"/>
                </a:solidFill>
              </a:rPr>
              <a:t>II. Fülöp Ágost</a:t>
            </a:r>
            <a:r>
              <a:rPr lang="hu-HU" altLang="hu-HU" dirty="0"/>
              <a:t>, francia király (1191-ben hazautazik) és </a:t>
            </a:r>
            <a:r>
              <a:rPr lang="hu-HU" altLang="hu-HU" b="1" u="sng" dirty="0">
                <a:solidFill>
                  <a:srgbClr val="FFFF00"/>
                </a:solidFill>
              </a:rPr>
              <a:t>I. (Oroszlánszívű) Richárd </a:t>
            </a:r>
            <a:r>
              <a:rPr lang="hu-HU" altLang="hu-HU" dirty="0"/>
              <a:t>angol király</a:t>
            </a:r>
            <a:endParaRPr lang="hu-HU" altLang="hu-HU" b="1" u="sng" dirty="0">
              <a:solidFill>
                <a:srgbClr val="FFFF00"/>
              </a:solidFill>
            </a:endParaRPr>
          </a:p>
          <a:p>
            <a:pPr lvl="1" eaLnBrk="1" hangingPunct="1"/>
            <a:r>
              <a:rPr lang="hu-HU" altLang="hu-HU" dirty="0"/>
              <a:t>a keresztesek elfoglalják Ciprust és Akkon várát</a:t>
            </a:r>
          </a:p>
          <a:p>
            <a:pPr lvl="1" eaLnBrk="1" hangingPunct="1"/>
            <a:r>
              <a:rPr lang="hu-HU" altLang="hu-HU" dirty="0"/>
              <a:t>az angol és az arab seregek </a:t>
            </a:r>
          </a:p>
          <a:p>
            <a:pPr marL="366713" lvl="1" indent="0" eaLnBrk="1" hangingPunct="1">
              <a:buNone/>
            </a:pPr>
            <a:r>
              <a:rPr lang="hu-HU" altLang="hu-HU" dirty="0"/>
              <a:t>   nem tudnak döntő vereséget </a:t>
            </a:r>
          </a:p>
          <a:p>
            <a:pPr marL="366713" lvl="1" indent="0" eaLnBrk="1" hangingPunct="1">
              <a:buNone/>
            </a:pPr>
            <a:r>
              <a:rPr lang="hu-HU" altLang="hu-HU" dirty="0"/>
              <a:t>   mérni egymásra -&gt; </a:t>
            </a:r>
          </a:p>
          <a:p>
            <a:pPr marL="366713" lvl="1" indent="0" eaLnBrk="1" hangingPunct="1">
              <a:buNone/>
            </a:pPr>
            <a:r>
              <a:rPr lang="hu-HU" altLang="hu-HU" b="1" u="sng" dirty="0" err="1">
                <a:solidFill>
                  <a:srgbClr val="FF0000"/>
                </a:solidFill>
              </a:rPr>
              <a:t>Szaladin</a:t>
            </a:r>
            <a:r>
              <a:rPr lang="hu-HU" altLang="hu-HU" b="1" u="sng" dirty="0">
                <a:solidFill>
                  <a:srgbClr val="FF0000"/>
                </a:solidFill>
              </a:rPr>
              <a:t> és Richárd </a:t>
            </a:r>
          </a:p>
          <a:p>
            <a:pPr marL="366713" lvl="1" indent="0" eaLnBrk="1" hangingPunct="1">
              <a:buNone/>
            </a:pPr>
            <a:r>
              <a:rPr lang="hu-HU" altLang="hu-HU" b="1" u="sng" dirty="0">
                <a:solidFill>
                  <a:srgbClr val="FF0000"/>
                </a:solidFill>
              </a:rPr>
              <a:t>egyezséget köt:</a:t>
            </a:r>
          </a:p>
          <a:p>
            <a:pPr marL="776288" lvl="2" indent="0" eaLnBrk="1" hangingPunct="1">
              <a:buNone/>
            </a:pPr>
            <a:r>
              <a:rPr lang="hu-HU" altLang="hu-HU" sz="1800" dirty="0"/>
              <a:t>Fegyverszünet 3 évre; </a:t>
            </a:r>
            <a:r>
              <a:rPr lang="hu-HU" altLang="hu-HU" sz="1800" dirty="0" err="1"/>
              <a:t>Szaladin</a:t>
            </a:r>
            <a:r>
              <a:rPr lang="hu-HU" altLang="hu-HU" sz="1800" dirty="0"/>
              <a:t> </a:t>
            </a:r>
          </a:p>
          <a:p>
            <a:pPr marL="776288" lvl="2" indent="0" eaLnBrk="1" hangingPunct="1">
              <a:buNone/>
            </a:pPr>
            <a:r>
              <a:rPr lang="hu-HU" altLang="hu-HU" sz="1800" dirty="0"/>
              <a:t>ígéretet tesz, hogy a keresztény </a:t>
            </a:r>
          </a:p>
          <a:p>
            <a:pPr marL="776288" lvl="2" indent="0" eaLnBrk="1" hangingPunct="1">
              <a:buNone/>
            </a:pPr>
            <a:r>
              <a:rPr lang="hu-HU" altLang="hu-HU" sz="1800" dirty="0"/>
              <a:t>zarándokok szabadon látogathatják </a:t>
            </a:r>
          </a:p>
          <a:p>
            <a:pPr marL="776288" lvl="2" indent="0" eaLnBrk="1" hangingPunct="1">
              <a:buNone/>
            </a:pPr>
            <a:r>
              <a:rPr lang="hu-HU" altLang="hu-HU" sz="1800" dirty="0"/>
              <a:t>a szent helyeket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E80A1003-551C-4096-B64B-CAA823F3F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4624"/>
            <a:ext cx="8229600" cy="6843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 harmadik ker. hadjárat (1189-92)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B57B0F2-A250-4DDB-9129-EA8884540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741001"/>
            <a:ext cx="4427985" cy="295096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rtalom helye 3" descr="frederickbarbarossa1.jpg">
            <a:extLst>
              <a:ext uri="{FF2B5EF4-FFF2-40B4-BE49-F238E27FC236}">
                <a16:creationId xmlns:a16="http://schemas.microsoft.com/office/drawing/2014/main" id="{32DF9178-5F0E-4122-A836-E213BFE219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313" y="1571625"/>
            <a:ext cx="2571750" cy="3465513"/>
          </a:xfrm>
          <a:ln w="127000" cap="sq">
            <a:solidFill>
              <a:srgbClr val="000000"/>
            </a:solidFill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Cím 2">
            <a:extLst>
              <a:ext uri="{FF2B5EF4-FFF2-40B4-BE49-F238E27FC236}">
                <a16:creationId xmlns:a16="http://schemas.microsoft.com/office/drawing/2014/main" id="{1049F743-54E7-485E-9853-B9BF4458B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20" y="5214950"/>
            <a:ext cx="8858280" cy="1204898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hu-HU"/>
              <a:t>Barbarossa           II. Fülöp       Oroszlánszívű         </a:t>
            </a:r>
            <a:br>
              <a:rPr lang="hu-HU"/>
            </a:br>
            <a:r>
              <a:rPr lang="hu-HU"/>
              <a:t>   Frigyes                Ágost                 Richárd</a:t>
            </a:r>
          </a:p>
        </p:txBody>
      </p:sp>
      <p:pic>
        <p:nvPicPr>
          <p:cNvPr id="29698" name="Picture 2" descr="C:\Users\Ádám\Desktop\Philip_II,_King_of_France,_in_a_19th-century_portrait_by_Louis-Félix_Amiel.jpg">
            <a:extLst>
              <a:ext uri="{FF2B5EF4-FFF2-40B4-BE49-F238E27FC236}">
                <a16:creationId xmlns:a16="http://schemas.microsoft.com/office/drawing/2014/main" id="{EE2E1401-9464-4F93-A075-FF5E3591C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25" y="1571625"/>
            <a:ext cx="2500313" cy="35004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9699" name="Picture 3" descr="C:\Users\Ádám\Desktop\richardlionheart.jpg">
            <a:extLst>
              <a:ext uri="{FF2B5EF4-FFF2-40B4-BE49-F238E27FC236}">
                <a16:creationId xmlns:a16="http://schemas.microsoft.com/office/drawing/2014/main" id="{EB791840-C144-4A34-BB45-2E42B0EB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00" y="1571625"/>
            <a:ext cx="2571750" cy="35004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8635655-EC84-463F-AC3C-351279605D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130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2C776003-AED7-49C8-A324-EC788BDA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40" y="684312"/>
            <a:ext cx="8784976" cy="4572000"/>
          </a:xfrm>
        </p:spPr>
        <p:txBody>
          <a:bodyPr/>
          <a:lstStyle/>
          <a:p>
            <a:pPr eaLnBrk="1" hangingPunct="1"/>
            <a:r>
              <a:rPr lang="hu-HU" altLang="hu-HU" sz="2400" b="1" dirty="0"/>
              <a:t>A negyedik ker. </a:t>
            </a:r>
            <a:r>
              <a:rPr lang="hu-HU" altLang="hu-HU" sz="2400" b="1" dirty="0" err="1"/>
              <a:t>hadj</a:t>
            </a:r>
            <a:r>
              <a:rPr lang="hu-HU" altLang="hu-HU" sz="2400" b="1" dirty="0"/>
              <a:t>. a </a:t>
            </a:r>
            <a:r>
              <a:rPr lang="hu-HU" altLang="hu-HU" sz="2400" b="1" dirty="0" err="1"/>
              <a:t>Szaladin</a:t>
            </a:r>
            <a:r>
              <a:rPr lang="hu-HU" altLang="hu-HU" sz="2400" b="1" dirty="0"/>
              <a:t> által megszerzett Jeruzsálem visszaszerzésére indult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a terv szerint a főként franciákból álló sereg velencei hajókkal készült Egyiptomba, hogy onnan indítsák a szárazföldi hadjáratot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a szállítási költségekért cserébe a </a:t>
            </a:r>
            <a:r>
              <a:rPr lang="hu-HU" altLang="hu-HU" sz="2000" dirty="0" err="1"/>
              <a:t>velenceiek</a:t>
            </a:r>
            <a:r>
              <a:rPr lang="hu-HU" altLang="hu-HU" sz="2000" dirty="0"/>
              <a:t> a magyar király birtokában lévő </a:t>
            </a:r>
            <a:r>
              <a:rPr lang="hu-HU" altLang="hu-HU" sz="2000" b="1" dirty="0" err="1"/>
              <a:t>Zára</a:t>
            </a:r>
            <a:r>
              <a:rPr lang="hu-HU" altLang="hu-HU" sz="2000" b="1" dirty="0"/>
              <a:t> elfoglalását (1202) </a:t>
            </a:r>
            <a:r>
              <a:rPr lang="hu-HU" altLang="hu-HU" sz="2000" dirty="0"/>
              <a:t>kérték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a keresztesek ezután a Jeruzsálem helyett </a:t>
            </a:r>
            <a:r>
              <a:rPr lang="hu-HU" altLang="hu-HU" sz="2000" b="1" dirty="0">
                <a:solidFill>
                  <a:srgbClr val="FFFF00"/>
                </a:solidFill>
              </a:rPr>
              <a:t>Konstantinápolyt ostromolták és foglalták el (1203)</a:t>
            </a:r>
            <a:r>
              <a:rPr lang="hu-HU" altLang="hu-HU" sz="2000" dirty="0"/>
              <a:t>, ahol megalapították a Latin Császárságot (1204-1261)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Bizánc utódjaként három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állam: a Nikaiai Birodalom, 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a </a:t>
            </a:r>
            <a:r>
              <a:rPr lang="hu-HU" altLang="hu-HU" sz="2000" dirty="0" err="1"/>
              <a:t>Trapezunti</a:t>
            </a:r>
            <a:r>
              <a:rPr lang="hu-HU" altLang="hu-HU" sz="2000" dirty="0"/>
              <a:t> Császárság, 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Epiruszi </a:t>
            </a:r>
            <a:r>
              <a:rPr lang="hu-HU" altLang="hu-HU" sz="2000" dirty="0" err="1"/>
              <a:t>Despotátus</a:t>
            </a:r>
            <a:endParaRPr lang="hu-HU" altLang="hu-HU" sz="2000" dirty="0"/>
          </a:p>
          <a:p>
            <a:pPr lvl="1" eaLnBrk="1" hangingPunct="1"/>
            <a:r>
              <a:rPr lang="hu-HU" altLang="hu-HU" sz="2000" dirty="0"/>
              <a:t>a </a:t>
            </a:r>
            <a:r>
              <a:rPr lang="hu-HU" altLang="hu-HU" sz="2000" dirty="0" err="1"/>
              <a:t>nikaiaiak</a:t>
            </a:r>
            <a:r>
              <a:rPr lang="hu-HU" altLang="hu-HU" sz="2000" dirty="0"/>
              <a:t> 1261-ben legyőzik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a kereszteseket és 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visszafoglalják a balkáni </a:t>
            </a:r>
          </a:p>
          <a:p>
            <a:pPr marL="366713" lvl="1" indent="0" eaLnBrk="1" hangingPunct="1">
              <a:buNone/>
            </a:pPr>
            <a:r>
              <a:rPr lang="hu-HU" altLang="hu-HU" sz="2000" dirty="0"/>
              <a:t>    területeket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90F2EC9E-2EBE-4860-AA23-3F6027C76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84312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 negyedik ker. hadjárat (1202-04)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E44BD15-A3DB-4BF5-8855-88D113F294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720" y="3829844"/>
            <a:ext cx="5084440" cy="285293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11EA774-EE56-48EC-86D1-463AB8C0F5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541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227189C-4239-44FD-9874-19594134C0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332" y="0"/>
            <a:ext cx="61093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3963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1A14E85A-131E-45E6-838D-6CCCDB533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657200"/>
            <a:ext cx="8229600" cy="4572000"/>
          </a:xfrm>
        </p:spPr>
        <p:txBody>
          <a:bodyPr/>
          <a:lstStyle/>
          <a:p>
            <a:r>
              <a:rPr lang="sk-SK" b="1" dirty="0">
                <a:solidFill>
                  <a:srgbClr val="FFFF00"/>
                </a:solidFill>
              </a:rPr>
              <a:t>II. András, magyar király </a:t>
            </a:r>
            <a:r>
              <a:rPr lang="sk-SK" b="1" dirty="0"/>
              <a:t>1217-ben</a:t>
            </a:r>
            <a:r>
              <a:rPr lang="sk-SK" dirty="0"/>
              <a:t> indít keresztes hadjáratot a Szentföldre</a:t>
            </a:r>
          </a:p>
          <a:p>
            <a:r>
              <a:rPr lang="sk-SK" dirty="0"/>
              <a:t>Az adriai tengerparttól (Spalato, ma Split)                                    kikötőjéből velencei bérelt gályákkal</a:t>
            </a:r>
          </a:p>
          <a:p>
            <a:r>
              <a:rPr lang="sk-SK" dirty="0"/>
              <a:t>Makó vitéz</a:t>
            </a:r>
          </a:p>
          <a:p>
            <a:r>
              <a:rPr lang="sk-SK" dirty="0"/>
              <a:t>Kisebb katonai sikerek, vár elfoglalása</a:t>
            </a:r>
          </a:p>
          <a:p>
            <a:r>
              <a:rPr lang="sk-SK" b="1" dirty="0"/>
              <a:t>Egyházi ereklyéket </a:t>
            </a:r>
            <a:r>
              <a:rPr lang="sk-SK" dirty="0"/>
              <a:t>gyűjtött</a:t>
            </a:r>
          </a:p>
          <a:p>
            <a:r>
              <a:rPr lang="sk-SK" dirty="0"/>
              <a:t>A kis-ázsiai Nikkaiaból </a:t>
            </a:r>
            <a:r>
              <a:rPr lang="sk-SK" b="1" dirty="0"/>
              <a:t>feleséget hoz fiának, Bélának</a:t>
            </a:r>
            <a:endParaRPr lang="en-US" b="1" dirty="0"/>
          </a:p>
          <a:p>
            <a:endParaRPr lang="hu-HU" dirty="0"/>
          </a:p>
        </p:txBody>
      </p:sp>
      <p:sp>
        <p:nvSpPr>
          <p:cNvPr id="4" name="Cím 2">
            <a:extLst>
              <a:ext uri="{FF2B5EF4-FFF2-40B4-BE49-F238E27FC236}">
                <a16:creationId xmlns:a16="http://schemas.microsoft.com/office/drawing/2014/main" id="{E0A66366-F6EE-4125-A102-D8C532C0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384"/>
            <a:ext cx="8229600" cy="75632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Az ötödik ker. hadjárat (1217-21)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21B0FF48-5E6E-47FF-9DE5-B3B1F1D0F2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466" y="1124744"/>
            <a:ext cx="2220534" cy="296071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8070E036-DE25-41F0-9E6F-249D6CEC0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079" y="4281564"/>
            <a:ext cx="5735842" cy="258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243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9E0A9764-F953-48BA-B13B-BF92B3A550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37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FF5F3A2B-FD53-48A5-A303-75226D512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904875"/>
            <a:ext cx="4092109" cy="5048250"/>
          </a:xfrm>
        </p:spPr>
        <p:txBody>
          <a:bodyPr/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hu-HU" altLang="hu-HU" sz="2000" b="1" i="1" dirty="0"/>
              <a:t>A lovagrendek nemesekből álló szerzetesi intézmények, melyek legfőbb feladata a kereszténység  és a keresztények védelme</a:t>
            </a:r>
          </a:p>
          <a:p>
            <a:pPr eaLnBrk="1" hangingPunct="1"/>
            <a:r>
              <a:rPr lang="hu-HU" altLang="hu-HU" b="1" u="sng" dirty="0" err="1">
                <a:solidFill>
                  <a:srgbClr val="FFFF00"/>
                </a:solidFill>
              </a:rPr>
              <a:t>Johanniták</a:t>
            </a:r>
            <a:r>
              <a:rPr lang="hu-HU" altLang="hu-HU" b="1" u="sng" dirty="0">
                <a:solidFill>
                  <a:srgbClr val="FFFF00"/>
                </a:solidFill>
              </a:rPr>
              <a:t> </a:t>
            </a:r>
            <a:r>
              <a:rPr lang="hu-HU" altLang="hu-HU" b="1" dirty="0"/>
              <a:t>(</a:t>
            </a:r>
            <a:r>
              <a:rPr lang="hu-HU" altLang="hu-HU" dirty="0"/>
              <a:t>ispotályosok, később: máltai lovagrend)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már az 1080-as években ispotályokat működtettek Jeruzsálemben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az első ker. hadjárat során militáns renddé alakultak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a ker. hadjáratok után Rodosz, majd Málta szigetére telepednek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4D608ED9-DC4F-468E-91F5-C69E48583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367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 lovagrendek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BBE9F728-6B8B-48A2-BE10-13526D9E0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6632"/>
            <a:ext cx="4644008" cy="667902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396FCEA9-9409-4F19-9816-D0CBC3D98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980728"/>
            <a:ext cx="4176464" cy="4572000"/>
          </a:xfrm>
        </p:spPr>
        <p:txBody>
          <a:bodyPr/>
          <a:lstStyle/>
          <a:p>
            <a:pPr eaLnBrk="1" hangingPunct="1"/>
            <a:r>
              <a:rPr lang="hu-HU" altLang="hu-HU" b="1" u="sng" dirty="0"/>
              <a:t>Templomosok</a:t>
            </a:r>
            <a:r>
              <a:rPr lang="hu-HU" altLang="hu-HU" b="1" dirty="0"/>
              <a:t> 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1118-ban alakultak; életüket annak szentelték, hogy a szent helyeket (Salamon temploma) és a keresztény zarándokokat védjék</a:t>
            </a:r>
          </a:p>
          <a:p>
            <a:pPr lvl="1" eaLnBrk="1" hangingPunct="1">
              <a:buFontTx/>
              <a:buChar char="-"/>
            </a:pPr>
            <a:r>
              <a:rPr lang="hu-HU" altLang="hu-HU" sz="2000" dirty="0"/>
              <a:t>1312-ig léteznek, a francia király számol le velük, mert nem akarja visszaadni a templomosoktól kölcsön kért pénzt…</a:t>
            </a:r>
          </a:p>
          <a:p>
            <a:endParaRPr lang="hu-HU" dirty="0"/>
          </a:p>
        </p:txBody>
      </p:sp>
      <p:sp>
        <p:nvSpPr>
          <p:cNvPr id="4" name="Cím 2">
            <a:extLst>
              <a:ext uri="{FF2B5EF4-FFF2-40B4-BE49-F238E27FC236}">
                <a16:creationId xmlns:a16="http://schemas.microsoft.com/office/drawing/2014/main" id="{93AD3090-D9E5-4755-8B53-3489D7AA7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367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 lovagrendek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297D2788-2095-4A2B-ABA7-7E81FF2C4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16632"/>
            <a:ext cx="4464496" cy="664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452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>
            <a:extLst>
              <a:ext uri="{FF2B5EF4-FFF2-40B4-BE49-F238E27FC236}">
                <a16:creationId xmlns:a16="http://schemas.microsoft.com/office/drawing/2014/main" id="{5F0E9012-6999-4089-AF0C-63FB6533F5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908720"/>
            <a:ext cx="4032448" cy="4572000"/>
          </a:xfrm>
        </p:spPr>
        <p:txBody>
          <a:bodyPr/>
          <a:lstStyle/>
          <a:p>
            <a:pPr eaLnBrk="1" hangingPunct="1"/>
            <a:r>
              <a:rPr lang="hu-HU" altLang="hu-HU" b="1" u="sng" dirty="0"/>
              <a:t>A Német Lovagrend </a:t>
            </a:r>
            <a:r>
              <a:rPr lang="hu-HU" altLang="hu-HU" dirty="0"/>
              <a:t>(vagy Teuton Lovagrend)</a:t>
            </a:r>
            <a:endParaRPr lang="hu-HU" altLang="hu-HU" b="1" u="sng" dirty="0"/>
          </a:p>
          <a:p>
            <a:pPr lvl="1" eaLnBrk="1" hangingPunct="1">
              <a:buNone/>
            </a:pPr>
            <a:r>
              <a:rPr lang="hu-HU" altLang="hu-HU" sz="2000" b="1" dirty="0"/>
              <a:t>- </a:t>
            </a:r>
            <a:r>
              <a:rPr lang="hu-HU" altLang="hu-HU" sz="2000" dirty="0"/>
              <a:t>1190 körül alakulnak meg, fő feladatuk a zarándokok védelme, a keresztesek katonai támogatása</a:t>
            </a:r>
            <a:endParaRPr lang="hu-HU" altLang="hu-HU" sz="2000" b="1" dirty="0"/>
          </a:p>
          <a:p>
            <a:endParaRPr lang="hu-HU" dirty="0"/>
          </a:p>
        </p:txBody>
      </p:sp>
      <p:sp>
        <p:nvSpPr>
          <p:cNvPr id="4" name="Cím 2">
            <a:extLst>
              <a:ext uri="{FF2B5EF4-FFF2-40B4-BE49-F238E27FC236}">
                <a16:creationId xmlns:a16="http://schemas.microsoft.com/office/drawing/2014/main" id="{AD412D12-BE3C-4C6B-854D-FBA129244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367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b="1" dirty="0"/>
              <a:t>A lovagrendek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244B51C-FCC9-4DAC-8C59-A97A753CE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4624"/>
            <a:ext cx="420125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12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artalom helye 10" descr="Flag_of_the_knights_templar_several_resolutions_by_jpviktorjokinen-d5pgsdj-1.jpg">
            <a:extLst>
              <a:ext uri="{FF2B5EF4-FFF2-40B4-BE49-F238E27FC236}">
                <a16:creationId xmlns:a16="http://schemas.microsoft.com/office/drawing/2014/main" id="{97E47287-A32A-4858-834B-8C2699F5F0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88" y="4000500"/>
            <a:ext cx="3933825" cy="2071688"/>
          </a:xfrm>
          <a:ln w="127000" cap="sq">
            <a:solidFill>
              <a:srgbClr val="000000"/>
            </a:solidFill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Kép 12" descr="the_teutonic_cross_ii__several_resolutions__by_jpviktorjokinen-d5pkdaw.jpg">
            <a:extLst>
              <a:ext uri="{FF2B5EF4-FFF2-40B4-BE49-F238E27FC236}">
                <a16:creationId xmlns:a16="http://schemas.microsoft.com/office/drawing/2014/main" id="{66691C3E-41C4-4864-AE5B-5C2DCE513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938" y="642938"/>
            <a:ext cx="3683000" cy="20716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Kép 13" descr="the_knights_of_malta__several_resolutions__by_jpviktorjokinen-d5pkeok.jpg">
            <a:extLst>
              <a:ext uri="{FF2B5EF4-FFF2-40B4-BE49-F238E27FC236}">
                <a16:creationId xmlns:a16="http://schemas.microsoft.com/office/drawing/2014/main" id="{D943491C-55DD-46C2-BCC6-69538AAD6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3" y="642938"/>
            <a:ext cx="3643312" cy="20716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289F4EF1-FD75-4774-A4EE-8A3EA4028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3143250"/>
            <a:ext cx="8501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accent2"/>
              </a:buClr>
              <a:buSzPct val="8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2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ts val="300"/>
              </a:spcBef>
              <a:buClr>
                <a:srgbClr val="B37732"/>
              </a:buClr>
              <a:buSzPct val="85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ts val="300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9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ts val="338"/>
              </a:spcBef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ts val="338"/>
              </a:spcBef>
              <a:spcAft>
                <a:spcPct val="0"/>
              </a:spcAft>
              <a:buClr>
                <a:srgbClr val="D6903D"/>
              </a:buClr>
              <a:buSzPct val="85000"/>
              <a:buFont typeface="Wingdings 2" panose="05020102010507070707" pitchFamily="18" charset="2"/>
              <a:buChar char=""/>
              <a:defRPr sz="16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1800" b="1"/>
              <a:t>        Johannita Lovagrend                                                      Német Lovagrend                     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hu-HU" altLang="hu-HU" sz="1800" b="1"/>
              <a:t>                                                     Templomos Lovagrend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031BB949-3FC5-4B81-9AB5-52DB8DB65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30984"/>
            <a:ext cx="8229600" cy="822920"/>
          </a:xfrm>
        </p:spPr>
        <p:txBody>
          <a:bodyPr>
            <a:noAutofit/>
          </a:bodyPr>
          <a:lstStyle/>
          <a:p>
            <a:pPr algn="ctr"/>
            <a:r>
              <a:rPr lang="hu-HU" sz="60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755830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464</TotalTime>
  <Words>690</Words>
  <Application>Microsoft Office PowerPoint</Application>
  <PresentationFormat>Diavetítés a képernyőre (4:3 oldalarány)</PresentationFormat>
  <Paragraphs>77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Constantia</vt:lpstr>
      <vt:lpstr>Wingdings 2</vt:lpstr>
      <vt:lpstr>Papír</vt:lpstr>
      <vt:lpstr>A keresztes háborúk</vt:lpstr>
      <vt:lpstr>Előzmények</vt:lpstr>
      <vt:lpstr>Az első keresztes hadjárat (1096-99)</vt:lpstr>
      <vt:lpstr>PowerPoint-bemutató</vt:lpstr>
      <vt:lpstr>PowerPoint-bemutató</vt:lpstr>
      <vt:lpstr>PowerPoint-bemutató</vt:lpstr>
      <vt:lpstr>A második ker. hadjárat (1145-49)</vt:lpstr>
      <vt:lpstr>PowerPoint-bemutató</vt:lpstr>
      <vt:lpstr>A harmadik ker. hadjárat (1189-92)</vt:lpstr>
      <vt:lpstr>Barbarossa           II. Fülöp       Oroszlánszívű             Frigyes                Ágost                 Richárd</vt:lpstr>
      <vt:lpstr>PowerPoint-bemutató</vt:lpstr>
      <vt:lpstr>A negyedik ker. hadjárat (1202-04)</vt:lpstr>
      <vt:lpstr>PowerPoint-bemutató</vt:lpstr>
      <vt:lpstr>PowerPoint-bemutató</vt:lpstr>
      <vt:lpstr>Az ötödik ker. hadjárat (1217-21)</vt:lpstr>
      <vt:lpstr>PowerPoint-bemutató</vt:lpstr>
      <vt:lpstr>A lovagrendek</vt:lpstr>
      <vt:lpstr>A lovagrendek</vt:lpstr>
      <vt:lpstr>A lovagrendek</vt:lpstr>
      <vt:lpstr>PowerPoint-bemutató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keresztes háborúk</dc:title>
  <dc:creator>Lajtai Ádám</dc:creator>
  <cp:lastModifiedBy>os</cp:lastModifiedBy>
  <cp:revision>44</cp:revision>
  <dcterms:created xsi:type="dcterms:W3CDTF">2014-11-24T21:26:22Z</dcterms:created>
  <dcterms:modified xsi:type="dcterms:W3CDTF">2024-02-04T18:33:14Z</dcterms:modified>
</cp:coreProperties>
</file>