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67" r:id="rId5"/>
    <p:sldId id="258" r:id="rId6"/>
    <p:sldId id="260" r:id="rId7"/>
    <p:sldId id="261" r:id="rId8"/>
    <p:sldId id="262" r:id="rId9"/>
    <p:sldId id="263" r:id="rId10"/>
    <p:sldId id="264" r:id="rId11"/>
    <p:sldId id="265" r:id="rId12"/>
    <p:sldId id="268" r:id="rId13"/>
    <p:sldId id="266" r:id="rId14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90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97631-B997-4DEF-BD79-5957BA7A10AE}" type="datetimeFigureOut">
              <a:rPr lang="hu-HU" smtClean="0"/>
              <a:t>2024. 02. 02.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D1D49-01BD-4B17-A36E-A75A88B9C34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01626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97631-B997-4DEF-BD79-5957BA7A10AE}" type="datetimeFigureOut">
              <a:rPr lang="hu-HU" smtClean="0"/>
              <a:t>2024. 02. 02.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D1D49-01BD-4B17-A36E-A75A88B9C34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57086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97631-B997-4DEF-BD79-5957BA7A10AE}" type="datetimeFigureOut">
              <a:rPr lang="hu-HU" smtClean="0"/>
              <a:t>2024. 02. 02.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D1D49-01BD-4B17-A36E-A75A88B9C34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51062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97631-B997-4DEF-BD79-5957BA7A10AE}" type="datetimeFigureOut">
              <a:rPr lang="hu-HU" smtClean="0"/>
              <a:t>2024. 02. 02.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D1D49-01BD-4B17-A36E-A75A88B9C34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57683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97631-B997-4DEF-BD79-5957BA7A10AE}" type="datetimeFigureOut">
              <a:rPr lang="hu-HU" smtClean="0"/>
              <a:t>2024. 02. 02.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D1D49-01BD-4B17-A36E-A75A88B9C34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32462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97631-B997-4DEF-BD79-5957BA7A10AE}" type="datetimeFigureOut">
              <a:rPr lang="hu-HU" smtClean="0"/>
              <a:t>2024. 02. 02.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D1D49-01BD-4B17-A36E-A75A88B9C34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85917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97631-B997-4DEF-BD79-5957BA7A10AE}" type="datetimeFigureOut">
              <a:rPr lang="hu-HU" smtClean="0"/>
              <a:t>2024. 02. 02.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D1D49-01BD-4B17-A36E-A75A88B9C34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11720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97631-B997-4DEF-BD79-5957BA7A10AE}" type="datetimeFigureOut">
              <a:rPr lang="hu-HU" smtClean="0"/>
              <a:t>2024. 02. 02.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D1D49-01BD-4B17-A36E-A75A88B9C34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08980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97631-B997-4DEF-BD79-5957BA7A10AE}" type="datetimeFigureOut">
              <a:rPr lang="hu-HU" smtClean="0"/>
              <a:t>2024. 02. 02.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D1D49-01BD-4B17-A36E-A75A88B9C34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21814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97631-B997-4DEF-BD79-5957BA7A10AE}" type="datetimeFigureOut">
              <a:rPr lang="hu-HU" smtClean="0"/>
              <a:t>2024. 02. 02.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D1D49-01BD-4B17-A36E-A75A88B9C34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8819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97631-B997-4DEF-BD79-5957BA7A10AE}" type="datetimeFigureOut">
              <a:rPr lang="hu-HU" smtClean="0"/>
              <a:t>2024. 02. 02.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D1D49-01BD-4B17-A36E-A75A88B9C34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77985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897631-B997-4DEF-BD79-5957BA7A10AE}" type="datetimeFigureOut">
              <a:rPr lang="hu-HU" smtClean="0"/>
              <a:t>2024. 02. 02.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DD1D49-01BD-4B17-A36E-A75A88B9C34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88125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467544" y="-171400"/>
            <a:ext cx="8206680" cy="1008112"/>
          </a:xfrm>
        </p:spPr>
        <p:txBody>
          <a:bodyPr/>
          <a:lstStyle/>
          <a:p>
            <a:r>
              <a:rPr lang="hu-HU" b="1" dirty="0"/>
              <a:t>A Magyar Királyság első évszázada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81659" y="764704"/>
            <a:ext cx="6400800" cy="766936"/>
          </a:xfrm>
        </p:spPr>
        <p:txBody>
          <a:bodyPr/>
          <a:lstStyle/>
          <a:p>
            <a:r>
              <a:rPr lang="hu-HU" b="1" i="1" dirty="0">
                <a:solidFill>
                  <a:schemeClr val="tx1"/>
                </a:solidFill>
              </a:rPr>
              <a:t>Szent Istvántól I. Béláig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34" y="1412776"/>
            <a:ext cx="9196587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656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27856"/>
            <a:ext cx="8229600" cy="850106"/>
          </a:xfrm>
        </p:spPr>
        <p:txBody>
          <a:bodyPr/>
          <a:lstStyle/>
          <a:p>
            <a:r>
              <a:rPr lang="hu-HU" dirty="0"/>
              <a:t>A Magyar Királyság 3 fő problémája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124" y="1124744"/>
            <a:ext cx="5904656" cy="5472608"/>
          </a:xfrm>
        </p:spPr>
        <p:txBody>
          <a:bodyPr>
            <a:normAutofit fontScale="92500"/>
          </a:bodyPr>
          <a:lstStyle/>
          <a:p>
            <a:r>
              <a:rPr lang="hu-HU" b="1" dirty="0"/>
              <a:t>A trónharcok </a:t>
            </a:r>
            <a:r>
              <a:rPr lang="hu-HU" dirty="0"/>
              <a:t>– a trónutódlás kérdése</a:t>
            </a:r>
          </a:p>
          <a:p>
            <a:r>
              <a:rPr lang="hu-HU" b="1" dirty="0"/>
              <a:t>A pogánylázadások </a:t>
            </a:r>
            <a:r>
              <a:rPr lang="hu-HU" dirty="0"/>
              <a:t>– a régi hit a kereszténység ellen és a szabadság a főúri-jobbágyi viszony ellen (társadalmi igazságtalanságok)</a:t>
            </a:r>
          </a:p>
          <a:p>
            <a:r>
              <a:rPr lang="hu-HU" b="1" dirty="0"/>
              <a:t>A német beavatkozási kísérletek</a:t>
            </a:r>
            <a:r>
              <a:rPr lang="hu-HU" dirty="0"/>
              <a:t> – a </a:t>
            </a:r>
            <a:r>
              <a:rPr lang="hu-HU" dirty="0" err="1"/>
              <a:t>NRCS-ok</a:t>
            </a:r>
            <a:r>
              <a:rPr lang="hu-HU" dirty="0"/>
              <a:t> kihasználták a trónviszályokat és sokszor az egyik felet katonailag támogatták – hűbér fejében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5451" y="908720"/>
            <a:ext cx="3142413" cy="558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643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147" y="908720"/>
            <a:ext cx="2915816" cy="5263206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hu-HU" dirty="0"/>
              <a:t>Szent István és a trónutódlás kérdése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052736"/>
            <a:ext cx="7092280" cy="5805264"/>
          </a:xfrm>
        </p:spPr>
        <p:txBody>
          <a:bodyPr>
            <a:normAutofit fontScale="92500" lnSpcReduction="10000"/>
          </a:bodyPr>
          <a:lstStyle/>
          <a:p>
            <a:r>
              <a:rPr lang="hu-HU" dirty="0"/>
              <a:t>Szent István egyetlen felnőtt fia – </a:t>
            </a:r>
            <a:r>
              <a:rPr lang="hu-HU" b="1" dirty="0"/>
              <a:t>IMRE herceg </a:t>
            </a:r>
            <a:r>
              <a:rPr lang="hu-HU" dirty="0"/>
              <a:t>1031-ben vadászbalesetben (?) meghalt</a:t>
            </a:r>
          </a:p>
          <a:p>
            <a:r>
              <a:rPr lang="hu-HU" dirty="0"/>
              <a:t>1037-ben Szent István megvakítatta unokatestvérét </a:t>
            </a:r>
            <a:r>
              <a:rPr lang="hu-HU" b="1" dirty="0"/>
              <a:t>Vazult</a:t>
            </a:r>
            <a:r>
              <a:rPr lang="hu-HU" dirty="0"/>
              <a:t> (Vászoly), </a:t>
            </a:r>
            <a:r>
              <a:rPr lang="hu-HU" b="1" dirty="0">
                <a:solidFill>
                  <a:srgbClr val="C00000"/>
                </a:solidFill>
              </a:rPr>
              <a:t>fiait pedig száműzte az országból</a:t>
            </a:r>
          </a:p>
          <a:p>
            <a:r>
              <a:rPr lang="hu-HU" dirty="0"/>
              <a:t>Szent István </a:t>
            </a:r>
            <a:r>
              <a:rPr lang="hu-HU" b="1" dirty="0"/>
              <a:t>1038. augusztus 15-én halt meg </a:t>
            </a:r>
            <a:r>
              <a:rPr lang="hu-HU" dirty="0"/>
              <a:t>fiú örökös nélkül</a:t>
            </a:r>
          </a:p>
          <a:p>
            <a:r>
              <a:rPr lang="hu-HU" b="1" dirty="0"/>
              <a:t>Még életében Orseolo Pétert </a:t>
            </a:r>
            <a:r>
              <a:rPr lang="hu-HU" dirty="0"/>
              <a:t>nevezi meg utódjaként -  Velencébe férjhez ment húgának a fiát, tehát az unokaöccsét (aki tehát apai ágon olasz)</a:t>
            </a:r>
          </a:p>
        </p:txBody>
      </p:sp>
    </p:spTree>
    <p:extLst>
      <p:ext uri="{BB962C8B-B14F-4D97-AF65-F5344CB8AC3E}">
        <p14:creationId xmlns:p14="http://schemas.microsoft.com/office/powerpoint/2010/main" val="1381881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FCC5E48-5ED3-451F-BC91-527853FD4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0106"/>
          </a:xfrm>
        </p:spPr>
        <p:txBody>
          <a:bodyPr>
            <a:normAutofit/>
          </a:bodyPr>
          <a:lstStyle/>
          <a:p>
            <a:r>
              <a:rPr lang="hu-HU" dirty="0"/>
              <a:t>I. (Szent) István király felajánlása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FC2E9209-5B0E-4D9A-9D61-93619B1C7B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0728"/>
            <a:ext cx="4298524" cy="5733256"/>
          </a:xfrm>
          <a:prstGeom prst="rect">
            <a:avLst/>
          </a:prstGeom>
        </p:spPr>
      </p:pic>
      <p:sp>
        <p:nvSpPr>
          <p:cNvPr id="7" name="Szövegdoboz 6">
            <a:extLst>
              <a:ext uri="{FF2B5EF4-FFF2-40B4-BE49-F238E27FC236}">
                <a16:creationId xmlns:a16="http://schemas.microsoft.com/office/drawing/2014/main" id="{DFD19074-A217-4AEB-8013-5C3E5A67B167}"/>
              </a:ext>
            </a:extLst>
          </p:cNvPr>
          <p:cNvSpPr txBox="1"/>
          <p:nvPr/>
        </p:nvSpPr>
        <p:spPr>
          <a:xfrm>
            <a:off x="4427984" y="850106"/>
            <a:ext cx="4536504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600" dirty="0"/>
              <a:t>I. István király halála napján, 1038. augusztus 15-én a Szent Koronát felajánlja </a:t>
            </a:r>
            <a:r>
              <a:rPr lang="hu-HU" sz="2600" b="1" dirty="0">
                <a:solidFill>
                  <a:srgbClr val="FF0000"/>
                </a:solidFill>
              </a:rPr>
              <a:t>Szűz Máriának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600" dirty="0"/>
              <a:t>Innentől kezdve Magyarországot Szűz Mária királyságának tekintjük – </a:t>
            </a:r>
            <a:r>
              <a:rPr lang="hu-HU" sz="2600" b="1" dirty="0"/>
              <a:t>Regnum Marianum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600" dirty="0"/>
              <a:t>A Szent Korona Magyarország legfelsőbb jogi személye. A következő </a:t>
            </a:r>
            <a:r>
              <a:rPr lang="hu-HU" sz="2600" b="1" dirty="0"/>
              <a:t>TÖRVÉNYESEN </a:t>
            </a:r>
            <a:r>
              <a:rPr lang="hu-HU" sz="2600" dirty="0"/>
              <a:t>megkoronázott királyok </a:t>
            </a:r>
            <a:r>
              <a:rPr lang="hu-HU" sz="2600" b="1" u="sng" dirty="0">
                <a:solidFill>
                  <a:srgbClr val="FF0000"/>
                </a:solidFill>
              </a:rPr>
              <a:t>csak a Szent Korona NEVÉBEN uralkodnak</a:t>
            </a:r>
          </a:p>
        </p:txBody>
      </p:sp>
    </p:spTree>
    <p:extLst>
      <p:ext uri="{BB962C8B-B14F-4D97-AF65-F5344CB8AC3E}">
        <p14:creationId xmlns:p14="http://schemas.microsoft.com/office/powerpoint/2010/main" val="32267669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908720"/>
            <a:ext cx="5904656" cy="5760640"/>
          </a:xfrm>
        </p:spPr>
        <p:txBody>
          <a:bodyPr>
            <a:normAutofit fontScale="92500" lnSpcReduction="10000"/>
          </a:bodyPr>
          <a:lstStyle/>
          <a:p>
            <a:r>
              <a:rPr lang="hu-HU" dirty="0"/>
              <a:t>Orseolo Péter (1038-1041) </a:t>
            </a:r>
            <a:r>
              <a:rPr lang="hu-HU" b="1" dirty="0">
                <a:solidFill>
                  <a:srgbClr val="C00000"/>
                </a:solidFill>
              </a:rPr>
              <a:t>idegeneket, külföldieket</a:t>
            </a:r>
            <a:r>
              <a:rPr lang="hu-HU" dirty="0"/>
              <a:t> nevez ki magyarok helyett a királyi udvar vezető tisztségeibe és az egyház vezető tisztségeibe – ez nem tetszik a magyar főuraknak, fellázadnak</a:t>
            </a:r>
          </a:p>
          <a:p>
            <a:r>
              <a:rPr lang="hu-HU" b="1" dirty="0"/>
              <a:t>Aba Sámuelt</a:t>
            </a:r>
            <a:r>
              <a:rPr lang="hu-HU" dirty="0"/>
              <a:t> (1041-1044, Szent István sógora) választják meg királynak és elűzik Péter királyt</a:t>
            </a:r>
          </a:p>
          <a:p>
            <a:r>
              <a:rPr lang="hu-HU" dirty="0"/>
              <a:t>Orseolo Péter </a:t>
            </a:r>
            <a:r>
              <a:rPr lang="hu-HU" b="1" dirty="0">
                <a:solidFill>
                  <a:srgbClr val="C00000"/>
                </a:solidFill>
              </a:rPr>
              <a:t>III. Henrik </a:t>
            </a:r>
            <a:r>
              <a:rPr lang="hu-HU" b="1" dirty="0" err="1">
                <a:solidFill>
                  <a:srgbClr val="C00000"/>
                </a:solidFill>
              </a:rPr>
              <a:t>NRCS-hez</a:t>
            </a:r>
            <a:r>
              <a:rPr lang="hu-HU" b="1" dirty="0">
                <a:solidFill>
                  <a:srgbClr val="C00000"/>
                </a:solidFill>
              </a:rPr>
              <a:t> </a:t>
            </a:r>
            <a:r>
              <a:rPr lang="hu-HU" dirty="0"/>
              <a:t>menekül és később kér katonai támogatást Aba legyőzéséhez</a:t>
            </a:r>
          </a:p>
          <a:p>
            <a:endParaRPr lang="hu-HU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457200" y="-13394"/>
            <a:ext cx="8229600" cy="1066130"/>
          </a:xfrm>
        </p:spPr>
        <p:txBody>
          <a:bodyPr>
            <a:normAutofit fontScale="90000"/>
          </a:bodyPr>
          <a:lstStyle/>
          <a:p>
            <a:r>
              <a:rPr lang="hu-HU" dirty="0"/>
              <a:t>Szent István és a trónutódlás kérdése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0879" y="845615"/>
            <a:ext cx="3810000" cy="5410200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6877031" y="6249375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/>
              <a:t>Aba Sámuel</a:t>
            </a:r>
          </a:p>
        </p:txBody>
      </p:sp>
    </p:spTree>
    <p:extLst>
      <p:ext uri="{BB962C8B-B14F-4D97-AF65-F5344CB8AC3E}">
        <p14:creationId xmlns:p14="http://schemas.microsoft.com/office/powerpoint/2010/main" val="48271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27856"/>
            <a:ext cx="8229600" cy="778098"/>
          </a:xfrm>
        </p:spPr>
        <p:txBody>
          <a:bodyPr/>
          <a:lstStyle/>
          <a:p>
            <a:r>
              <a:rPr lang="hu-HU" dirty="0"/>
              <a:t>Orseolo Péter visszatérése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3600399"/>
          </a:xfrm>
        </p:spPr>
        <p:txBody>
          <a:bodyPr>
            <a:normAutofit fontScale="85000" lnSpcReduction="10000"/>
          </a:bodyPr>
          <a:lstStyle/>
          <a:p>
            <a:r>
              <a:rPr lang="hu-HU" dirty="0"/>
              <a:t>III. Henrik NRCS katonai támogatásával O. Péter visszatér </a:t>
            </a:r>
            <a:r>
              <a:rPr lang="hu-HU" dirty="0" err="1"/>
              <a:t>MO-ra</a:t>
            </a:r>
            <a:r>
              <a:rPr lang="hu-HU" dirty="0"/>
              <a:t>, </a:t>
            </a:r>
            <a:r>
              <a:rPr lang="hu-HU" b="1" dirty="0"/>
              <a:t>1044-ben Ménfőnél legyőzi Aba Sámuelt</a:t>
            </a:r>
          </a:p>
          <a:p>
            <a:r>
              <a:rPr lang="hu-HU" dirty="0"/>
              <a:t>Orseolo Péter (1044-1046) ott folytatta uralkodását, ahol abba hagyta, a magyar főurak ismét lázadnak ellene és a köznép is lázad az új társadalmi jobbágyi rendszer ellen </a:t>
            </a:r>
            <a:r>
              <a:rPr lang="hu-HU" b="1" dirty="0">
                <a:solidFill>
                  <a:srgbClr val="C00000"/>
                </a:solidFill>
              </a:rPr>
              <a:t>– </a:t>
            </a:r>
            <a:r>
              <a:rPr lang="hu-HU" b="1" dirty="0" err="1">
                <a:solidFill>
                  <a:srgbClr val="C00000"/>
                </a:solidFill>
              </a:rPr>
              <a:t>ú.n</a:t>
            </a:r>
            <a:r>
              <a:rPr lang="hu-HU" b="1" dirty="0">
                <a:solidFill>
                  <a:srgbClr val="C00000"/>
                </a:solidFill>
              </a:rPr>
              <a:t>. „pogánylázadás” – vezetője: VATA</a:t>
            </a:r>
          </a:p>
          <a:p>
            <a:r>
              <a:rPr lang="hu-HU" dirty="0"/>
              <a:t>A főurak és az egyházi vezetők (pl. </a:t>
            </a:r>
            <a:r>
              <a:rPr lang="hu-HU" b="1" dirty="0"/>
              <a:t>Gellért püspök</a:t>
            </a:r>
            <a:r>
              <a:rPr lang="hu-HU" dirty="0"/>
              <a:t>) </a:t>
            </a:r>
            <a:r>
              <a:rPr lang="hu-HU" b="1" dirty="0">
                <a:solidFill>
                  <a:srgbClr val="C00000"/>
                </a:solidFill>
              </a:rPr>
              <a:t>visszahívják az országba </a:t>
            </a:r>
            <a:r>
              <a:rPr lang="hu-HU" dirty="0"/>
              <a:t>Vazul Kijevbe száműzött fiait: </a:t>
            </a:r>
            <a:r>
              <a:rPr lang="hu-HU" b="1" dirty="0"/>
              <a:t>András és Levente herceget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4292600"/>
            <a:ext cx="7112000" cy="256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1414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991419"/>
            <a:ext cx="3983157" cy="2852936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-99392"/>
            <a:ext cx="8229600" cy="850106"/>
          </a:xfrm>
        </p:spPr>
        <p:txBody>
          <a:bodyPr/>
          <a:lstStyle/>
          <a:p>
            <a:r>
              <a:rPr lang="hu-HU" dirty="0">
                <a:solidFill>
                  <a:schemeClr val="bg1"/>
                </a:solidFill>
              </a:rPr>
              <a:t>I. András uralkodása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620689"/>
            <a:ext cx="8856984" cy="3528391"/>
          </a:xfrm>
        </p:spPr>
        <p:txBody>
          <a:bodyPr>
            <a:normAutofit fontScale="92500" lnSpcReduction="10000"/>
          </a:bodyPr>
          <a:lstStyle/>
          <a:p>
            <a:r>
              <a:rPr lang="hu-HU" dirty="0">
                <a:solidFill>
                  <a:schemeClr val="bg1"/>
                </a:solidFill>
              </a:rPr>
              <a:t>András herceg legyőzi O. Pétert, megszerzi a trónt és leszámol Vatával és a pogánylázadással – nincs visszatérés a régi társ. rendhez (András öccse Levente herceg meghal)</a:t>
            </a:r>
          </a:p>
          <a:p>
            <a:r>
              <a:rPr lang="hu-HU" b="1" dirty="0">
                <a:solidFill>
                  <a:srgbClr val="FFFF00"/>
                </a:solidFill>
              </a:rPr>
              <a:t>I. András (1046-1060) </a:t>
            </a:r>
            <a:r>
              <a:rPr lang="hu-HU" dirty="0">
                <a:solidFill>
                  <a:schemeClr val="bg1"/>
                </a:solidFill>
              </a:rPr>
              <a:t>haza hívja második öccsét </a:t>
            </a:r>
            <a:r>
              <a:rPr lang="hu-HU" b="1" u="sng" dirty="0">
                <a:solidFill>
                  <a:schemeClr val="bg1"/>
                </a:solidFill>
              </a:rPr>
              <a:t>Béla herceget</a:t>
            </a:r>
            <a:r>
              <a:rPr lang="hu-HU" dirty="0">
                <a:solidFill>
                  <a:schemeClr val="bg1"/>
                </a:solidFill>
              </a:rPr>
              <a:t>, aki Lengyelországban volt száműzetésben és MO 1/3-át rábízza, hercegség (</a:t>
            </a:r>
            <a:r>
              <a:rPr lang="hu-HU" dirty="0" err="1">
                <a:solidFill>
                  <a:schemeClr val="bg1"/>
                </a:solidFill>
              </a:rPr>
              <a:t>dukátus</a:t>
            </a:r>
            <a:r>
              <a:rPr lang="hu-HU" dirty="0">
                <a:solidFill>
                  <a:schemeClr val="bg1"/>
                </a:solidFill>
              </a:rPr>
              <a:t>) formájában, Nyitra központtal</a:t>
            </a:r>
          </a:p>
          <a:p>
            <a:endParaRPr lang="hu-HU" dirty="0">
              <a:solidFill>
                <a:schemeClr val="bg1"/>
              </a:solidFill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809" y="4149080"/>
            <a:ext cx="3156776" cy="285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8247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-99392"/>
            <a:ext cx="8229600" cy="922114"/>
          </a:xfrm>
        </p:spPr>
        <p:txBody>
          <a:bodyPr/>
          <a:lstStyle/>
          <a:p>
            <a:r>
              <a:rPr lang="hu-HU" dirty="0">
                <a:solidFill>
                  <a:schemeClr val="bg1"/>
                </a:solidFill>
              </a:rPr>
              <a:t>I. András uralkodása és utódlása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836713"/>
            <a:ext cx="9144000" cy="3600399"/>
          </a:xfrm>
        </p:spPr>
        <p:txBody>
          <a:bodyPr>
            <a:normAutofit fontScale="92500" lnSpcReduction="20000"/>
          </a:bodyPr>
          <a:lstStyle/>
          <a:p>
            <a:r>
              <a:rPr lang="hu-HU" dirty="0">
                <a:solidFill>
                  <a:schemeClr val="bg1"/>
                </a:solidFill>
              </a:rPr>
              <a:t>A NRCS (III. Henrik) </a:t>
            </a:r>
            <a:r>
              <a:rPr lang="hu-HU" b="1" dirty="0">
                <a:solidFill>
                  <a:schemeClr val="bg1"/>
                </a:solidFill>
              </a:rPr>
              <a:t>két hadjáratot </a:t>
            </a:r>
            <a:r>
              <a:rPr lang="hu-HU" dirty="0">
                <a:solidFill>
                  <a:schemeClr val="bg1"/>
                </a:solidFill>
              </a:rPr>
              <a:t>indít MO ellen (1051, 1052) – Orseolo Péter legyőzésének és meggyilkolásának ürügyén – </a:t>
            </a:r>
            <a:r>
              <a:rPr lang="hu-HU" b="1" dirty="0">
                <a:solidFill>
                  <a:schemeClr val="bg1"/>
                </a:solidFill>
              </a:rPr>
              <a:t>veszít </a:t>
            </a:r>
          </a:p>
          <a:p>
            <a:r>
              <a:rPr lang="hu-HU" dirty="0">
                <a:solidFill>
                  <a:schemeClr val="bg1"/>
                </a:solidFill>
              </a:rPr>
              <a:t>A békekötés (1058) – I. András 6 éves fiával - </a:t>
            </a:r>
            <a:r>
              <a:rPr lang="hu-HU" b="1" dirty="0">
                <a:solidFill>
                  <a:schemeClr val="bg1"/>
                </a:solidFill>
              </a:rPr>
              <a:t>Salamonnal</a:t>
            </a:r>
            <a:r>
              <a:rPr lang="hu-HU" dirty="0">
                <a:solidFill>
                  <a:schemeClr val="bg1"/>
                </a:solidFill>
              </a:rPr>
              <a:t> eljegyezteti a NRCS 11 éves húgát, Juditot</a:t>
            </a:r>
          </a:p>
          <a:p>
            <a:r>
              <a:rPr lang="hu-HU" b="1" dirty="0">
                <a:solidFill>
                  <a:srgbClr val="FFFF00"/>
                </a:solidFill>
              </a:rPr>
              <a:t>Salamon</a:t>
            </a:r>
            <a:r>
              <a:rPr lang="hu-HU" dirty="0">
                <a:solidFill>
                  <a:schemeClr val="bg1"/>
                </a:solidFill>
              </a:rPr>
              <a:t> a trónörökös – ez nem tetszett I. András öccsének </a:t>
            </a:r>
            <a:r>
              <a:rPr lang="hu-HU" b="1" dirty="0">
                <a:solidFill>
                  <a:srgbClr val="00B0F0"/>
                </a:solidFill>
              </a:rPr>
              <a:t>Béla hercegnek</a:t>
            </a:r>
          </a:p>
          <a:p>
            <a:r>
              <a:rPr lang="hu-HU" dirty="0">
                <a:solidFill>
                  <a:schemeClr val="bg1"/>
                </a:solidFill>
              </a:rPr>
              <a:t>I. András próba elé állítja öccsét – </a:t>
            </a:r>
            <a:r>
              <a:rPr lang="hu-HU" b="1" u="sng" dirty="0">
                <a:solidFill>
                  <a:srgbClr val="FFFF00"/>
                </a:solidFill>
              </a:rPr>
              <a:t>korona vagy kard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4239509"/>
            <a:ext cx="5688632" cy="2645875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432" y="4294731"/>
            <a:ext cx="4320568" cy="2590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2891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922114"/>
          </a:xfrm>
        </p:spPr>
        <p:txBody>
          <a:bodyPr/>
          <a:lstStyle/>
          <a:p>
            <a:r>
              <a:rPr lang="hu-HU" dirty="0">
                <a:solidFill>
                  <a:schemeClr val="bg1"/>
                </a:solidFill>
              </a:rPr>
              <a:t>I. András és a trónutódlás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740" y="836712"/>
            <a:ext cx="9036496" cy="4525963"/>
          </a:xfrm>
        </p:spPr>
        <p:txBody>
          <a:bodyPr/>
          <a:lstStyle/>
          <a:p>
            <a:r>
              <a:rPr lang="hu-HU" dirty="0">
                <a:solidFill>
                  <a:schemeClr val="bg1"/>
                </a:solidFill>
              </a:rPr>
              <a:t>A valóság: </a:t>
            </a:r>
            <a:r>
              <a:rPr lang="hu-HU" b="1" dirty="0">
                <a:solidFill>
                  <a:srgbClr val="FFFF00"/>
                </a:solidFill>
              </a:rPr>
              <a:t>Béla herceg </a:t>
            </a:r>
            <a:r>
              <a:rPr lang="hu-HU" dirty="0">
                <a:solidFill>
                  <a:schemeClr val="bg1"/>
                </a:solidFill>
              </a:rPr>
              <a:t>elmenekül Lengyelországba</a:t>
            </a:r>
          </a:p>
          <a:p>
            <a:r>
              <a:rPr lang="hu-HU" dirty="0">
                <a:solidFill>
                  <a:schemeClr val="bg1"/>
                </a:solidFill>
              </a:rPr>
              <a:t>Hadsereggel tér vissza és a Tisza mellett legyőzi testvérét, </a:t>
            </a:r>
            <a:r>
              <a:rPr lang="hu-HU" b="1" dirty="0">
                <a:solidFill>
                  <a:schemeClr val="bg1"/>
                </a:solidFill>
              </a:rPr>
              <a:t>I. Andrást, aki hamarosan meghal (1060)</a:t>
            </a:r>
          </a:p>
          <a:p>
            <a:r>
              <a:rPr lang="hu-HU" dirty="0">
                <a:solidFill>
                  <a:schemeClr val="bg1"/>
                </a:solidFill>
              </a:rPr>
              <a:t>Az ő általa alapított (1055-ben) tihanyi apátságban temették el I. Andrást, aki a mai napig ott nyugszik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353" y="3645023"/>
            <a:ext cx="5727959" cy="3221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3699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94324" cy="6857999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623" y="0"/>
            <a:ext cx="4582325" cy="687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2966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-99392"/>
            <a:ext cx="8229600" cy="922114"/>
          </a:xfrm>
        </p:spPr>
        <p:txBody>
          <a:bodyPr/>
          <a:lstStyle/>
          <a:p>
            <a:r>
              <a:rPr lang="hu-HU" dirty="0"/>
              <a:t>I. Béla uralkodása (1060-1063)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692696"/>
            <a:ext cx="8928992" cy="3816424"/>
          </a:xfrm>
        </p:spPr>
        <p:txBody>
          <a:bodyPr>
            <a:normAutofit fontScale="92500" lnSpcReduction="20000"/>
          </a:bodyPr>
          <a:lstStyle/>
          <a:p>
            <a:r>
              <a:rPr lang="hu-HU" dirty="0"/>
              <a:t>I. András családja a </a:t>
            </a:r>
            <a:r>
              <a:rPr lang="hu-HU" dirty="0" err="1"/>
              <a:t>NRCS-hoz</a:t>
            </a:r>
            <a:r>
              <a:rPr lang="hu-HU" dirty="0"/>
              <a:t> (IV. Henrik) menekül</a:t>
            </a:r>
          </a:p>
          <a:p>
            <a:r>
              <a:rPr lang="hu-HU" dirty="0"/>
              <a:t>I. Béla </a:t>
            </a:r>
            <a:r>
              <a:rPr lang="hu-HU" b="1" u="sng" dirty="0">
                <a:solidFill>
                  <a:srgbClr val="C00000"/>
                </a:solidFill>
              </a:rPr>
              <a:t>törvénylátó napot </a:t>
            </a:r>
            <a:r>
              <a:rPr lang="hu-HU" b="1" dirty="0"/>
              <a:t>vezetett be 1061-ben</a:t>
            </a:r>
          </a:p>
          <a:p>
            <a:r>
              <a:rPr lang="hu-HU" b="1" dirty="0"/>
              <a:t>A közszabadoknak </a:t>
            </a:r>
            <a:r>
              <a:rPr lang="hu-HU" dirty="0"/>
              <a:t>(akikre mint katonákra volt szüksége) tett engedményeket:</a:t>
            </a:r>
            <a:r>
              <a:rPr lang="hu-HU" b="1" dirty="0"/>
              <a:t> ármaximálást, az adók és tartozások egy részét elengedte</a:t>
            </a:r>
          </a:p>
          <a:p>
            <a:r>
              <a:rPr lang="hu-HU" dirty="0"/>
              <a:t>A zsidó kereskedők visszaszorításának érdekében </a:t>
            </a:r>
            <a:r>
              <a:rPr lang="hu-HU" b="1" dirty="0"/>
              <a:t>a vasárnapi vásár-napot szombatra tette át</a:t>
            </a:r>
          </a:p>
          <a:p>
            <a:r>
              <a:rPr lang="hu-HU" b="1" dirty="0"/>
              <a:t>1063-ban </a:t>
            </a:r>
            <a:r>
              <a:rPr lang="hu-HU" dirty="0"/>
              <a:t>a krónikák szerint </a:t>
            </a:r>
            <a:r>
              <a:rPr lang="hu-HU" b="1" dirty="0"/>
              <a:t>ráomlott a trónja és ebbe belehalt</a:t>
            </a:r>
          </a:p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5" y="4149081"/>
            <a:ext cx="5215303" cy="270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0838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F5466F64-696C-4337-BA95-2541C27E8A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555" y="0"/>
            <a:ext cx="64128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073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5500" dirty="0">
                <a:solidFill>
                  <a:schemeClr val="bg1"/>
                </a:solidFill>
              </a:rPr>
              <a:t>Köszönöm a figyelmet!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916832"/>
            <a:ext cx="7693446" cy="4333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5068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969</TotalTime>
  <Words>609</Words>
  <Application>Microsoft Office PowerPoint</Application>
  <PresentationFormat>Diavetítés a képernyőre (4:3 oldalarány)</PresentationFormat>
  <Paragraphs>43</Paragraphs>
  <Slides>13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Office-téma</vt:lpstr>
      <vt:lpstr>A Magyar Királyság első évszázada</vt:lpstr>
      <vt:lpstr>A Magyar Királyság 3 fő problémája</vt:lpstr>
      <vt:lpstr>Szent István és a trónutódlás kérdése</vt:lpstr>
      <vt:lpstr>I. (Szent) István király felajánlása</vt:lpstr>
      <vt:lpstr>Szent István és a trónutódlás kérdése</vt:lpstr>
      <vt:lpstr>Orseolo Péter visszatérése</vt:lpstr>
      <vt:lpstr>I. András uralkodása</vt:lpstr>
      <vt:lpstr>I. András uralkodása és utódlása</vt:lpstr>
      <vt:lpstr>I. András és a trónutódlás</vt:lpstr>
      <vt:lpstr>PowerPoint-bemutató</vt:lpstr>
      <vt:lpstr>I. Béla uralkodása (1060-1063)</vt:lpstr>
      <vt:lpstr>PowerPoint-bemutató</vt:lpstr>
      <vt:lpstr>Köszönöm a figyelmet!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Magyar Királyság első évszázada</dc:title>
  <dc:creator>OS</dc:creator>
  <cp:lastModifiedBy>os</cp:lastModifiedBy>
  <cp:revision>32</cp:revision>
  <dcterms:created xsi:type="dcterms:W3CDTF">2020-04-11T13:08:16Z</dcterms:created>
  <dcterms:modified xsi:type="dcterms:W3CDTF">2024-02-02T02:04:30Z</dcterms:modified>
</cp:coreProperties>
</file>