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0"/>
  </p:notesMasterIdLst>
  <p:sldIdLst>
    <p:sldId id="256" r:id="rId2"/>
    <p:sldId id="257" r:id="rId3"/>
    <p:sldId id="258" r:id="rId4"/>
    <p:sldId id="282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77" r:id="rId15"/>
    <p:sldId id="278" r:id="rId16"/>
    <p:sldId id="279" r:id="rId17"/>
    <p:sldId id="284" r:id="rId18"/>
    <p:sldId id="285" r:id="rId19"/>
    <p:sldId id="286" r:id="rId20"/>
    <p:sldId id="287" r:id="rId21"/>
    <p:sldId id="263" r:id="rId22"/>
    <p:sldId id="288" r:id="rId23"/>
    <p:sldId id="289" r:id="rId24"/>
    <p:sldId id="290" r:id="rId25"/>
    <p:sldId id="291" r:id="rId26"/>
    <p:sldId id="292" r:id="rId27"/>
    <p:sldId id="269" r:id="rId28"/>
    <p:sldId id="270" r:id="rId29"/>
    <p:sldId id="272" r:id="rId30"/>
    <p:sldId id="273" r:id="rId31"/>
    <p:sldId id="274" r:id="rId32"/>
    <p:sldId id="276" r:id="rId33"/>
    <p:sldId id="293" r:id="rId34"/>
    <p:sldId id="294" r:id="rId35"/>
    <p:sldId id="295" r:id="rId36"/>
    <p:sldId id="296" r:id="rId37"/>
    <p:sldId id="298" r:id="rId38"/>
    <p:sldId id="297" r:id="rId39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46941-81C1-445F-B0A7-E91A752D1C64}" type="datetimeFigureOut">
              <a:rPr lang="hu-HU" smtClean="0"/>
              <a:pPr/>
              <a:t>2024.02.07.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9FE68-2AF7-455F-B3E9-EAE1330912FF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1</a:t>
            </a:fld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3</a:t>
            </a:fld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5</a:t>
            </a:fld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6</a:t>
            </a:fld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7</a:t>
            </a:fld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8</a:t>
            </a:fld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9</a:t>
            </a:fld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10</a:t>
            </a:fld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11</a:t>
            </a:fld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12</a:t>
            </a:fld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13</a:t>
            </a:fld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14</a:t>
            </a:fld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15</a:t>
            </a:fld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9FE68-2AF7-455F-B3E9-EAE1330912FF}" type="slidenum">
              <a:rPr lang="hu-HU" smtClean="0"/>
              <a:pPr/>
              <a:t>16</a:t>
            </a:fld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17</a:t>
            </a:fld>
            <a:endParaRPr lang="hu-HU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18</a:t>
            </a:fld>
            <a:endParaRPr lang="hu-HU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19</a:t>
            </a:fld>
            <a:endParaRPr lang="hu-HU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20</a:t>
            </a:fld>
            <a:endParaRPr lang="hu-HU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21</a:t>
            </a:fld>
            <a:endParaRPr lang="hu-HU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22</a:t>
            </a:fld>
            <a:endParaRPr lang="hu-HU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23</a:t>
            </a:fld>
            <a:endParaRPr lang="hu-HU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24</a:t>
            </a:fld>
            <a:endParaRPr lang="hu-HU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25</a:t>
            </a:fld>
            <a:endParaRPr lang="hu-HU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26</a:t>
            </a:fld>
            <a:endParaRPr lang="hu-HU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27</a:t>
            </a:fld>
            <a:endParaRPr lang="hu-HU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28</a:t>
            </a:fld>
            <a:endParaRPr lang="hu-HU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29</a:t>
            </a:fld>
            <a:endParaRPr lang="hu-HU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30</a:t>
            </a:fld>
            <a:endParaRPr lang="hu-HU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31</a:t>
            </a:fld>
            <a:endParaRPr lang="hu-HU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32</a:t>
            </a:fld>
            <a:endParaRPr lang="hu-HU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33</a:t>
            </a:fld>
            <a:endParaRPr lang="hu-HU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2F6D7E-90EE-4435-9552-A0A97DE03A88}" type="slidenum">
              <a:rPr lang="hu-HU" smtClean="0"/>
              <a:pPr/>
              <a:t>34</a:t>
            </a:fld>
            <a:endParaRPr lang="hu-H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9250BEF-867B-4685-85AA-1F6C1604FB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64BBE27-EDF4-49F3-9032-C4B93BB836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E626D35-BE4E-40CF-AC05-F49275C62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07/02/2024</a:t>
            </a:fld>
            <a:endParaRPr lang="it-IT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DEAE9F4-F0D1-4904-97BD-07340F029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3300595-96DE-4E9B-B95F-182D44EA4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7629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812F87-E575-4261-8A33-CF0E97529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E645F9B-D70B-44B7-907C-7DBDFF2BA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CEEBDDC-D081-4438-B56A-65D744E7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07/02/2024</a:t>
            </a:fld>
            <a:endParaRPr lang="it-IT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83A4D3E-267E-4F6F-B80E-937654F34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088EB7A-CFF7-470C-921F-D1C21DD32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8961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0F6744-D7A5-4B71-BAE2-DA6C29E1F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BFDFD07-B3F7-4DA1-8CF1-96939FD40C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EC16CBE-B472-43B5-8981-60D32D6AA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07/02/2024</a:t>
            </a:fld>
            <a:endParaRPr lang="it-IT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89FEDCE-1D63-4EE2-843C-F4F853E3B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2A78B2F-D028-4227-80D2-0870199EA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5186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582263-78AC-4155-8CC0-7CC9F2E98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C38BB17-B5A3-4B3F-90DC-0751FDE6E3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56F87AF-A16B-40B4-B2DC-0B858551A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F7DB268-123A-49AE-AED9-649F46855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07/02/2024</a:t>
            </a:fld>
            <a:endParaRPr lang="it-IT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1A87BBA-B9D6-40AF-828A-0A2010E26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9032616-D884-49B4-A92F-9E5FB4D5D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4575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B06639C-F36D-4535-9E53-AFE6B93AD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85242DA-0ADC-43FA-A282-ED9D71EEB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48640C8-4735-498C-AA19-D35C0F83A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908157EA-436B-4A5E-97F5-48CF5DF32F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EB19E64-847A-4974-BFC7-8793798DE8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5283E85F-F823-45EE-BA30-8811181EE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07/02/2024</a:t>
            </a:fld>
            <a:endParaRPr lang="it-IT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4BCBF69-7AC7-44C8-ADC7-47C669B6C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B7A653C0-6EAB-43B5-A33E-8F6ADC5A6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2201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1051B1-EBBC-4528-B297-0CB44CDBB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0384D6A-7CA0-477E-95D8-D23DE0DDC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07/02/2024</a:t>
            </a:fld>
            <a:endParaRPr lang="it-IT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8D96721-7FFF-426A-B582-A291AC05A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E168D7CF-B87A-4C3B-9FAD-6BCA6F9AF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6471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883570AC-4A2D-43DC-88DE-1A5E9FE7F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07/02/2024</a:t>
            </a:fld>
            <a:endParaRPr lang="it-IT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32269FFA-A2FE-4352-A327-F33B1F298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F8F5E28-3227-48FE-A150-873EEB82D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732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BCB208-BCC6-4AA9-90CE-904AFC59E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F7C9A64-A134-4D99-BEE7-6B3B235EF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6B6D663-256D-4897-B785-4C53D4332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F2D3262-8E23-499A-BA1C-20D9D70B0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07/02/2024</a:t>
            </a:fld>
            <a:endParaRPr lang="it-IT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34516E1-EBB0-47B8-84ED-A9A1AADD6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B59E01D-FEF3-492E-BE9A-AEC175908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2957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393296-3226-4559-8900-D8AEC973E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034D2216-C119-4528-A91B-1A067DAEFD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57378EC-FC77-4E73-9045-009CF9317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5E2AD0E-E985-4D0B-B5C1-6A23A1831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07/02/2024</a:t>
            </a:fld>
            <a:endParaRPr lang="it-IT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E32E0B8-C01F-4342-BF78-8FC95CB0E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FE7BB65-86F7-4BF7-A9E8-7CBA56AF2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5779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9F2DDC-43D1-4EBA-9764-D243B5F86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C0FA3F9-6E52-4C6C-9928-3619ADE96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3607E4A-59CD-4A49-B57D-A98E95C86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07/02/2024</a:t>
            </a:fld>
            <a:endParaRPr lang="it-IT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4427AEA-69CC-403D-8603-706684F1F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FF3CE78-E69B-423F-A7CD-758A981BF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71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504023C7-214C-4788-A4C1-2A6ADADD9E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D3C081F-4639-43A9-B055-983A33F4B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1E47536-6802-4767-8DFE-8129F673D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07/02/2024</a:t>
            </a:fld>
            <a:endParaRPr lang="it-IT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8B899E2-4F4B-4674-BFE1-7F4F8FB65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EDF5392-A5FB-4315-AEFA-09861D73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7023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D7A924E5-917A-43D2-89FB-AC50E0197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4034AE3-08E8-4ED4-9A49-18091B5B0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A16F61A-F077-4A02-B5EC-B7EE241129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07/02/2024</a:t>
            </a:fld>
            <a:endParaRPr lang="it-IT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658E6A9-746A-450E-B43C-C4CE85D9B6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020304A-7E10-47B7-B0E0-A34A3F1A37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0560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web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8.web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web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9552" y="0"/>
            <a:ext cx="8064896" cy="1772816"/>
          </a:xfrm>
        </p:spPr>
        <p:txBody>
          <a:bodyPr>
            <a:noAutofit/>
          </a:bodyPr>
          <a:lstStyle/>
          <a:p>
            <a:pPr algn="ctr"/>
            <a:r>
              <a:rPr lang="hu-HU" sz="6000" b="1" dirty="0">
                <a:solidFill>
                  <a:schemeClr val="tx1"/>
                </a:solidFill>
              </a:rPr>
              <a:t>Az ókori görög és a római építészet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48BF9925-81B8-408D-913D-B7ECD4531B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542003"/>
            <a:ext cx="5004048" cy="3336032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22218F91-B350-4A13-A01C-474229FE01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06" y="1772816"/>
            <a:ext cx="4876800" cy="3055620"/>
          </a:xfrm>
          <a:prstGeom prst="rect">
            <a:avLst/>
          </a:prstGeom>
        </p:spPr>
      </p:pic>
    </p:spTree>
  </p:cSld>
  <p:clrMapOvr>
    <a:masterClrMapping/>
  </p:clrMapOvr>
  <p:transition>
    <p:dissolve/>
    <p:sndAc>
      <p:stSnd>
        <p:snd r:embed="rId3" name="hammer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365126"/>
            <a:ext cx="8640960" cy="1325563"/>
          </a:xfrm>
        </p:spPr>
        <p:txBody>
          <a:bodyPr/>
          <a:lstStyle/>
          <a:p>
            <a:r>
              <a:rPr lang="hu-HU" dirty="0"/>
              <a:t>A ókori görög építészet kialakulása </a:t>
            </a:r>
            <a:r>
              <a:rPr lang="hu-HU" dirty="0" err="1"/>
              <a:t>kr.e.</a:t>
            </a:r>
            <a:r>
              <a:rPr lang="hu-HU" dirty="0"/>
              <a:t> 7-4.sz.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Térkép</a:t>
            </a:r>
          </a:p>
        </p:txBody>
      </p:sp>
      <p:pic>
        <p:nvPicPr>
          <p:cNvPr id="7" name="Tartalom helye 6" descr="Hellász térképe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7544" y="2924944"/>
            <a:ext cx="3534421" cy="28416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u-HU" dirty="0"/>
              <a:t>Parthenon</a:t>
            </a:r>
          </a:p>
        </p:txBody>
      </p:sp>
      <p:pic>
        <p:nvPicPr>
          <p:cNvPr id="10" name="Tartalom helye 9" descr="Parthenon.pn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427984" y="2780928"/>
            <a:ext cx="3990753" cy="2861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edge/>
    <p:sndAc>
      <p:stSnd>
        <p:snd r:embed="rId3" name="hammer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-62336" y="2204864"/>
            <a:ext cx="9144000" cy="5184576"/>
          </a:xfrm>
        </p:spPr>
        <p:txBody>
          <a:bodyPr>
            <a:normAutofit/>
          </a:bodyPr>
          <a:lstStyle/>
          <a:p>
            <a:r>
              <a:rPr lang="hu-HU" sz="3200" dirty="0">
                <a:solidFill>
                  <a:schemeClr val="tx1"/>
                </a:solidFill>
              </a:rPr>
              <a:t>A templom részei:</a:t>
            </a:r>
          </a:p>
          <a:p>
            <a:r>
              <a:rPr lang="hu-HU" sz="3200" dirty="0">
                <a:solidFill>
                  <a:schemeClr val="tx1"/>
                </a:solidFill>
              </a:rPr>
              <a:t>- </a:t>
            </a:r>
            <a:r>
              <a:rPr lang="hu-HU" sz="3200" b="1" dirty="0">
                <a:solidFill>
                  <a:schemeClr val="tx1"/>
                </a:solidFill>
              </a:rPr>
              <a:t>lábazat</a:t>
            </a:r>
            <a:r>
              <a:rPr lang="hu-HU" sz="3200" dirty="0">
                <a:solidFill>
                  <a:schemeClr val="tx1"/>
                </a:solidFill>
              </a:rPr>
              <a:t> (lépcsős alépítmény);</a:t>
            </a:r>
          </a:p>
          <a:p>
            <a:r>
              <a:rPr lang="hu-HU" sz="3200" dirty="0">
                <a:solidFill>
                  <a:schemeClr val="tx1"/>
                </a:solidFill>
              </a:rPr>
              <a:t>- </a:t>
            </a:r>
            <a:r>
              <a:rPr lang="hu-HU" sz="3200" b="1" dirty="0">
                <a:solidFill>
                  <a:schemeClr val="tx1"/>
                </a:solidFill>
              </a:rPr>
              <a:t>törzs</a:t>
            </a:r>
            <a:r>
              <a:rPr lang="hu-HU" sz="3200" dirty="0">
                <a:solidFill>
                  <a:schemeClr val="tx1"/>
                </a:solidFill>
              </a:rPr>
              <a:t> (oszlopsor);</a:t>
            </a:r>
          </a:p>
          <a:p>
            <a:r>
              <a:rPr lang="hu-HU" sz="3200" dirty="0">
                <a:solidFill>
                  <a:schemeClr val="tx1"/>
                </a:solidFill>
              </a:rPr>
              <a:t>- </a:t>
            </a:r>
            <a:r>
              <a:rPr lang="hu-HU" sz="3200" b="1" dirty="0">
                <a:solidFill>
                  <a:schemeClr val="tx1"/>
                </a:solidFill>
              </a:rPr>
              <a:t>nyaktagozat</a:t>
            </a:r>
            <a:r>
              <a:rPr lang="hu-HU" sz="3200" dirty="0">
                <a:solidFill>
                  <a:schemeClr val="tx1"/>
                </a:solidFill>
              </a:rPr>
              <a:t> (koronázza a párkány; alatta az eresz; a képszék (fríz) a függőleges hornyokkal és domborművekkel; hevedergerendával, ami az oszlopfőn nyugszik);</a:t>
            </a:r>
          </a:p>
          <a:p>
            <a:r>
              <a:rPr lang="hu-HU" sz="3200" dirty="0">
                <a:solidFill>
                  <a:schemeClr val="tx1"/>
                </a:solidFill>
              </a:rPr>
              <a:t>- </a:t>
            </a:r>
            <a:r>
              <a:rPr lang="hu-HU" sz="3200" b="1" dirty="0">
                <a:solidFill>
                  <a:schemeClr val="tx1"/>
                </a:solidFill>
              </a:rPr>
              <a:t>fejezet</a:t>
            </a:r>
            <a:r>
              <a:rPr lang="hu-HU" sz="3200" dirty="0">
                <a:solidFill>
                  <a:schemeClr val="tx1"/>
                </a:solidFill>
              </a:rPr>
              <a:t> (timpanon; a nyeregtető háromszög alakú homlokzati metszete).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041A702E-C178-4327-B7AB-1984DFF0AE0C}"/>
              </a:ext>
            </a:extLst>
          </p:cNvPr>
          <p:cNvSpPr txBox="1"/>
          <p:nvPr/>
        </p:nvSpPr>
        <p:spPr>
          <a:xfrm>
            <a:off x="261192" y="0"/>
            <a:ext cx="8496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dirty="0"/>
              <a:t>A </a:t>
            </a:r>
            <a:r>
              <a:rPr lang="hu-HU" sz="4000" b="1" u="sng" dirty="0"/>
              <a:t>görög építészet </a:t>
            </a:r>
            <a:r>
              <a:rPr lang="hu-HU" sz="4000" dirty="0"/>
              <a:t>főbb művészeti feladatait a vallás szabta meg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9829AE6C-3C56-4499-AEA8-2365A283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481" y="1349317"/>
            <a:ext cx="4000164" cy="2285808"/>
          </a:xfrm>
          <a:prstGeom prst="rect">
            <a:avLst/>
          </a:prstGeom>
        </p:spPr>
      </p:pic>
    </p:spTree>
  </p:cSld>
  <p:clrMapOvr>
    <a:masterClrMapping/>
  </p:clrMapOvr>
  <p:transition>
    <p:wipe dir="u"/>
    <p:sndAc>
      <p:stSnd>
        <p:snd r:embed="rId3" name="hammer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40E40C1A-E5DC-4DCA-A921-21089CE7A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04664"/>
            <a:ext cx="9081618" cy="623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09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0"/>
            <a:ext cx="7886700" cy="903634"/>
          </a:xfrm>
        </p:spPr>
        <p:txBody>
          <a:bodyPr>
            <a:normAutofit/>
          </a:bodyPr>
          <a:lstStyle/>
          <a:p>
            <a:r>
              <a:rPr lang="hu-HU" sz="4400" dirty="0"/>
              <a:t>A dór oszloprend (Kr.e. 7. század)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>
          <a:xfrm>
            <a:off x="323528" y="681281"/>
            <a:ext cx="3868340" cy="823912"/>
          </a:xfrm>
        </p:spPr>
        <p:txBody>
          <a:bodyPr/>
          <a:lstStyle/>
          <a:p>
            <a:r>
              <a:rPr lang="hu-HU" dirty="0"/>
              <a:t>Alaptípusa</a:t>
            </a:r>
          </a:p>
        </p:txBody>
      </p:sp>
      <p:pic>
        <p:nvPicPr>
          <p:cNvPr id="7" name="Tartalom helye 6" descr="Dór oszlop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1110386" y="1567006"/>
            <a:ext cx="1800200" cy="5133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>
          <a:xfrm>
            <a:off x="3635896" y="743094"/>
            <a:ext cx="3887391" cy="823912"/>
          </a:xfrm>
        </p:spPr>
        <p:txBody>
          <a:bodyPr/>
          <a:lstStyle/>
          <a:p>
            <a:r>
              <a:rPr lang="hu-HU" dirty="0"/>
              <a:t>A valóságban</a:t>
            </a:r>
          </a:p>
        </p:txBody>
      </p:sp>
      <p:pic>
        <p:nvPicPr>
          <p:cNvPr id="10" name="Tartalom helye 9" descr="Korinthoszi Apollón-templom2.pn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3347864" y="1950474"/>
            <a:ext cx="5504212" cy="4122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heel/>
    <p:sndAc>
      <p:stSnd>
        <p:snd r:embed="rId3" name="hammer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2" y="0"/>
            <a:ext cx="7886700" cy="908720"/>
          </a:xfrm>
        </p:spPr>
        <p:txBody>
          <a:bodyPr>
            <a:normAutofit/>
          </a:bodyPr>
          <a:lstStyle/>
          <a:p>
            <a:r>
              <a:rPr lang="hu-HU" sz="4400" dirty="0"/>
              <a:t>A ión oszloprend (Kr.e. 600 körül)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>
          <a:xfrm>
            <a:off x="251520" y="692696"/>
            <a:ext cx="3868340" cy="823912"/>
          </a:xfrm>
        </p:spPr>
        <p:txBody>
          <a:bodyPr/>
          <a:lstStyle/>
          <a:p>
            <a:r>
              <a:rPr lang="hu-HU" dirty="0"/>
              <a:t>Jellegzetességei</a:t>
            </a:r>
          </a:p>
        </p:txBody>
      </p:sp>
      <p:pic>
        <p:nvPicPr>
          <p:cNvPr id="7" name="Tartalom helye 6" descr="Ión oszlop1.pn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90413" y="2084337"/>
            <a:ext cx="4053086" cy="36477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>
          <a:xfrm>
            <a:off x="4648471" y="781683"/>
            <a:ext cx="3887391" cy="823912"/>
          </a:xfrm>
        </p:spPr>
        <p:txBody>
          <a:bodyPr/>
          <a:lstStyle/>
          <a:p>
            <a:r>
              <a:rPr lang="hu-HU" dirty="0"/>
              <a:t>Egy épületen</a:t>
            </a:r>
          </a:p>
        </p:txBody>
      </p:sp>
      <p:pic>
        <p:nvPicPr>
          <p:cNvPr id="8" name="Tartalom helye 7" descr="Ión oszlop2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549477" y="2093118"/>
            <a:ext cx="4373463" cy="3280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amond/>
    <p:sndAc>
      <p:stSnd>
        <p:snd r:embed="rId3" name="hammer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0482" y="14139"/>
            <a:ext cx="8883036" cy="823913"/>
          </a:xfrm>
        </p:spPr>
        <p:txBody>
          <a:bodyPr>
            <a:normAutofit/>
          </a:bodyPr>
          <a:lstStyle/>
          <a:p>
            <a:pPr algn="ctr"/>
            <a:r>
              <a:rPr lang="hu-HU" sz="4000" dirty="0"/>
              <a:t>A korinthoszi oszloprend (Kr. e. 4. század)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>
          <a:xfrm>
            <a:off x="127596" y="708739"/>
            <a:ext cx="3868340" cy="823912"/>
          </a:xfrm>
        </p:spPr>
        <p:txBody>
          <a:bodyPr/>
          <a:lstStyle/>
          <a:p>
            <a:r>
              <a:rPr lang="hu-HU" dirty="0"/>
              <a:t>Rekonstrukciós rajza</a:t>
            </a:r>
          </a:p>
        </p:txBody>
      </p:sp>
      <p:pic>
        <p:nvPicPr>
          <p:cNvPr id="7" name="Tartalom helye 6" descr="Korinthoszi oszlop.pn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0" y="1659062"/>
            <a:ext cx="3544960" cy="4170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>
          <a:xfrm>
            <a:off x="3995936" y="719976"/>
            <a:ext cx="3887391" cy="823912"/>
          </a:xfrm>
        </p:spPr>
        <p:txBody>
          <a:bodyPr/>
          <a:lstStyle/>
          <a:p>
            <a:r>
              <a:rPr lang="hu-HU" dirty="0"/>
              <a:t>Élőben</a:t>
            </a:r>
          </a:p>
        </p:txBody>
      </p:sp>
      <p:pic>
        <p:nvPicPr>
          <p:cNvPr id="8" name="Tartalom helye 7" descr="Korinthoszi oszlop2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3779911" y="1988840"/>
            <a:ext cx="5212907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zoom/>
    <p:sndAc>
      <p:stSnd>
        <p:snd r:embed="rId3" name="hammer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1" y="1366"/>
            <a:ext cx="7886700" cy="831626"/>
          </a:xfrm>
        </p:spPr>
        <p:txBody>
          <a:bodyPr>
            <a:normAutofit/>
          </a:bodyPr>
          <a:lstStyle/>
          <a:p>
            <a:pPr algn="ctr"/>
            <a:r>
              <a:rPr lang="hu-HU" sz="4400" dirty="0"/>
              <a:t>Timpanonok (fejezetek)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>
          <a:xfrm>
            <a:off x="251520" y="832992"/>
            <a:ext cx="3868340" cy="823912"/>
          </a:xfrm>
        </p:spPr>
        <p:txBody>
          <a:bodyPr/>
          <a:lstStyle/>
          <a:p>
            <a:r>
              <a:rPr lang="hu-HU" dirty="0"/>
              <a:t>Egy templom homlokzatán</a:t>
            </a:r>
          </a:p>
        </p:txBody>
      </p:sp>
      <p:pic>
        <p:nvPicPr>
          <p:cNvPr id="7" name="Tartalom helye 6" descr="Timpanon1.pn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-32447" y="2060848"/>
            <a:ext cx="4297569" cy="3219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>
          <a:xfrm>
            <a:off x="4877556" y="832992"/>
            <a:ext cx="3887391" cy="823912"/>
          </a:xfrm>
        </p:spPr>
        <p:txBody>
          <a:bodyPr/>
          <a:lstStyle/>
          <a:p>
            <a:r>
              <a:rPr lang="hu-HU" dirty="0"/>
              <a:t>Egy ablakon</a:t>
            </a:r>
          </a:p>
        </p:txBody>
      </p:sp>
      <p:pic>
        <p:nvPicPr>
          <p:cNvPr id="8" name="Tartalom helye 7" descr="Timpanon2.pn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6224004" y="980728"/>
            <a:ext cx="2650914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C57976EC-CCE8-461F-BFDD-902474D450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714" y="2957612"/>
            <a:ext cx="3170827" cy="3662306"/>
          </a:xfrm>
          <a:prstGeom prst="rect">
            <a:avLst/>
          </a:prstGeom>
        </p:spPr>
      </p:pic>
    </p:spTree>
  </p:cSld>
  <p:clrMapOvr>
    <a:masterClrMapping/>
  </p:clrMapOvr>
  <p:transition>
    <p:newsflash/>
    <p:sndAc>
      <p:stSnd>
        <p:snd r:embed="rId3" name="hammer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5729" y="895624"/>
            <a:ext cx="7886700" cy="1325563"/>
          </a:xfrm>
        </p:spPr>
        <p:txBody>
          <a:bodyPr/>
          <a:lstStyle/>
          <a:p>
            <a:r>
              <a:rPr lang="hu-HU" dirty="0"/>
              <a:t>Templomok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korinthoszi Apollón-templom</a:t>
            </a:r>
          </a:p>
        </p:txBody>
      </p:sp>
      <p:pic>
        <p:nvPicPr>
          <p:cNvPr id="7" name="Tartalom helye 6" descr="Korinthoszi Apollón-templom.pn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179512" y="2794024"/>
            <a:ext cx="4526217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>
          <a:xfrm>
            <a:off x="5004048" y="1146449"/>
            <a:ext cx="3887391" cy="823912"/>
          </a:xfrm>
        </p:spPr>
        <p:txBody>
          <a:bodyPr/>
          <a:lstStyle/>
          <a:p>
            <a:r>
              <a:rPr lang="hu-HU" dirty="0"/>
              <a:t>Dór oszloprenddel</a:t>
            </a:r>
          </a:p>
        </p:txBody>
      </p:sp>
      <p:pic>
        <p:nvPicPr>
          <p:cNvPr id="10" name="Tartalom helye 9" descr="Dór oszlop2.pn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5580112" y="2026829"/>
            <a:ext cx="2232248" cy="44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Cím 1">
            <a:extLst>
              <a:ext uri="{FF2B5EF4-FFF2-40B4-BE49-F238E27FC236}">
                <a16:creationId xmlns:a16="http://schemas.microsoft.com/office/drawing/2014/main" id="{1F4500AF-FFB5-4A0D-AC00-F2A884E64C07}"/>
              </a:ext>
            </a:extLst>
          </p:cNvPr>
          <p:cNvSpPr txBox="1">
            <a:spLocks/>
          </p:cNvSpPr>
          <p:nvPr/>
        </p:nvSpPr>
        <p:spPr>
          <a:xfrm>
            <a:off x="554832" y="50180"/>
            <a:ext cx="7886700" cy="8454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5500" b="1"/>
              <a:t>GÖRÖG épülettípusok</a:t>
            </a:r>
            <a:endParaRPr lang="hu-HU" sz="5500" b="1" dirty="0"/>
          </a:p>
        </p:txBody>
      </p:sp>
    </p:spTree>
  </p:cSld>
  <p:clrMapOvr>
    <a:masterClrMapping/>
  </p:clrMapOvr>
  <p:transition>
    <p:push dir="u"/>
    <p:sndAc>
      <p:stSnd>
        <p:snd r:embed="rId3" name="hammer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8286" y="152003"/>
            <a:ext cx="7886700" cy="1325563"/>
          </a:xfrm>
        </p:spPr>
        <p:txBody>
          <a:bodyPr>
            <a:normAutofit/>
          </a:bodyPr>
          <a:lstStyle/>
          <a:p>
            <a:r>
              <a:rPr lang="hu-HU" sz="4400" dirty="0"/>
              <a:t>Színházak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>
          <a:xfrm>
            <a:off x="162709" y="943671"/>
            <a:ext cx="3868340" cy="823912"/>
          </a:xfrm>
        </p:spPr>
        <p:txBody>
          <a:bodyPr/>
          <a:lstStyle/>
          <a:p>
            <a:r>
              <a:rPr lang="hu-HU" dirty="0"/>
              <a:t>Az athéni Dionüszosz-színház</a:t>
            </a:r>
          </a:p>
        </p:txBody>
      </p:sp>
      <p:pic>
        <p:nvPicPr>
          <p:cNvPr id="7" name="Tartalom helye 6" descr="Athéni Dionüszosz-színház.pn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162708" y="1988840"/>
            <a:ext cx="4229913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>
          <a:xfrm>
            <a:off x="4932040" y="943671"/>
            <a:ext cx="3887391" cy="823912"/>
          </a:xfrm>
        </p:spPr>
        <p:txBody>
          <a:bodyPr/>
          <a:lstStyle/>
          <a:p>
            <a:r>
              <a:rPr lang="hu-HU" dirty="0"/>
              <a:t>Az epidauroszi színház</a:t>
            </a:r>
          </a:p>
        </p:txBody>
      </p:sp>
      <p:pic>
        <p:nvPicPr>
          <p:cNvPr id="8" name="Tartalom helye 7" descr="Epidauroszi színház.pn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756316" y="1988840"/>
            <a:ext cx="4224469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trips dir="ld"/>
    <p:sndAc>
      <p:stSnd>
        <p:snd r:embed="rId3" name="hammer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842" y="79747"/>
            <a:ext cx="7886700" cy="1325563"/>
          </a:xfrm>
        </p:spPr>
        <p:txBody>
          <a:bodyPr>
            <a:normAutofit/>
          </a:bodyPr>
          <a:lstStyle/>
          <a:p>
            <a:r>
              <a:rPr lang="hu-HU" sz="4400" dirty="0"/>
              <a:t>Lakóházak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>
          <a:xfrm>
            <a:off x="107504" y="993354"/>
            <a:ext cx="3868340" cy="823912"/>
          </a:xfrm>
        </p:spPr>
        <p:txBody>
          <a:bodyPr/>
          <a:lstStyle/>
          <a:p>
            <a:r>
              <a:rPr lang="hu-HU" dirty="0"/>
              <a:t>Alaprajza</a:t>
            </a:r>
          </a:p>
        </p:txBody>
      </p:sp>
      <p:pic>
        <p:nvPicPr>
          <p:cNvPr id="7" name="Tartalom helye 6" descr="Görög lakóház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323528" y="1988840"/>
            <a:ext cx="3049265" cy="4598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>
          <a:xfrm>
            <a:off x="4067944" y="993354"/>
            <a:ext cx="3887391" cy="823912"/>
          </a:xfrm>
        </p:spPr>
        <p:txBody>
          <a:bodyPr/>
          <a:lstStyle/>
          <a:p>
            <a:r>
              <a:rPr lang="hu-HU" dirty="0"/>
              <a:t>Délosz szigetén</a:t>
            </a:r>
          </a:p>
        </p:txBody>
      </p:sp>
      <p:pic>
        <p:nvPicPr>
          <p:cNvPr id="8" name="Tartalom helye 7" descr="Délosz1.pn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3971230" y="1988840"/>
            <a:ext cx="4972457" cy="33089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mb/>
    <p:sndAc>
      <p:stSnd>
        <p:snd r:embed="rId3" name="hammer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38857"/>
            <a:ext cx="8640960" cy="1325563"/>
          </a:xfrm>
        </p:spPr>
        <p:txBody>
          <a:bodyPr>
            <a:normAutofit/>
          </a:bodyPr>
          <a:lstStyle/>
          <a:p>
            <a:r>
              <a:rPr lang="hu-HU" sz="4400" dirty="0" err="1"/>
              <a:t>Buleutérionok</a:t>
            </a:r>
            <a:r>
              <a:rPr lang="hu-HU" sz="4400" dirty="0"/>
              <a:t> </a:t>
            </a:r>
            <a:r>
              <a:rPr lang="hu-HU" dirty="0"/>
              <a:t>(a városi tanács gyűlésterme)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>
          <a:xfrm>
            <a:off x="238225" y="1160836"/>
            <a:ext cx="3868340" cy="823912"/>
          </a:xfrm>
        </p:spPr>
        <p:txBody>
          <a:bodyPr/>
          <a:lstStyle/>
          <a:p>
            <a:r>
              <a:rPr lang="hu-HU" dirty="0"/>
              <a:t>Athénban</a:t>
            </a:r>
          </a:p>
        </p:txBody>
      </p:sp>
      <p:pic>
        <p:nvPicPr>
          <p:cNvPr id="7" name="Tartalom helye 6" descr="Athéni buleutérion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106176" y="2568997"/>
            <a:ext cx="3993171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>
          <a:xfrm>
            <a:off x="4554289" y="1312628"/>
            <a:ext cx="3887391" cy="823912"/>
          </a:xfrm>
        </p:spPr>
        <p:txBody>
          <a:bodyPr/>
          <a:lstStyle/>
          <a:p>
            <a:r>
              <a:rPr lang="hu-HU" dirty="0"/>
              <a:t>Milétoszban</a:t>
            </a:r>
          </a:p>
        </p:txBody>
      </p:sp>
      <p:pic>
        <p:nvPicPr>
          <p:cNvPr id="8" name="Tartalom helye 7" descr="Milétoszi buleutérion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231884" y="2257425"/>
            <a:ext cx="4783442" cy="3253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 dir="d"/>
    <p:sndAc>
      <p:stSnd>
        <p:snd r:embed="rId3" name="hammer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51755"/>
            <a:ext cx="7886700" cy="1325563"/>
          </a:xfrm>
        </p:spPr>
        <p:txBody>
          <a:bodyPr>
            <a:normAutofit/>
          </a:bodyPr>
          <a:lstStyle/>
          <a:p>
            <a:r>
              <a:rPr lang="hu-HU" sz="4400" dirty="0"/>
              <a:t>Sportlétesítmények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>
          <a:xfrm>
            <a:off x="107504" y="1152998"/>
            <a:ext cx="3868340" cy="823912"/>
          </a:xfrm>
        </p:spPr>
        <p:txBody>
          <a:bodyPr/>
          <a:lstStyle/>
          <a:p>
            <a:r>
              <a:rPr lang="hu-HU" dirty="0"/>
              <a:t>Az olümpiai stadion</a:t>
            </a:r>
          </a:p>
        </p:txBody>
      </p:sp>
      <p:pic>
        <p:nvPicPr>
          <p:cNvPr id="7" name="Tartalom helye 6" descr="Olümpiai stadion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7640" y="2474368"/>
            <a:ext cx="4313062" cy="32306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>
          <a:xfrm>
            <a:off x="4627999" y="1152998"/>
            <a:ext cx="3887391" cy="823912"/>
          </a:xfrm>
        </p:spPr>
        <p:txBody>
          <a:bodyPr/>
          <a:lstStyle/>
          <a:p>
            <a:r>
              <a:rPr lang="hu-HU" dirty="0"/>
              <a:t>… Még egyszer</a:t>
            </a:r>
          </a:p>
        </p:txBody>
      </p:sp>
      <p:pic>
        <p:nvPicPr>
          <p:cNvPr id="8" name="Tartalom helye 7" descr="Olümpiai stadion2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499991" y="2474368"/>
            <a:ext cx="4488879" cy="32306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plus/>
    <p:sndAc>
      <p:stSnd>
        <p:snd r:embed="rId3" name="hammer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400" dirty="0"/>
              <a:t>Az akragaszi Zeusz-templom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Mai képe</a:t>
            </a:r>
          </a:p>
        </p:txBody>
      </p:sp>
      <p:pic>
        <p:nvPicPr>
          <p:cNvPr id="7" name="Tartalom helye 6" descr="Akragasz Zeusz-templom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179512" y="2734444"/>
            <a:ext cx="4099704" cy="30708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u-HU" dirty="0"/>
              <a:t>Makettje</a:t>
            </a:r>
          </a:p>
        </p:txBody>
      </p:sp>
      <p:pic>
        <p:nvPicPr>
          <p:cNvPr id="8" name="Tartalom helye 7" descr="Akragasz Zeusz-templom2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637484" y="2708920"/>
            <a:ext cx="4133779" cy="3096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ver dir="ru"/>
    <p:sndAc>
      <p:stSnd>
        <p:snd r:embed="rId3" name="hammer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2"/>
            <a:ext cx="7886700" cy="1325563"/>
          </a:xfrm>
        </p:spPr>
        <p:txBody>
          <a:bodyPr>
            <a:normAutofit/>
          </a:bodyPr>
          <a:lstStyle/>
          <a:p>
            <a:r>
              <a:rPr lang="hu-HU" sz="4400" dirty="0" err="1"/>
              <a:t>Attalosz</a:t>
            </a:r>
            <a:r>
              <a:rPr lang="hu-HU" sz="4400" dirty="0"/>
              <a:t> </a:t>
            </a:r>
            <a:r>
              <a:rPr lang="hu-HU" sz="4400" dirty="0" err="1"/>
              <a:t>sztoája</a:t>
            </a:r>
            <a:r>
              <a:rPr lang="hu-HU" sz="4400" dirty="0"/>
              <a:t> (piaccsarnoka)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Alsó oszlopcsarnok</a:t>
            </a:r>
          </a:p>
        </p:txBody>
      </p:sp>
      <p:pic>
        <p:nvPicPr>
          <p:cNvPr id="7" name="Tartalom helye 6" descr="Attalosz sztoája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107503" y="2636912"/>
            <a:ext cx="4037645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Szöveg helye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hu-HU" dirty="0"/>
              <a:t>Teljes nagyságában</a:t>
            </a:r>
          </a:p>
        </p:txBody>
      </p:sp>
      <p:pic>
        <p:nvPicPr>
          <p:cNvPr id="8" name="Tartalom helye 7" descr="Attalosz sztoája2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629150" y="2636912"/>
            <a:ext cx="4366689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heel/>
    <p:sndAc>
      <p:stSnd>
        <p:snd r:embed="rId3" name="hammer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16632"/>
            <a:ext cx="7886700" cy="1071189"/>
          </a:xfrm>
        </p:spPr>
        <p:txBody>
          <a:bodyPr>
            <a:normAutofit/>
          </a:bodyPr>
          <a:lstStyle/>
          <a:p>
            <a:pPr algn="ctr"/>
            <a:r>
              <a:rPr lang="hu-HU" sz="5500" b="1" dirty="0"/>
              <a:t>A RÓMAI ÉPÍTÉSZET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4B3B932E-8701-4EA2-9EC9-1FEB0C682953}"/>
              </a:ext>
            </a:extLst>
          </p:cNvPr>
          <p:cNvSpPr txBox="1"/>
          <p:nvPr/>
        </p:nvSpPr>
        <p:spPr>
          <a:xfrm>
            <a:off x="305991" y="1340768"/>
            <a:ext cx="83529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A rómaiak csodálták a </a:t>
            </a:r>
            <a:r>
              <a:rPr lang="hu-HU" sz="2400" b="1" dirty="0"/>
              <a:t>görög építészetet</a:t>
            </a:r>
            <a:r>
              <a:rPr lang="hu-HU" sz="2400" dirty="0"/>
              <a:t>, ahogyan a görög szobrokat és festményeket is. A legtöbb építészeti részlet, amelyet a római kor épületein látunk, </a:t>
            </a:r>
            <a:r>
              <a:rPr lang="hu-HU" sz="2400" b="1" u="sng" dirty="0"/>
              <a:t>jelentős kölcsönhatásban áll a görög építészettel.</a:t>
            </a:r>
          </a:p>
          <a:p>
            <a:r>
              <a:rPr lang="hu-HU" sz="2400" dirty="0"/>
              <a:t>Az egyik legfontosabb jellemző, amelyet a rómaiak a görög építészettől átvettek, a klasszikus rendek – dór, ión és korinthoszi – használata.</a:t>
            </a:r>
          </a:p>
          <a:p>
            <a:endParaRPr lang="hu-HU" sz="2400" dirty="0"/>
          </a:p>
          <a:p>
            <a:r>
              <a:rPr lang="hu-HU" sz="2400" dirty="0"/>
              <a:t>A legforradalmibb építőipari újítások némelyike a római korban történt. Hihetetlen, de ezen újítások közül </a:t>
            </a:r>
            <a:r>
              <a:rPr lang="hu-HU" sz="2400" b="1" dirty="0"/>
              <a:t>sok még ma is használatban van.</a:t>
            </a:r>
            <a:r>
              <a:rPr lang="hu-HU" sz="2400" dirty="0"/>
              <a:t> A görögök elsősorban az egyszerű építészetre összpontosítottak; míg a rómaiak </a:t>
            </a:r>
            <a:r>
              <a:rPr lang="hu-HU" sz="2400" b="1" u="sng" dirty="0">
                <a:solidFill>
                  <a:srgbClr val="C00000"/>
                </a:solidFill>
              </a:rPr>
              <a:t>teljes mértékben az építmény pompájára és esztétikájára koncentráltak. </a:t>
            </a:r>
            <a:r>
              <a:rPr lang="hu-HU" sz="2400" dirty="0"/>
              <a:t>Gyakorlatilag a nagy belső terek iránti igény vezetett ezekhez a forradalmi újításokhoz.</a:t>
            </a:r>
          </a:p>
        </p:txBody>
      </p:sp>
    </p:spTree>
  </p:cSld>
  <p:clrMapOvr>
    <a:masterClrMapping/>
  </p:clrMapOvr>
  <p:transition>
    <p:strips/>
    <p:sndAc>
      <p:stSnd>
        <p:snd r:embed="rId3" name="hammer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>
          <a:xfrm>
            <a:off x="395536" y="1134066"/>
            <a:ext cx="3868340" cy="823912"/>
          </a:xfrm>
        </p:spPr>
        <p:txBody>
          <a:bodyPr/>
          <a:lstStyle/>
          <a:p>
            <a:r>
              <a:rPr lang="hu-HU" dirty="0"/>
              <a:t>A Római Birodalom térképe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>
          <a:xfrm>
            <a:off x="4694634" y="1134066"/>
            <a:ext cx="3887391" cy="823912"/>
          </a:xfrm>
        </p:spPr>
        <p:txBody>
          <a:bodyPr/>
          <a:lstStyle/>
          <a:p>
            <a:r>
              <a:rPr lang="hu-HU" dirty="0"/>
              <a:t>A Pantheon (az összes isten temploma)</a:t>
            </a:r>
          </a:p>
        </p:txBody>
      </p:sp>
      <p:pic>
        <p:nvPicPr>
          <p:cNvPr id="7" name="Tartalom helye 6" descr="Ókori Róma térképe..pn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179512" y="2204864"/>
            <a:ext cx="4614290" cy="3519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Tartalom helye 7" descr="Pantheon.pn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5148064" y="2204864"/>
            <a:ext cx="3812188" cy="388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>
          <a:xfrm>
            <a:off x="628650" y="107463"/>
            <a:ext cx="7886700" cy="1325563"/>
          </a:xfrm>
        </p:spPr>
        <p:txBody>
          <a:bodyPr>
            <a:normAutofit/>
          </a:bodyPr>
          <a:lstStyle/>
          <a:p>
            <a:r>
              <a:rPr lang="hu-HU" sz="4400" dirty="0"/>
              <a:t>Bevezetés</a:t>
            </a:r>
          </a:p>
        </p:txBody>
      </p:sp>
    </p:spTree>
  </p:cSld>
  <p:clrMapOvr>
    <a:masterClrMapping/>
  </p:clrMapOvr>
  <p:transition>
    <p:wedge/>
    <p:sndAc>
      <p:stSnd>
        <p:snd r:embed="rId3" name="hammer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Pantheon kupolája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A Colosseum</a:t>
            </a:r>
          </a:p>
        </p:txBody>
      </p:sp>
      <p:pic>
        <p:nvPicPr>
          <p:cNvPr id="7" name="Tartalom helye 6" descr="Kupola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395536" y="2564904"/>
            <a:ext cx="3938494" cy="27879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Tartalom helye 7" descr="Colosseum.2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788024" y="2564904"/>
            <a:ext cx="3659797" cy="27413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Alapelemek</a:t>
            </a:r>
          </a:p>
        </p:txBody>
      </p:sp>
    </p:spTree>
  </p:cSld>
  <p:clrMapOvr>
    <a:masterClrMapping/>
  </p:clrMapOvr>
  <p:transition>
    <p:wheel spokes="8"/>
    <p:sndAc>
      <p:stSnd>
        <p:snd r:embed="rId3" name="hammer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Toszkán oszlopok vázlata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Toszkán oszlopok egy bejárat mellett</a:t>
            </a:r>
          </a:p>
        </p:txBody>
      </p:sp>
      <p:pic>
        <p:nvPicPr>
          <p:cNvPr id="7" name="Tartalom helye 6" descr="Toszkán oszlop1.pn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899592" y="2420888"/>
            <a:ext cx="3240360" cy="3613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Tartalom helye 7" descr="Toszkán oszlop2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5580112" y="2636912"/>
            <a:ext cx="2492449" cy="334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toszkán oszloprend</a:t>
            </a:r>
          </a:p>
        </p:txBody>
      </p:sp>
    </p:spTree>
  </p:cSld>
  <p:clrMapOvr>
    <a:masterClrMapping/>
  </p:clrMapOvr>
  <p:transition>
    <p:split dir="in"/>
    <p:sndAc>
      <p:stSnd>
        <p:snd r:embed="rId3" name="hammer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Kompozit oszlopok Titus diadalívén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Kompozit oszlop az alsó sorban</a:t>
            </a:r>
          </a:p>
        </p:txBody>
      </p:sp>
      <p:pic>
        <p:nvPicPr>
          <p:cNvPr id="7" name="Tartalom helye 6" descr="Kompozit oszlop1.pn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539552" y="2601008"/>
            <a:ext cx="3816424" cy="28476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Tartalom helye 7" descr="Kompozit oszlop2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5724128" y="2564904"/>
            <a:ext cx="2204988" cy="34737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kompozit oszloprend</a:t>
            </a:r>
          </a:p>
        </p:txBody>
      </p:sp>
    </p:spTree>
  </p:cSld>
  <p:clrMapOvr>
    <a:masterClrMapping/>
  </p:clrMapOvr>
  <p:transition>
    <p:zoom dir="in"/>
    <p:sndAc>
      <p:stSnd>
        <p:snd r:embed="rId3" name="hammer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Iuppiter Capitolinus temploma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Roma és Venus temploma</a:t>
            </a:r>
          </a:p>
        </p:txBody>
      </p:sp>
      <p:pic>
        <p:nvPicPr>
          <p:cNvPr id="7" name="Tartalom helye 6" descr="Capitoliumi Iuppiter-templom.pn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395536" y="2780928"/>
            <a:ext cx="3940480" cy="2679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Tartalom helye 7" descr="Roma és Venus temploma.pn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860032" y="2564904"/>
            <a:ext cx="3948200" cy="2957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Templomok</a:t>
            </a:r>
          </a:p>
        </p:txBody>
      </p:sp>
    </p:spTree>
  </p:cSld>
  <p:clrMapOvr>
    <a:masterClrMapping/>
  </p:clrMapOvr>
  <p:transition>
    <p:cover/>
    <p:sndAc>
      <p:stSnd>
        <p:snd r:embed="rId3" name="hammer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Pompeii lakóház belseje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Római insula rekonstrukciós rajza</a:t>
            </a:r>
          </a:p>
        </p:txBody>
      </p:sp>
      <p:pic>
        <p:nvPicPr>
          <p:cNvPr id="7" name="Tartalom helye 6" descr="Pompeii lakóház.pn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539552" y="2604302"/>
            <a:ext cx="3816424" cy="3016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Tartalom helye 7" descr="Insula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5436096" y="2479495"/>
            <a:ext cx="2592288" cy="34608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Lakóházak</a:t>
            </a:r>
          </a:p>
        </p:txBody>
      </p:sp>
    </p:spTree>
  </p:cSld>
  <p:clrMapOvr>
    <a:masterClrMapping/>
  </p:clrMapOvr>
  <p:transition>
    <p:cover dir="rd"/>
    <p:sndAc>
      <p:stSnd>
        <p:snd r:embed="rId3" name="hammer.wav"/>
      </p:stSnd>
    </p:sndAc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Palatium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>
          <a:xfrm>
            <a:off x="4788024" y="1484784"/>
            <a:ext cx="4041775" cy="731520"/>
          </a:xfrm>
        </p:spPr>
        <p:txBody>
          <a:bodyPr/>
          <a:lstStyle/>
          <a:p>
            <a:r>
              <a:rPr lang="hu-HU" dirty="0"/>
              <a:t>A </a:t>
            </a:r>
            <a:r>
              <a:rPr lang="hu-HU" dirty="0" err="1"/>
              <a:t>spalatoi</a:t>
            </a:r>
            <a:r>
              <a:rPr lang="hu-HU" dirty="0"/>
              <a:t> Diocletianus-palota</a:t>
            </a:r>
          </a:p>
        </p:txBody>
      </p:sp>
      <p:pic>
        <p:nvPicPr>
          <p:cNvPr id="7" name="Tartalom helye 6" descr="Palatium.pn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755576" y="2492896"/>
            <a:ext cx="3168352" cy="3719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Paloták</a:t>
            </a:r>
          </a:p>
        </p:txBody>
      </p:sp>
      <p:pic>
        <p:nvPicPr>
          <p:cNvPr id="10" name="Tartalom helye 9" descr="Diocletianus palotája.pn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716016" y="2996952"/>
            <a:ext cx="4081308" cy="25115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hecker dir="vert"/>
    <p:sndAc>
      <p:stSnd>
        <p:snd r:embed="rId3" name="hammer.wav"/>
      </p:stSnd>
    </p:sndAc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aszpendoszi színház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A Marcellus-színház Rómában</a:t>
            </a:r>
          </a:p>
        </p:txBody>
      </p:sp>
      <p:pic>
        <p:nvPicPr>
          <p:cNvPr id="7" name="Tartalom helye 6" descr="Aszpendoszi színház.pn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67543" y="2708920"/>
            <a:ext cx="3876951" cy="2927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Tartalom helye 7" descr="Marcellus színház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644008" y="2852936"/>
            <a:ext cx="4160551" cy="26746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Színházak</a:t>
            </a:r>
          </a:p>
        </p:txBody>
      </p:sp>
    </p:spTree>
  </p:cSld>
  <p:clrMapOvr>
    <a:masterClrMapping/>
  </p:clrMapOvr>
  <p:transition>
    <p:wheel spokes="2"/>
    <p:sndAc>
      <p:stSnd>
        <p:snd r:embed="rId3" name="hammer.wav"/>
      </p:stSnd>
    </p:sndAc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Colosseum rajza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A pompeii amphiteatrum</a:t>
            </a:r>
          </a:p>
        </p:txBody>
      </p:sp>
      <p:pic>
        <p:nvPicPr>
          <p:cNvPr id="7" name="Tartalom helye 6" descr="Colosseum4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67544" y="2564904"/>
            <a:ext cx="3844467" cy="2970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Tartalom helye 7" descr="Pompeii amphiteatrum.pn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716016" y="2636912"/>
            <a:ext cx="4194835" cy="2756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Amphiteatrumok</a:t>
            </a:r>
          </a:p>
        </p:txBody>
      </p:sp>
    </p:spTree>
  </p:cSld>
  <p:clrMapOvr>
    <a:masterClrMapping/>
  </p:clrMapOvr>
  <p:transition>
    <p:plus/>
    <p:sndAc>
      <p:stSnd>
        <p:snd r:embed="rId3" name="hammer.wav"/>
      </p:stSnd>
    </p:sndAc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Circus Maximus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A Circus Maximus még egyszer</a:t>
            </a:r>
          </a:p>
        </p:txBody>
      </p:sp>
      <p:pic>
        <p:nvPicPr>
          <p:cNvPr id="7" name="Tartalom helye 6" descr="Circus maximus1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323528" y="2852936"/>
            <a:ext cx="4143054" cy="23278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Circusok</a:t>
            </a:r>
          </a:p>
        </p:txBody>
      </p:sp>
      <p:pic>
        <p:nvPicPr>
          <p:cNvPr id="10" name="Tartalom helye 9" descr="Circus maximus3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5076056" y="2708920"/>
            <a:ext cx="3528392" cy="26428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push/>
    <p:sndAc>
      <p:stSnd>
        <p:snd r:embed="rId3" name="hammer.wav"/>
      </p:stSnd>
    </p:sndAc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Caracalla thermái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Diocletianus thermái</a:t>
            </a:r>
          </a:p>
        </p:txBody>
      </p:sp>
      <p:pic>
        <p:nvPicPr>
          <p:cNvPr id="7" name="Tartalom helye 6" descr="Caracalla thermái.pn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539552" y="2852936"/>
            <a:ext cx="3752240" cy="2626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Tartalom helye 7" descr="Diocletianus thermái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5148064" y="2568868"/>
            <a:ext cx="3240360" cy="3078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Fürdők</a:t>
            </a:r>
          </a:p>
        </p:txBody>
      </p:sp>
    </p:spTree>
  </p:cSld>
  <p:clrMapOvr>
    <a:masterClrMapping/>
  </p:clrMapOvr>
  <p:transition>
    <p:cover dir="r"/>
    <p:sndAc>
      <p:stSnd>
        <p:snd r:embed="rId3" name="hammer.wav"/>
      </p:stSnd>
    </p:sndAc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Maxentius basilicája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Pompeii basilica</a:t>
            </a:r>
          </a:p>
        </p:txBody>
      </p:sp>
      <p:pic>
        <p:nvPicPr>
          <p:cNvPr id="10" name="Tartalom helye 9" descr="Pompeii basilica.pn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644008" y="2708920"/>
            <a:ext cx="4304429" cy="2828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Basilicák</a:t>
            </a:r>
          </a:p>
        </p:txBody>
      </p:sp>
      <p:pic>
        <p:nvPicPr>
          <p:cNvPr id="9" name="Tartalom helye 8" descr="Maxentius basilicája.png"/>
          <p:cNvPicPr>
            <a:picLocks noGrp="1" noChangeAspect="1"/>
          </p:cNvPicPr>
          <p:nvPr>
            <p:ph sz="quarter" idx="2"/>
          </p:nvPr>
        </p:nvPicPr>
        <p:blipFill>
          <a:blip r:embed="rId5" cstate="print"/>
          <a:stretch>
            <a:fillRect/>
          </a:stretch>
        </p:blipFill>
        <p:spPr>
          <a:xfrm>
            <a:off x="323528" y="2780928"/>
            <a:ext cx="4146561" cy="27593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comb/>
    <p:sndAc>
      <p:stSnd>
        <p:snd r:embed="rId3" name="hammer.wav"/>
      </p:stSnd>
    </p:sndAc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Capitolium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Servius Tullius városfala</a:t>
            </a:r>
          </a:p>
        </p:txBody>
      </p:sp>
      <p:pic>
        <p:nvPicPr>
          <p:cNvPr id="7" name="Tartalom helye 6" descr="Capitolium2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323528" y="2996952"/>
            <a:ext cx="4171779" cy="2200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Tartalom helye 7" descr="Servius fala.pn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932039" y="2636912"/>
            <a:ext cx="3659797" cy="2741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Királyok kora</a:t>
            </a:r>
          </a:p>
        </p:txBody>
      </p:sp>
    </p:spTree>
  </p:cSld>
  <p:clrMapOvr>
    <a:masterClrMapping/>
  </p:clrMapOvr>
  <p:transition>
    <p:pull dir="u"/>
    <p:sndAc>
      <p:stSnd>
        <p:snd r:embed="rId3" name="hammer.wav"/>
      </p:stSnd>
    </p:sndAc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Forum Romanum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A Tabularium</a:t>
            </a:r>
          </a:p>
        </p:txBody>
      </p:sp>
      <p:pic>
        <p:nvPicPr>
          <p:cNvPr id="7" name="Tartalom helye 6" descr="Forum Romanum.pn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611559" y="2780928"/>
            <a:ext cx="3753811" cy="2811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Tartalom helye 7" descr="Tabularium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644008" y="3068960"/>
            <a:ext cx="4292648" cy="2228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köztársaság kora</a:t>
            </a:r>
          </a:p>
        </p:txBody>
      </p:sp>
    </p:spTree>
  </p:cSld>
  <p:clrMapOvr>
    <a:masterClrMapping/>
  </p:clrMapOvr>
  <p:transition>
    <p:circle/>
    <p:sndAc>
      <p:stSnd>
        <p:snd r:embed="rId3" name="hammer.wav"/>
      </p:stSnd>
    </p:sndAc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Titus diadalíve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Colosseum</a:t>
            </a:r>
          </a:p>
        </p:txBody>
      </p:sp>
      <p:pic>
        <p:nvPicPr>
          <p:cNvPr id="7" name="Tartalom helye 6" descr="Titus diadalíve.pn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395536" y="2852936"/>
            <a:ext cx="3893337" cy="2878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Tartalom helye 7" descr="Colosseum5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788024" y="2852936"/>
            <a:ext cx="3816424" cy="2858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császárok kora</a:t>
            </a:r>
          </a:p>
        </p:txBody>
      </p:sp>
    </p:spTree>
  </p:cSld>
  <p:clrMapOvr>
    <a:masterClrMapping/>
  </p:clrMapOvr>
  <p:transition>
    <p:strips dir="ru"/>
    <p:sndAc>
      <p:stSnd>
        <p:snd r:embed="rId3" name="hammer.wav"/>
      </p:stSnd>
    </p:sndAc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Capitolium makettje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A Capitolium alaprajza</a:t>
            </a:r>
          </a:p>
        </p:txBody>
      </p:sp>
      <p:pic>
        <p:nvPicPr>
          <p:cNvPr id="7" name="Tartalom helye 6" descr="Capitolium4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539552" y="2852936"/>
            <a:ext cx="3794432" cy="25480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Capitolium</a:t>
            </a:r>
          </a:p>
        </p:txBody>
      </p:sp>
      <p:pic>
        <p:nvPicPr>
          <p:cNvPr id="10" name="Tartalom helye 9" descr="Capitolium5.jp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788024" y="2924944"/>
            <a:ext cx="4032448" cy="23081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push dir="u"/>
    <p:sndAc>
      <p:stSnd>
        <p:snd r:embed="rId3" name="hammer.wav"/>
      </p:stSnd>
    </p:sndAc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pompeii basilica alaprajza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A pompeii basilica ma</a:t>
            </a:r>
          </a:p>
        </p:txBody>
      </p:sp>
      <p:pic>
        <p:nvPicPr>
          <p:cNvPr id="7" name="Tartalom helye 6" descr="Pompeii basilica2.pn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67544" y="3068960"/>
            <a:ext cx="3919426" cy="2442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Tartalom helye 7" descr="Pompeii basilica3.pn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4932040" y="2780928"/>
            <a:ext cx="3852066" cy="2885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pompeii basilica</a:t>
            </a:r>
          </a:p>
        </p:txBody>
      </p:sp>
    </p:spTree>
  </p:cSld>
  <p:clrMapOvr>
    <a:masterClrMapping/>
  </p:clrMapOvr>
  <p:transition>
    <p:zoom dir="in"/>
    <p:sndAc>
      <p:stSnd>
        <p:snd r:embed="rId3" name="hammer.wav"/>
      </p:stSnd>
    </p:sndAc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 hely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villa alaprajza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u-HU" dirty="0"/>
              <a:t>A palota makettje</a:t>
            </a:r>
          </a:p>
        </p:txBody>
      </p:sp>
      <p:pic>
        <p:nvPicPr>
          <p:cNvPr id="7" name="Tartalom helye 6" descr="Tibur Hadrianus-villa2.pn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539552" y="2636912"/>
            <a:ext cx="3888143" cy="29652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Tartalom helye 7" descr="Tibur Hadrianus-villa.png"/>
          <p:cNvPicPr>
            <a:picLocks noGrp="1" noChangeAspect="1"/>
          </p:cNvPicPr>
          <p:nvPr>
            <p:ph sz="quarter" idx="4"/>
          </p:nvPr>
        </p:nvPicPr>
        <p:blipFill>
          <a:blip r:embed="rId5" cstate="print"/>
          <a:stretch>
            <a:fillRect/>
          </a:stretch>
        </p:blipFill>
        <p:spPr>
          <a:xfrm>
            <a:off x="5076056" y="2636912"/>
            <a:ext cx="3742995" cy="2818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tiburi Hadrianus-villa</a:t>
            </a:r>
          </a:p>
        </p:txBody>
      </p:sp>
    </p:spTree>
  </p:cSld>
  <p:clrMapOvr>
    <a:masterClrMapping/>
  </p:clrMapOvr>
  <p:transition>
    <p:split/>
    <p:sndAc>
      <p:stSnd>
        <p:snd r:embed="rId3" name="hammer.wav"/>
      </p:stSnd>
    </p:sndAc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066967-E532-4421-8ADE-E987A369A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-99391"/>
            <a:ext cx="7886700" cy="792088"/>
          </a:xfrm>
        </p:spPr>
        <p:txBody>
          <a:bodyPr/>
          <a:lstStyle/>
          <a:p>
            <a:r>
              <a:rPr lang="hu-HU" dirty="0" err="1"/>
              <a:t>Aquaduct</a:t>
            </a:r>
            <a:r>
              <a:rPr lang="hu-HU" dirty="0"/>
              <a:t> - vízvezeték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589FC1F2-66B6-4CDD-BF8B-7FEF54C2C2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584" y="326369"/>
            <a:ext cx="3507904" cy="3507904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E60A5954-1A81-4E5C-8EDB-7D8109A664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177655"/>
            <a:ext cx="5292080" cy="2646040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6CEFFB62-41C0-4636-8D1F-6FB0B1692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7" y="594362"/>
            <a:ext cx="5148064" cy="343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048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8CC7CA-3869-443E-91BC-C2020039C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3" y="331242"/>
            <a:ext cx="7886700" cy="615602"/>
          </a:xfrm>
        </p:spPr>
        <p:txBody>
          <a:bodyPr>
            <a:noAutofit/>
          </a:bodyPr>
          <a:lstStyle/>
          <a:p>
            <a:r>
              <a:rPr lang="hu-HU" sz="4400" dirty="0"/>
              <a:t>A római közutak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03FE4E21-10FC-489C-BF94-27B19B851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60" y="1484784"/>
            <a:ext cx="3683000" cy="4927600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88EBC539-931A-4D86-9C51-BF6959B5F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249" y="331242"/>
            <a:ext cx="5203991" cy="3025750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6E48E968-98D7-423A-AE28-65738D052C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333725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2527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D73E33-43CC-49ED-9C3C-242831B8F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4624"/>
            <a:ext cx="7886700" cy="903634"/>
          </a:xfrm>
        </p:spPr>
        <p:txBody>
          <a:bodyPr/>
          <a:lstStyle/>
          <a:p>
            <a:r>
              <a:rPr lang="hu-HU" dirty="0"/>
              <a:t>Az ókori római építészet Magyarországon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311D5D8-088F-48A6-9D6A-43F8970E7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536" y="1196752"/>
            <a:ext cx="3868340" cy="823912"/>
          </a:xfrm>
        </p:spPr>
        <p:txBody>
          <a:bodyPr>
            <a:normAutofit/>
          </a:bodyPr>
          <a:lstStyle/>
          <a:p>
            <a:r>
              <a:rPr lang="hu-HU" sz="2400" dirty="0"/>
              <a:t>AQUINCUM - BUDA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F70DBE46-48F6-44C1-8A41-9AB0E5AF89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051" y="755703"/>
            <a:ext cx="4752528" cy="2673297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EF8EF3E4-BB1F-4817-81CC-BF535AFFE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1" y="3165872"/>
            <a:ext cx="5538192" cy="369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2168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7F632D2-7001-4137-8B10-376C2824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6632"/>
            <a:ext cx="7886700" cy="759618"/>
          </a:xfrm>
        </p:spPr>
        <p:txBody>
          <a:bodyPr>
            <a:normAutofit fontScale="90000"/>
          </a:bodyPr>
          <a:lstStyle/>
          <a:p>
            <a:pPr algn="ctr"/>
            <a:r>
              <a:rPr lang="hu-HU" sz="5500" dirty="0"/>
              <a:t>KÖSZÖNÖM A FIGYELMET!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BC70048E-18AC-4DDC-9BAD-6A987D652D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815" y="1052736"/>
            <a:ext cx="4428369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2750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505</Words>
  <Application>Microsoft Office PowerPoint</Application>
  <PresentationFormat>Diavetítés a képernyőre (4:3 oldalarány)</PresentationFormat>
  <Paragraphs>141</Paragraphs>
  <Slides>38</Slides>
  <Notes>33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Office-téma</vt:lpstr>
      <vt:lpstr>Az ókori görög és a római építészet</vt:lpstr>
      <vt:lpstr>A ókori görög építészet kialakulása kr.e. 7-4.sz.</vt:lpstr>
      <vt:lpstr>PowerPoint-bemutató</vt:lpstr>
      <vt:lpstr>PowerPoint-bemutató</vt:lpstr>
      <vt:lpstr>A dór oszloprend (Kr.e. 7. század)</vt:lpstr>
      <vt:lpstr>A ión oszloprend (Kr.e. 600 körül)</vt:lpstr>
      <vt:lpstr>A korinthoszi oszloprend (Kr. e. 4. század)</vt:lpstr>
      <vt:lpstr>Timpanonok (fejezetek)</vt:lpstr>
      <vt:lpstr>Templomok</vt:lpstr>
      <vt:lpstr>Színházak</vt:lpstr>
      <vt:lpstr>Lakóházak</vt:lpstr>
      <vt:lpstr>Buleutérionok (a városi tanács gyűlésterme)</vt:lpstr>
      <vt:lpstr>Sportlétesítmények</vt:lpstr>
      <vt:lpstr>Az akragaszi Zeusz-templom</vt:lpstr>
      <vt:lpstr>Attalosz sztoája (piaccsarnoka)</vt:lpstr>
      <vt:lpstr>A RÓMAI ÉPÍTÉSZET</vt:lpstr>
      <vt:lpstr>Bevezetés</vt:lpstr>
      <vt:lpstr>Alapelemek</vt:lpstr>
      <vt:lpstr>A toszkán oszloprend</vt:lpstr>
      <vt:lpstr>A kompozit oszloprend</vt:lpstr>
      <vt:lpstr>Templomok</vt:lpstr>
      <vt:lpstr>Lakóházak</vt:lpstr>
      <vt:lpstr>Paloták</vt:lpstr>
      <vt:lpstr>Színházak</vt:lpstr>
      <vt:lpstr>Amphiteatrumok</vt:lpstr>
      <vt:lpstr>Circusok</vt:lpstr>
      <vt:lpstr>Fürdők</vt:lpstr>
      <vt:lpstr>Basilicák</vt:lpstr>
      <vt:lpstr>Királyok kora</vt:lpstr>
      <vt:lpstr>A köztársaság kora</vt:lpstr>
      <vt:lpstr>A császárok kora</vt:lpstr>
      <vt:lpstr>A Capitolium</vt:lpstr>
      <vt:lpstr>A pompeii basilica</vt:lpstr>
      <vt:lpstr>A tiburi Hadrianus-villa</vt:lpstr>
      <vt:lpstr>Aquaduct - vízvezeték</vt:lpstr>
      <vt:lpstr>A római közutak</vt:lpstr>
      <vt:lpstr>Az ókori római építészet Magyarországon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Mark</dc:creator>
  <cp:lastModifiedBy>tanari</cp:lastModifiedBy>
  <cp:revision>20</cp:revision>
  <dcterms:created xsi:type="dcterms:W3CDTF">2012-05-07T17:00:34Z</dcterms:created>
  <dcterms:modified xsi:type="dcterms:W3CDTF">2024-02-07T07:46:06Z</dcterms:modified>
</cp:coreProperties>
</file>