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81" r:id="rId9"/>
    <p:sldId id="262" r:id="rId10"/>
    <p:sldId id="264" r:id="rId11"/>
    <p:sldId id="263" r:id="rId12"/>
    <p:sldId id="265" r:id="rId13"/>
    <p:sldId id="269" r:id="rId14"/>
    <p:sldId id="270" r:id="rId15"/>
    <p:sldId id="267" r:id="rId16"/>
    <p:sldId id="283" r:id="rId17"/>
    <p:sldId id="284" r:id="rId18"/>
    <p:sldId id="285" r:id="rId19"/>
    <p:sldId id="268" r:id="rId20"/>
    <p:sldId id="271" r:id="rId21"/>
    <p:sldId id="286" r:id="rId22"/>
    <p:sldId id="274" r:id="rId23"/>
    <p:sldId id="275" r:id="rId24"/>
    <p:sldId id="276" r:id="rId25"/>
    <p:sldId id="282" r:id="rId26"/>
    <p:sldId id="272" r:id="rId27"/>
    <p:sldId id="273" r:id="rId28"/>
    <p:sldId id="280" r:id="rId29"/>
    <p:sldId id="277" r:id="rId30"/>
    <p:sldId id="27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27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3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4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1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7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29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8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9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3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80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6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3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BF6E7-D942-4FD8-9B9D-BE7E4F025C65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49D0B-F356-4BCC-8B6A-B5D7BF2D7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3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linet.hu/eletestudomany/archiv/2001/0138/08.html" TargetMode="External"/><Relationship Id="rId2" Type="http://schemas.openxmlformats.org/officeDocument/2006/relationships/hyperlink" Target="http://www.sulinet.hu/cgi-bin/db2www/ma/et_tart/lst?kat=Agbl&amp;url=/eletestudomany/archiv/2001/0138/08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9085" y="182355"/>
            <a:ext cx="8226972" cy="1040524"/>
          </a:xfrm>
        </p:spPr>
        <p:txBody>
          <a:bodyPr>
            <a:noAutofit/>
          </a:bodyPr>
          <a:lstStyle/>
          <a:p>
            <a:r>
              <a:rPr lang="sk-SK" sz="7000" dirty="0"/>
              <a:t>A magyar nép eredete</a:t>
            </a:r>
            <a:endParaRPr lang="en-US" sz="70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1448456"/>
            <a:ext cx="9142858" cy="5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69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4341"/>
            <a:ext cx="2816772" cy="277365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06928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A magyar nép kialakulása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91" y="624632"/>
            <a:ext cx="5603984" cy="4351338"/>
          </a:xfrm>
        </p:spPr>
        <p:txBody>
          <a:bodyPr/>
          <a:lstStyle/>
          <a:p>
            <a:r>
              <a:rPr lang="sk-SK" dirty="0"/>
              <a:t>K.b. </a:t>
            </a:r>
            <a:r>
              <a:rPr lang="sk-SK" b="1" dirty="0"/>
              <a:t>3000-2500 évvel </a:t>
            </a:r>
            <a:r>
              <a:rPr lang="sk-SK" dirty="0"/>
              <a:t>ez előtt válik önálló néppé</a:t>
            </a:r>
          </a:p>
          <a:p>
            <a:r>
              <a:rPr lang="sk-SK" dirty="0"/>
              <a:t>A népnév: </a:t>
            </a:r>
            <a:r>
              <a:rPr lang="sk-SK" b="1" dirty="0"/>
              <a:t>MAGYAR</a:t>
            </a:r>
            <a:r>
              <a:rPr lang="sk-SK" dirty="0"/>
              <a:t>  (magy – beszélő, er – ember)</a:t>
            </a:r>
          </a:p>
          <a:p>
            <a:r>
              <a:rPr lang="sk-SK" dirty="0"/>
              <a:t>Terület: </a:t>
            </a:r>
            <a:r>
              <a:rPr lang="sk-SK" b="1" dirty="0"/>
              <a:t>Irtis, Isim, Tobol </a:t>
            </a:r>
            <a:r>
              <a:rPr lang="sk-SK" dirty="0"/>
              <a:t>folyók környéke</a:t>
            </a:r>
          </a:p>
          <a:p>
            <a:r>
              <a:rPr lang="sk-SK" dirty="0"/>
              <a:t>Életmód: </a:t>
            </a:r>
            <a:r>
              <a:rPr lang="sk-SK" b="1" dirty="0"/>
              <a:t>nomadizmus</a:t>
            </a:r>
            <a:r>
              <a:rPr lang="sk-SK" dirty="0"/>
              <a:t>, nomád életmód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200" y="1476647"/>
            <a:ext cx="4131800" cy="234135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855" y="4206512"/>
            <a:ext cx="6243145" cy="265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33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412640"/>
          </a:xfrm>
        </p:spPr>
        <p:txBody>
          <a:bodyPr>
            <a:noAutofit/>
          </a:bodyPr>
          <a:lstStyle/>
          <a:p>
            <a:pPr algn="ctr"/>
            <a:r>
              <a:rPr lang="sk-SK" sz="2800" dirty="0"/>
              <a:t>A nomadizmus – vándorlási útvonalak</a:t>
            </a:r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0" y="412640"/>
            <a:ext cx="9002249" cy="644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21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5138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3111061" y="2981900"/>
            <a:ext cx="1555532" cy="85133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zövegdoboz 5"/>
          <p:cNvSpPr txBox="1"/>
          <p:nvPr/>
        </p:nvSpPr>
        <p:spPr>
          <a:xfrm>
            <a:off x="1881351" y="115613"/>
            <a:ext cx="5864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/>
              <a:t>A HUN BIRODALOM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8046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5120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Hordozható ház – a jurta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817" y="651203"/>
            <a:ext cx="4569051" cy="4351338"/>
          </a:xfrm>
        </p:spPr>
        <p:txBody>
          <a:bodyPr/>
          <a:lstStyle/>
          <a:p>
            <a:r>
              <a:rPr lang="sk-SK" b="1" dirty="0"/>
              <a:t>Könnyen költöztethető</a:t>
            </a:r>
            <a:r>
              <a:rPr lang="sk-SK" dirty="0"/>
              <a:t>, igásállattal szállítható, k.b. 100 kg szétszerelt állapotban</a:t>
            </a:r>
          </a:p>
          <a:p>
            <a:r>
              <a:rPr lang="sk-SK" b="1" dirty="0"/>
              <a:t>Téli</a:t>
            </a:r>
            <a:r>
              <a:rPr lang="sk-SK" dirty="0"/>
              <a:t> és </a:t>
            </a:r>
            <a:r>
              <a:rPr lang="sk-SK" b="1" dirty="0"/>
              <a:t>nyári</a:t>
            </a:r>
            <a:r>
              <a:rPr lang="sk-SK" dirty="0"/>
              <a:t> szálláshely</a:t>
            </a:r>
          </a:p>
          <a:p>
            <a:r>
              <a:rPr lang="sk-SK" dirty="0"/>
              <a:t>A jurta felállítása általában a nők feladata volt</a:t>
            </a:r>
          </a:p>
          <a:p>
            <a:endParaRPr lang="sk-SK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28" y="3566003"/>
            <a:ext cx="4950372" cy="329199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" y="3750892"/>
            <a:ext cx="4142810" cy="31071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370" y="651203"/>
            <a:ext cx="4217128" cy="28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57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9" y="3930455"/>
            <a:ext cx="3426866" cy="34729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531" y="3449034"/>
            <a:ext cx="4540470" cy="339734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80502"/>
          </a:xfrm>
        </p:spPr>
        <p:txBody>
          <a:bodyPr/>
          <a:lstStyle/>
          <a:p>
            <a:pPr algn="ctr"/>
            <a:r>
              <a:rPr lang="sk-SK" dirty="0"/>
              <a:t>A magyarság hitvilága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8280" y="585201"/>
            <a:ext cx="5797485" cy="2863833"/>
          </a:xfrm>
        </p:spPr>
        <p:txBody>
          <a:bodyPr>
            <a:noAutofit/>
          </a:bodyPr>
          <a:lstStyle/>
          <a:p>
            <a:r>
              <a:rPr lang="sk-SK" sz="2100" dirty="0"/>
              <a:t>Táltoshit (sámánhit)</a:t>
            </a:r>
          </a:p>
          <a:p>
            <a:r>
              <a:rPr lang="sk-SK" sz="2100" b="1" dirty="0"/>
              <a:t>Egyistenhit</a:t>
            </a:r>
            <a:r>
              <a:rPr lang="sk-SK" sz="2100" dirty="0"/>
              <a:t>: </a:t>
            </a:r>
            <a:r>
              <a:rPr lang="sk-SK" sz="2100" i="1" dirty="0"/>
              <a:t>„... a magyarok egy Istenben hisznek – az ég urában...“    al-Bakri, mór történetíró</a:t>
            </a:r>
          </a:p>
          <a:p>
            <a:r>
              <a:rPr lang="sk-SK" sz="2100" dirty="0"/>
              <a:t>Hit a </a:t>
            </a:r>
            <a:r>
              <a:rPr lang="sk-SK" sz="2100" b="1" dirty="0"/>
              <a:t>közös származásban</a:t>
            </a:r>
            <a:r>
              <a:rPr lang="sk-SK" sz="2100" dirty="0"/>
              <a:t>, </a:t>
            </a:r>
            <a:r>
              <a:rPr lang="sk-SK" sz="2100" b="1" u="sng" dirty="0">
                <a:solidFill>
                  <a:srgbClr val="FF0000"/>
                </a:solidFill>
              </a:rPr>
              <a:t>szarvastól</a:t>
            </a:r>
          </a:p>
          <a:p>
            <a:r>
              <a:rPr lang="sk-SK" sz="2100" dirty="0"/>
              <a:t>Közös törzsszövetség a </a:t>
            </a:r>
            <a:r>
              <a:rPr lang="sk-SK" sz="2100" b="1" dirty="0"/>
              <a:t>hunokkal</a:t>
            </a:r>
            <a:r>
              <a:rPr lang="sk-SK" sz="2100" dirty="0"/>
              <a:t>, </a:t>
            </a:r>
            <a:r>
              <a:rPr lang="sk-SK" sz="2100" b="1" dirty="0"/>
              <a:t>onogur</a:t>
            </a:r>
            <a:r>
              <a:rPr lang="sk-SK" sz="2100" dirty="0"/>
              <a:t> népcsoporttal:</a:t>
            </a:r>
          </a:p>
          <a:p>
            <a:pPr marL="0" indent="0">
              <a:buNone/>
            </a:pPr>
            <a:r>
              <a:rPr lang="sk-SK" sz="2100" i="1" dirty="0"/>
              <a:t>„A hunok, akiket magyaroknak nevezünk...“ Bonfini, Thuróczy - krónikások</a:t>
            </a:r>
          </a:p>
          <a:p>
            <a:r>
              <a:rPr lang="sk-SK" sz="2100" dirty="0"/>
              <a:t>Szent állat – a </a:t>
            </a:r>
            <a:r>
              <a:rPr lang="sk-SK" sz="2100" b="1" dirty="0"/>
              <a:t>turul </a:t>
            </a:r>
            <a:r>
              <a:rPr lang="sk-SK" sz="2100" dirty="0"/>
              <a:t>(kerecsensólyom)</a:t>
            </a:r>
            <a:endParaRPr lang="en-US" sz="21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56" y="939490"/>
            <a:ext cx="3497344" cy="218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5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8069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 Hun birodalom szétesése után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4153" y="599088"/>
            <a:ext cx="9001647" cy="2176224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Új szállásterület </a:t>
            </a:r>
            <a:r>
              <a:rPr lang="sk-SK" b="1" dirty="0"/>
              <a:t>Kr. u. 550 </a:t>
            </a:r>
            <a:r>
              <a:rPr lang="sk-SK" dirty="0"/>
              <a:t>körül (nagyjából a mai Baskíria, az Ural hegységtől délnyugatra)</a:t>
            </a:r>
          </a:p>
          <a:p>
            <a:r>
              <a:rPr lang="sk-SK" dirty="0"/>
              <a:t>A megnevezése: </a:t>
            </a:r>
            <a:r>
              <a:rPr lang="sk-SK" b="1" u="sng" dirty="0">
                <a:solidFill>
                  <a:srgbClr val="FF0000"/>
                </a:solidFill>
              </a:rPr>
              <a:t>Magna Hungaria</a:t>
            </a:r>
          </a:p>
          <a:p>
            <a:r>
              <a:rPr lang="sk-SK" b="1" dirty="0"/>
              <a:t>1236: Julianus barát </a:t>
            </a:r>
            <a:r>
              <a:rPr lang="sk-SK" dirty="0"/>
              <a:t>találja meg </a:t>
            </a:r>
          </a:p>
          <a:p>
            <a:pPr marL="0" indent="0">
              <a:buNone/>
            </a:pPr>
            <a:r>
              <a:rPr lang="sk-SK"/>
              <a:t>   az </a:t>
            </a:r>
            <a:r>
              <a:rPr lang="sk-SK" dirty="0"/>
              <a:t>ottmaradt magyarokat</a:t>
            </a:r>
            <a:endParaRPr lang="sk-SK" b="1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0722"/>
            <a:ext cx="5370786" cy="417727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86" y="1717445"/>
            <a:ext cx="3755015" cy="5140556"/>
          </a:xfrm>
          <a:prstGeom prst="rect">
            <a:avLst/>
          </a:prstGeom>
        </p:spPr>
      </p:pic>
      <p:sp>
        <p:nvSpPr>
          <p:cNvPr id="7" name="Ellipszis 6"/>
          <p:cNvSpPr/>
          <p:nvPr/>
        </p:nvSpPr>
        <p:spPr>
          <a:xfrm>
            <a:off x="3027963" y="3383833"/>
            <a:ext cx="1555532" cy="85133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39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87A254B-CDAE-409D-912A-9103343AF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915"/>
            <a:ext cx="9144000" cy="496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5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3923"/>
            <a:ext cx="5113282" cy="340672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160" y="3121572"/>
            <a:ext cx="4156840" cy="415684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12033"/>
          </a:xfrm>
        </p:spPr>
        <p:txBody>
          <a:bodyPr/>
          <a:lstStyle/>
          <a:p>
            <a:pPr algn="ctr"/>
            <a:r>
              <a:rPr lang="sk-SK" dirty="0"/>
              <a:t>A kazár kaganátus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" y="703754"/>
            <a:ext cx="9249103" cy="3899777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/>
              <a:t>Kr. u. 750 körül </a:t>
            </a:r>
            <a:r>
              <a:rPr lang="sk-SK" dirty="0"/>
              <a:t>a magyarság nagyobbik része elhagyja Magna Hungariat</a:t>
            </a:r>
          </a:p>
          <a:p>
            <a:r>
              <a:rPr lang="sk-SK" dirty="0"/>
              <a:t>A Don és a Donyec folyók között telepedik le egy idegen birodalomban – a </a:t>
            </a:r>
            <a:r>
              <a:rPr lang="sk-SK" b="1" u="sng" dirty="0"/>
              <a:t>kazár kaganátusban</a:t>
            </a:r>
          </a:p>
          <a:p>
            <a:r>
              <a:rPr lang="sk-SK" dirty="0"/>
              <a:t>Kettős fejedelmi rendszer: 1. főfejedelem: </a:t>
            </a:r>
            <a:r>
              <a:rPr lang="sk-SK" b="1" u="sng" dirty="0"/>
              <a:t>Kende</a:t>
            </a:r>
            <a:r>
              <a:rPr lang="sk-SK" b="1" dirty="0"/>
              <a:t> </a:t>
            </a:r>
            <a:r>
              <a:rPr lang="sk-SK" dirty="0"/>
              <a:t>(nagy döntések)</a:t>
            </a:r>
            <a:endParaRPr lang="sk-SK" b="1" dirty="0"/>
          </a:p>
          <a:p>
            <a:pPr marL="0" indent="0">
              <a:buNone/>
            </a:pPr>
            <a:r>
              <a:rPr lang="sk-SK" dirty="0"/>
              <a:t>				  2. alfejedelem: </a:t>
            </a:r>
            <a:r>
              <a:rPr lang="sk-SK" b="1" u="sng" dirty="0"/>
              <a:t>Gyula</a:t>
            </a:r>
            <a:r>
              <a:rPr lang="sk-SK" b="1" dirty="0"/>
              <a:t> </a:t>
            </a:r>
            <a:r>
              <a:rPr lang="sk-SK" dirty="0"/>
              <a:t>(napi d., hadvez.)</a:t>
            </a:r>
            <a:endParaRPr lang="sk-SK" b="1" dirty="0"/>
          </a:p>
          <a:p>
            <a:pPr marL="0" indent="0">
              <a:buNone/>
            </a:pPr>
            <a:r>
              <a:rPr lang="sk-SK" i="1" dirty="0"/>
              <a:t>Az első fejedelem neve </a:t>
            </a:r>
            <a:r>
              <a:rPr lang="sk-SK" b="1" i="1" u="sng" dirty="0">
                <a:solidFill>
                  <a:srgbClr val="FF0000"/>
                </a:solidFill>
              </a:rPr>
              <a:t>Levedi</a:t>
            </a:r>
          </a:p>
          <a:p>
            <a:r>
              <a:rPr lang="sk-SK" dirty="0"/>
              <a:t>Ezért ezt a területet </a:t>
            </a:r>
            <a:r>
              <a:rPr lang="sk-SK" b="1" u="sng" dirty="0"/>
              <a:t>Levédiának</a:t>
            </a:r>
            <a:r>
              <a:rPr lang="sk-SK" dirty="0"/>
              <a:t> hívjuk</a:t>
            </a:r>
          </a:p>
          <a:p>
            <a:r>
              <a:rPr lang="sk-SK" b="1" dirty="0"/>
              <a:t>Az első </a:t>
            </a:r>
            <a:r>
              <a:rPr lang="sk-SK" dirty="0"/>
              <a:t>Magyar állam</a:t>
            </a:r>
          </a:p>
        </p:txBody>
      </p:sp>
    </p:spTree>
    <p:extLst>
      <p:ext uri="{BB962C8B-B14F-4D97-AF65-F5344CB8AC3E}">
        <p14:creationId xmlns:p14="http://schemas.microsoft.com/office/powerpoint/2010/main" val="427829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7591"/>
            <a:ext cx="8807669" cy="6850409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3962400" y="3363309"/>
            <a:ext cx="1387364" cy="69318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78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56" y="0"/>
            <a:ext cx="4572000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6" y="4600"/>
            <a:ext cx="7886700" cy="812032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Új szállásterület – az Etelköz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054" y="816632"/>
            <a:ext cx="5015401" cy="4351338"/>
          </a:xfrm>
        </p:spPr>
        <p:txBody>
          <a:bodyPr/>
          <a:lstStyle/>
          <a:p>
            <a:r>
              <a:rPr lang="sk-SK" b="1" dirty="0">
                <a:solidFill>
                  <a:srgbClr val="FFFF00"/>
                </a:solidFill>
              </a:rPr>
              <a:t>Kr. u. 850 körül </a:t>
            </a:r>
            <a:r>
              <a:rPr lang="sk-SK" dirty="0">
                <a:solidFill>
                  <a:schemeClr val="bg1"/>
                </a:solidFill>
              </a:rPr>
              <a:t>lázadás tör ki a kazár kagán ellen, a lázadók – </a:t>
            </a:r>
            <a:r>
              <a:rPr lang="sk-SK" b="1" dirty="0">
                <a:solidFill>
                  <a:srgbClr val="FFFF00"/>
                </a:solidFill>
              </a:rPr>
              <a:t>kabarok</a:t>
            </a:r>
            <a:r>
              <a:rPr lang="sk-SK" dirty="0">
                <a:solidFill>
                  <a:schemeClr val="bg1"/>
                </a:solidFill>
              </a:rPr>
              <a:t> (kabar </a:t>
            </a:r>
            <a:r>
              <a:rPr lang="en-US" dirty="0">
                <a:solidFill>
                  <a:schemeClr val="bg1"/>
                </a:solidFill>
              </a:rPr>
              <a:t>= </a:t>
            </a:r>
            <a:r>
              <a:rPr lang="sk-SK" dirty="0">
                <a:solidFill>
                  <a:schemeClr val="bg1"/>
                </a:solidFill>
              </a:rPr>
              <a:t>lázadó) csatlakoznak a magyarokhoz és el kell hagyniuk Levédiát</a:t>
            </a:r>
          </a:p>
          <a:p>
            <a:r>
              <a:rPr lang="sk-SK" dirty="0">
                <a:solidFill>
                  <a:schemeClr val="bg1"/>
                </a:solidFill>
              </a:rPr>
              <a:t>Az új szállásterület: </a:t>
            </a:r>
            <a:r>
              <a:rPr lang="sk-SK" b="1" u="sng" dirty="0">
                <a:solidFill>
                  <a:srgbClr val="FFFF00"/>
                </a:solidFill>
              </a:rPr>
              <a:t>Etelköz</a:t>
            </a:r>
            <a:r>
              <a:rPr lang="sk-SK" dirty="0">
                <a:solidFill>
                  <a:schemeClr val="bg1"/>
                </a:solidFill>
              </a:rPr>
              <a:t> (etel/etil </a:t>
            </a:r>
            <a:r>
              <a:rPr lang="cs-CZ" dirty="0">
                <a:solidFill>
                  <a:schemeClr val="bg1"/>
                </a:solidFill>
              </a:rPr>
              <a:t>= foly</a:t>
            </a:r>
            <a:r>
              <a:rPr lang="sk-SK" dirty="0">
                <a:solidFill>
                  <a:schemeClr val="bg1"/>
                </a:solidFill>
              </a:rPr>
              <a:t>ó)</a:t>
            </a:r>
          </a:p>
          <a:p>
            <a:endParaRPr lang="sk-SK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89" y="3842681"/>
            <a:ext cx="4007069" cy="301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87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7591"/>
            <a:ext cx="8807669" cy="6850409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2848302" y="3405349"/>
            <a:ext cx="1387364" cy="69318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3713" y="82322"/>
            <a:ext cx="8031637" cy="51156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finn-ugor rokonság, közös eredet 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2548" y="3203625"/>
            <a:ext cx="8946037" cy="36449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„</a:t>
            </a:r>
            <a:r>
              <a:rPr lang="hu-HU" altLang="hu-HU" b="1" u="sng" dirty="0"/>
              <a:t>Finn-magyar</a:t>
            </a:r>
            <a:r>
              <a:rPr lang="hu-HU" altLang="hu-HU" dirty="0"/>
              <a:t> kormányközi együttműködés keretében </a:t>
            </a:r>
            <a:r>
              <a:rPr lang="hu-HU" altLang="hu-HU" b="1" dirty="0"/>
              <a:t>1994 és 1997 között </a:t>
            </a:r>
            <a:r>
              <a:rPr lang="hu-HU" altLang="hu-HU" dirty="0"/>
              <a:t>tizenhat ma élő eurázsiai etnikai csoportban végeztünk </a:t>
            </a:r>
            <a:r>
              <a:rPr lang="hu-HU" altLang="hu-HU" dirty="0" err="1"/>
              <a:t>mitokondriális-DNS</a:t>
            </a:r>
            <a:r>
              <a:rPr lang="hu-HU" altLang="hu-HU" dirty="0"/>
              <a:t> és Y-kromoszóma polimorfizmus vizsgálatokat.... </a:t>
            </a:r>
            <a:r>
              <a:rPr lang="hu-HU" altLang="hu-HU" b="1" u="sng" dirty="0"/>
              <a:t>Olasz és török-magyar</a:t>
            </a:r>
            <a:r>
              <a:rPr lang="hu-HU" altLang="hu-HU" b="1" dirty="0"/>
              <a:t> </a:t>
            </a:r>
            <a:r>
              <a:rPr lang="hu-HU" altLang="hu-HU" dirty="0"/>
              <a:t>kormányközi együttműködés keretében palóc és kiskun csoportokat, valamint kevert magyar mintákat elemeztünk... </a:t>
            </a:r>
            <a:endParaRPr lang="hu-HU" altLang="hu-HU" u="sng" dirty="0"/>
          </a:p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	</a:t>
            </a:r>
          </a:p>
          <a:p>
            <a:pPr>
              <a:lnSpc>
                <a:spcPct val="120000"/>
              </a:lnSpc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566" y="688157"/>
            <a:ext cx="4342516" cy="260973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57013" y="1053339"/>
            <a:ext cx="4308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dirty="0"/>
              <a:t>Dr. Béres Judit</a:t>
            </a:r>
            <a:r>
              <a:rPr lang="hu-HU" sz="2800" i="1" dirty="0"/>
              <a:t>, </a:t>
            </a:r>
          </a:p>
          <a:p>
            <a:r>
              <a:rPr lang="hu-HU" sz="2800" i="1" dirty="0"/>
              <a:t>Magyar Humángenetikai Társaság</a:t>
            </a:r>
          </a:p>
        </p:txBody>
      </p:sp>
    </p:spTree>
    <p:extLst>
      <p:ext uri="{BB962C8B-B14F-4D97-AF65-F5344CB8AC3E}">
        <p14:creationId xmlns:p14="http://schemas.microsoft.com/office/powerpoint/2010/main" val="2871735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322" y="694408"/>
            <a:ext cx="8977263" cy="616359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„Az említett népességcsoportokban végzett vizsgálatokból az derült ki, hogy a korábbi feltevésektől eltérően </a:t>
            </a:r>
            <a:r>
              <a:rPr lang="hu-HU" altLang="hu-HU" b="1" u="sng" dirty="0">
                <a:solidFill>
                  <a:srgbClr val="FF0000"/>
                </a:solidFill>
              </a:rPr>
              <a:t>nem állunk genetikai rokonságban a finnekkel</a:t>
            </a:r>
            <a:r>
              <a:rPr lang="hu-HU" altLang="hu-HU" dirty="0"/>
              <a:t>. ...Elemeztük az úgynevezett </a:t>
            </a:r>
            <a:r>
              <a:rPr lang="hu-HU" altLang="hu-HU" dirty="0" err="1"/>
              <a:t>intergénikus</a:t>
            </a:r>
            <a:r>
              <a:rPr lang="hu-HU" altLang="hu-HU" dirty="0"/>
              <a:t> 9-bp </a:t>
            </a:r>
            <a:r>
              <a:rPr lang="hu-HU" altLang="hu-HU" dirty="0" err="1"/>
              <a:t>deléciót</a:t>
            </a:r>
            <a:r>
              <a:rPr lang="hu-HU" altLang="hu-HU" dirty="0"/>
              <a:t>, ennek megléte vagy hiánya szintén perdöntő származási szempontból. </a:t>
            </a:r>
            <a:r>
              <a:rPr lang="hu-HU" altLang="hu-HU" u="sng" dirty="0"/>
              <a:t>Az ázsiai eredetű 9-bp teljesen hiányzott hazai populációinkból</a:t>
            </a:r>
            <a:r>
              <a:rPr lang="hu-HU" altLang="hu-HU" dirty="0"/>
              <a:t>. </a:t>
            </a:r>
            <a:r>
              <a:rPr lang="hu-HU" altLang="hu-HU" u="sng" dirty="0"/>
              <a:t>Az ázsiai M </a:t>
            </a:r>
            <a:r>
              <a:rPr lang="hu-HU" altLang="hu-HU" u="sng" dirty="0" err="1"/>
              <a:t>haplocsoport</a:t>
            </a:r>
            <a:r>
              <a:rPr lang="hu-HU" altLang="hu-HU" u="sng" dirty="0"/>
              <a:t> jelen volt a finnekben, az </a:t>
            </a:r>
            <a:r>
              <a:rPr lang="hu-HU" altLang="hu-HU" u="sng" dirty="0" err="1"/>
              <a:t>erzákban</a:t>
            </a:r>
            <a:r>
              <a:rPr lang="hu-HU" altLang="hu-HU" u="sng" dirty="0"/>
              <a:t> és a lappokban, de egyetlen elemzett magyar egyénben sem</a:t>
            </a:r>
            <a:r>
              <a:rPr lang="hu-HU" altLang="hu-HU" dirty="0"/>
              <a:t>.</a:t>
            </a:r>
            <a:r>
              <a:rPr lang="hu-HU" altLang="hu-HU" b="1" dirty="0"/>
              <a:t> </a:t>
            </a:r>
            <a:endParaRPr lang="hu-HU" altLang="hu-HU" dirty="0"/>
          </a:p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	...Egy másik marker (a </a:t>
            </a:r>
            <a:r>
              <a:rPr lang="hu-HU" altLang="hu-HU" b="1" dirty="0"/>
              <a:t>TAT</a:t>
            </a:r>
            <a:r>
              <a:rPr lang="hu-HU" altLang="hu-HU" dirty="0"/>
              <a:t>) 8-63 százalék közötti gyakorisággal van jelen a finnugor populációkban, </a:t>
            </a:r>
            <a:r>
              <a:rPr lang="hu-HU" altLang="hu-HU" b="1" u="sng" dirty="0">
                <a:solidFill>
                  <a:srgbClr val="FF0000"/>
                </a:solidFill>
              </a:rPr>
              <a:t>bennünk, magyarokban viszont egyáltalán nem található meg</a:t>
            </a:r>
            <a:r>
              <a:rPr lang="hu-HU" altLang="hu-HU" dirty="0"/>
              <a:t>.  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hu-HU" altLang="hu-HU" dirty="0"/>
              <a:t>	…</a:t>
            </a:r>
            <a:r>
              <a:rPr lang="hu-HU" altLang="hu-HU" b="1" u="sng" dirty="0"/>
              <a:t>Az eddigi vizsgálatok azt mutatják, hogy a magyarok bejövetelével alig változott a térség génállománya</a:t>
            </a:r>
            <a:r>
              <a:rPr lang="hu-HU" altLang="hu-HU" u="sng" dirty="0"/>
              <a:t>.</a:t>
            </a:r>
            <a:r>
              <a:rPr lang="hu-HU" altLang="hu-HU" dirty="0"/>
              <a:t>” </a:t>
            </a:r>
          </a:p>
          <a:p>
            <a:pPr algn="r">
              <a:lnSpc>
                <a:spcPct val="120000"/>
              </a:lnSpc>
              <a:buFontTx/>
              <a:buNone/>
            </a:pPr>
            <a:r>
              <a:rPr lang="hu-HU" altLang="hu-HU" dirty="0"/>
              <a:t>(Dr. Béres Judit: Népességünk genetikai rokonsága)</a:t>
            </a:r>
            <a:endParaRPr lang="hu-HU" altLang="hu-HU" dirty="0">
              <a:hlinkClick r:id="rId2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hu-HU" altLang="hu-HU" dirty="0">
                <a:hlinkClick r:id="rId3"/>
              </a:rPr>
              <a:t>http://www.sulinet.hu/eletestudomany/archiv/2001/0138/08.html</a:t>
            </a:r>
            <a:endParaRPr lang="hu-HU" altLang="hu-HU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83713" y="82322"/>
            <a:ext cx="8031637" cy="51156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finn-ugor rokonság, közös eredet ?</a:t>
            </a:r>
          </a:p>
        </p:txBody>
      </p:sp>
    </p:spTree>
    <p:extLst>
      <p:ext uri="{BB962C8B-B14F-4D97-AF65-F5344CB8AC3E}">
        <p14:creationId xmlns:p14="http://schemas.microsoft.com/office/powerpoint/2010/main" val="579057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8956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 hazatérés (honfoglalás) első szakasza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322" y="602659"/>
            <a:ext cx="9052678" cy="4351338"/>
          </a:xfrm>
        </p:spPr>
        <p:txBody>
          <a:bodyPr/>
          <a:lstStyle/>
          <a:p>
            <a:r>
              <a:rPr lang="hu-HU" b="1" dirty="0"/>
              <a:t>894</a:t>
            </a:r>
            <a:r>
              <a:rPr lang="hu-HU" dirty="0"/>
              <a:t> – a magyar törzsszövetség harcosai feldúlják Pannóniát (a hazatérés előkészítése)</a:t>
            </a:r>
          </a:p>
          <a:p>
            <a:r>
              <a:rPr lang="hu-HU" dirty="0"/>
              <a:t>Kapcsolatfelvétel a Kárpát-medencében élő </a:t>
            </a:r>
            <a:r>
              <a:rPr lang="hu-HU" b="1" dirty="0"/>
              <a:t>avarokkal (fekete hunok)</a:t>
            </a:r>
            <a:r>
              <a:rPr lang="hu-HU" dirty="0"/>
              <a:t>, akik Atilla hun birodalmának szétesése után (453) itt maradtak</a:t>
            </a:r>
          </a:p>
          <a:p>
            <a:r>
              <a:rPr lang="hu-HU" b="1" dirty="0"/>
              <a:t>895</a:t>
            </a:r>
            <a:r>
              <a:rPr lang="hu-HU" dirty="0"/>
              <a:t> – a magyarok elhagyják az Etelközt és elfoglalják a tiszántúli területeket – </a:t>
            </a:r>
            <a:r>
              <a:rPr lang="hu-HU" b="1" u="sng" dirty="0">
                <a:solidFill>
                  <a:srgbClr val="FF0000"/>
                </a:solidFill>
              </a:rPr>
              <a:t>HAZATÉRÉS </a:t>
            </a:r>
            <a:r>
              <a:rPr lang="hu-HU" dirty="0"/>
              <a:t>(honfoglalás)</a:t>
            </a:r>
          </a:p>
        </p:txBody>
      </p:sp>
      <p:pic>
        <p:nvPicPr>
          <p:cNvPr id="4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466" y="3634264"/>
            <a:ext cx="5533534" cy="322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6391"/>
            <a:ext cx="3960565" cy="285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6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C1448C4-761E-4FBB-A218-812D3745B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251" y="0"/>
            <a:ext cx="4897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21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B11B3E9-AF90-4818-8B60-9CEB8B99A1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531"/>
            <a:ext cx="9144000" cy="547693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01EE10CA-A9C4-4012-BD3C-5BA22C75FA3C}"/>
              </a:ext>
            </a:extLst>
          </p:cNvPr>
          <p:cNvSpPr txBox="1"/>
          <p:nvPr/>
        </p:nvSpPr>
        <p:spPr>
          <a:xfrm>
            <a:off x="258792" y="6288660"/>
            <a:ext cx="8462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</a:rPr>
              <a:t>Székely Bertalan festménye: Vérszerződés</a:t>
            </a:r>
          </a:p>
        </p:txBody>
      </p:sp>
    </p:spTree>
    <p:extLst>
      <p:ext uri="{BB962C8B-B14F-4D97-AF65-F5344CB8AC3E}">
        <p14:creationId xmlns:p14="http://schemas.microsoft.com/office/powerpoint/2010/main" val="1252625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029FE17-E106-43C5-B8C2-D6F5A37AB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66639A87-1FF6-4A22-ADC1-C10C97B2E8DE}"/>
              </a:ext>
            </a:extLst>
          </p:cNvPr>
          <p:cNvSpPr txBox="1"/>
          <p:nvPr/>
        </p:nvSpPr>
        <p:spPr>
          <a:xfrm>
            <a:off x="77638" y="6193764"/>
            <a:ext cx="89628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Feszty Árpád körképe: Hazatérés (részlet, Árpád és a vezérek a Vereckei-hágónál)</a:t>
            </a:r>
          </a:p>
        </p:txBody>
      </p:sp>
    </p:spTree>
    <p:extLst>
      <p:ext uri="{BB962C8B-B14F-4D97-AF65-F5344CB8AC3E}">
        <p14:creationId xmlns:p14="http://schemas.microsoft.com/office/powerpoint/2010/main" val="3388442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5" y="7591"/>
            <a:ext cx="8807669" cy="6850409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1125852" y="3242821"/>
            <a:ext cx="1702188" cy="144161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zövegdoboz 1"/>
          <p:cNvSpPr txBox="1"/>
          <p:nvPr/>
        </p:nvSpPr>
        <p:spPr>
          <a:xfrm>
            <a:off x="1125852" y="3752193"/>
            <a:ext cx="1292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/>
              <a:t>895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33705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49636"/>
            <a:ext cx="5887765" cy="5794375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Kr. u. 899 – </a:t>
            </a:r>
            <a:r>
              <a:rPr lang="sk-SK" b="1" dirty="0"/>
              <a:t>itáliai hadjárat </a:t>
            </a:r>
            <a:r>
              <a:rPr lang="sk-SK" dirty="0"/>
              <a:t>(a frank Arnulf király segítségül hívja a magyar sereget Berengár itáliai király ellen)</a:t>
            </a:r>
          </a:p>
          <a:p>
            <a:r>
              <a:rPr lang="sk-SK" b="1" dirty="0"/>
              <a:t>K.b. 5 000 fős magyar sereg </a:t>
            </a:r>
            <a:r>
              <a:rPr lang="sk-SK" dirty="0"/>
              <a:t>(fél tumen) vesz részt a hadjáratban</a:t>
            </a:r>
          </a:p>
          <a:p>
            <a:r>
              <a:rPr lang="sk-SK" dirty="0"/>
              <a:t>1 tumen (tömény) </a:t>
            </a:r>
            <a:r>
              <a:rPr lang="en-US" dirty="0"/>
              <a:t>= </a:t>
            </a:r>
            <a:r>
              <a:rPr lang="sk-SK" dirty="0"/>
              <a:t>10 000 harcos</a:t>
            </a:r>
          </a:p>
          <a:p>
            <a:r>
              <a:rPr lang="sk-SK" dirty="0"/>
              <a:t>A </a:t>
            </a:r>
            <a:r>
              <a:rPr lang="sk-SK" b="1" dirty="0"/>
              <a:t>Brenta folyó mellett </a:t>
            </a:r>
            <a:r>
              <a:rPr lang="sk-SK" dirty="0"/>
              <a:t>legyőzik Berengár számbeli fölényben lévő seregét: </a:t>
            </a:r>
            <a:r>
              <a:rPr lang="sk-SK" b="1" dirty="0"/>
              <a:t>899</a:t>
            </a:r>
          </a:p>
          <a:p>
            <a:r>
              <a:rPr lang="sk-SK" dirty="0"/>
              <a:t>Megsarcolják Padovát, Bresciát, Milánót, ... </a:t>
            </a:r>
          </a:p>
          <a:p>
            <a:r>
              <a:rPr lang="sk-SK" b="1" dirty="0"/>
              <a:t>Modena város </a:t>
            </a:r>
            <a:r>
              <a:rPr lang="sk-SK" dirty="0"/>
              <a:t>lakói így imádkoztak Szent Geminiánuszhoz: </a:t>
            </a:r>
            <a:r>
              <a:rPr lang="sk-SK" b="1" dirty="0"/>
              <a:t>„A sagittis hungarorum libera nos domine!“</a:t>
            </a:r>
            <a:r>
              <a:rPr lang="sk-SK" dirty="0"/>
              <a:t> (A magyarok nyilaitól ments meg minket Urunk!)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8956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 hazatérés (honfoglalás) első szakasza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17" y="4690243"/>
            <a:ext cx="3741683" cy="210469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40" y="876611"/>
            <a:ext cx="3285485" cy="328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191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6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0348"/>
            <a:ext cx="3080549" cy="206765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8" y="1040336"/>
            <a:ext cx="3050945" cy="378216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3717">
            <a:off x="5649517" y="2949982"/>
            <a:ext cx="4425362" cy="303137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6124" y="81347"/>
            <a:ext cx="8891752" cy="812033"/>
          </a:xfrm>
        </p:spPr>
        <p:txBody>
          <a:bodyPr/>
          <a:lstStyle/>
          <a:p>
            <a:r>
              <a:rPr lang="sk-SK" dirty="0"/>
              <a:t>A magyarok fegyverzete és felszerelése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39204"/>
            <a:ext cx="3564978" cy="602265"/>
          </a:xfrm>
        </p:spPr>
        <p:txBody>
          <a:bodyPr/>
          <a:lstStyle/>
          <a:p>
            <a:r>
              <a:rPr lang="sk-SK" b="1" dirty="0"/>
              <a:t>Visszacsapó (reflex) íj</a:t>
            </a:r>
            <a:endParaRPr lang="en-US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362" y="1341469"/>
            <a:ext cx="2777966" cy="370489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855680" y="768457"/>
            <a:ext cx="269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Az angol „bot íj“ (longbow)</a:t>
            </a:r>
          </a:p>
          <a:p>
            <a:r>
              <a:rPr lang="sk-SK" dirty="0"/>
              <a:t>lóháton </a:t>
            </a:r>
            <a:r>
              <a:rPr lang="sk-SK" b="1" dirty="0"/>
              <a:t>használhatatlan...</a:t>
            </a:r>
            <a:endParaRPr lang="en-US" b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7195335" y="1216545"/>
            <a:ext cx="1328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szablya</a:t>
            </a:r>
            <a:endParaRPr lang="en-US" sz="28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3080549" y="5657671"/>
            <a:ext cx="1796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A visszafelé íjászás technikája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9152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8579" y="893380"/>
            <a:ext cx="3543957" cy="633796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Magas kápájú nyereg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26124" y="81347"/>
            <a:ext cx="8891752" cy="812033"/>
          </a:xfrm>
        </p:spPr>
        <p:txBody>
          <a:bodyPr/>
          <a:lstStyle/>
          <a:p>
            <a:r>
              <a:rPr lang="sk-SK" dirty="0"/>
              <a:t>A magyarok fegyverzete és felszerelése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7176"/>
            <a:ext cx="5023945" cy="529673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960835" y="826238"/>
            <a:ext cx="1673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 kengyel</a:t>
            </a:r>
            <a:endParaRPr lang="en-US" sz="2800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38" y="2178985"/>
            <a:ext cx="2988278" cy="467901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91" y="1349458"/>
            <a:ext cx="1765259" cy="240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20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8982" y="829297"/>
            <a:ext cx="1809750" cy="738899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A tarsoly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26124" y="81347"/>
            <a:ext cx="8891752" cy="812033"/>
          </a:xfrm>
        </p:spPr>
        <p:txBody>
          <a:bodyPr/>
          <a:lstStyle/>
          <a:p>
            <a:r>
              <a:rPr lang="sk-SK" dirty="0"/>
              <a:t>A magyarok fegyverzete és felszerelése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3" y="1387365"/>
            <a:ext cx="3174084" cy="339533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31" y="780940"/>
            <a:ext cx="3930869" cy="6113327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2699"/>
            <a:ext cx="5770179" cy="204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32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3CA0912-7498-4711-B403-894F25A7C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172"/>
            <a:ext cx="9155558" cy="590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84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8236" y="718956"/>
            <a:ext cx="8757088" cy="4351338"/>
          </a:xfrm>
        </p:spPr>
        <p:txBody>
          <a:bodyPr>
            <a:normAutofit/>
          </a:bodyPr>
          <a:lstStyle/>
          <a:p>
            <a:r>
              <a:rPr lang="sk-SK" dirty="0"/>
              <a:t>Kr. u. 900 – az itáliai hadjáratból hazatérő magyar sereg </a:t>
            </a:r>
            <a:r>
              <a:rPr lang="sk-SK" b="1" dirty="0"/>
              <a:t>elfoglalja a Dunántúlt </a:t>
            </a:r>
            <a:r>
              <a:rPr lang="sk-SK" dirty="0"/>
              <a:t>(Pannóniát)</a:t>
            </a:r>
          </a:p>
          <a:p>
            <a:r>
              <a:rPr lang="sk-SK" b="1" u="sng" dirty="0">
                <a:solidFill>
                  <a:srgbClr val="C00000"/>
                </a:solidFill>
              </a:rPr>
              <a:t>Kr. u. 907. július 4-7. – POZSONYI CSATA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/>
              <a:t>(a hazatérés befejező eseménye)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895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hazatérés (honfoglalás) második szakasza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773" y="2454165"/>
            <a:ext cx="6726621" cy="440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59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88" y="3562997"/>
            <a:ext cx="4919712" cy="328140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4124"/>
            <a:ext cx="4224288" cy="368387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52552" y="824060"/>
            <a:ext cx="9249103" cy="3692306"/>
          </a:xfrm>
        </p:spPr>
        <p:txBody>
          <a:bodyPr>
            <a:normAutofit/>
          </a:bodyPr>
          <a:lstStyle/>
          <a:p>
            <a:r>
              <a:rPr lang="sk-SK" sz="2600" dirty="0"/>
              <a:t>K.b. 100 000 fős bajor-frank sereg (vezetője Luitpold herceg)</a:t>
            </a:r>
          </a:p>
          <a:p>
            <a:r>
              <a:rPr lang="sk-SK" sz="2600" dirty="0"/>
              <a:t>A magyar sereg: 4 tumen harcos (vezetője Árpád vezér) (1 tumen = 10 000 harcos)</a:t>
            </a:r>
          </a:p>
          <a:p>
            <a:r>
              <a:rPr lang="sk-SK" sz="2600" b="1" dirty="0"/>
              <a:t>A bajor-frank sereg teljes megsemmisülése, </a:t>
            </a:r>
            <a:r>
              <a:rPr lang="sk-SK" sz="2600" dirty="0"/>
              <a:t>a magyar sereg k.b. fele odaveszik, Árpád vezér 3 fia is: Tarhos, Üllő és Jutas</a:t>
            </a:r>
          </a:p>
          <a:p>
            <a:r>
              <a:rPr lang="sk-SK" sz="2600" b="1" dirty="0"/>
              <a:t>Árpád vezér halálos sebet kap</a:t>
            </a:r>
            <a:r>
              <a:rPr lang="sk-SK" sz="2600" dirty="0"/>
              <a:t>, a magyar törzsszövetség vezetését negyedik fiára bízza – </a:t>
            </a:r>
            <a:r>
              <a:rPr lang="sk-SK" sz="2600" b="1" dirty="0"/>
              <a:t>Zoltára (Zsolt)</a:t>
            </a:r>
            <a:r>
              <a:rPr lang="sk-SK" sz="2600" dirty="0"/>
              <a:t>, (896-949)</a:t>
            </a:r>
            <a:endParaRPr lang="en-US" sz="2600" b="1" dirty="0"/>
          </a:p>
          <a:p>
            <a:endParaRPr lang="en-US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105104"/>
            <a:ext cx="9144000" cy="71895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300" dirty="0"/>
              <a:t>A hazatérés (honfoglalás) második szakasza</a:t>
            </a:r>
            <a:br>
              <a:rPr lang="hu-HU" sz="3300" dirty="0"/>
            </a:br>
            <a:r>
              <a:rPr lang="hu-HU" b="1" i="1" dirty="0"/>
              <a:t>A pozsonyi csata</a:t>
            </a:r>
          </a:p>
        </p:txBody>
      </p:sp>
    </p:spTree>
    <p:extLst>
      <p:ext uri="{BB962C8B-B14F-4D97-AF65-F5344CB8AC3E}">
        <p14:creationId xmlns:p14="http://schemas.microsoft.com/office/powerpoint/2010/main" val="3796990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40" y="0"/>
            <a:ext cx="74167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00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5" y="4131984"/>
            <a:ext cx="4787152" cy="272601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32274"/>
            <a:ext cx="7886700" cy="732154"/>
          </a:xfrm>
        </p:spPr>
        <p:txBody>
          <a:bodyPr/>
          <a:lstStyle/>
          <a:p>
            <a:pPr algn="ctr"/>
            <a:r>
              <a:rPr lang="sk-SK" dirty="0"/>
              <a:t>A hazatérés értékelése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7759"/>
            <a:ext cx="8999444" cy="3818331"/>
          </a:xfrm>
        </p:spPr>
        <p:txBody>
          <a:bodyPr>
            <a:normAutofit fontScale="92500"/>
          </a:bodyPr>
          <a:lstStyle/>
          <a:p>
            <a:r>
              <a:rPr lang="sk-SK" dirty="0"/>
              <a:t>Magyarország nyugati határa (gyepű sávja) – az Enns folyó (azon túl: ober Enns) </a:t>
            </a:r>
            <a:r>
              <a:rPr lang="sk-SK" b="1" u="sng" dirty="0"/>
              <a:t>A pozsonyi csata után 123 évig nyugat felől nem támadják Magyarországot!</a:t>
            </a:r>
          </a:p>
          <a:p>
            <a:r>
              <a:rPr lang="sk-SK" dirty="0"/>
              <a:t>A hazatérő magyarság létszáma </a:t>
            </a:r>
            <a:r>
              <a:rPr lang="sk-SK" b="1" dirty="0"/>
              <a:t>k.b. 500 000 </a:t>
            </a:r>
            <a:r>
              <a:rPr lang="sk-SK" dirty="0"/>
              <a:t>fő</a:t>
            </a:r>
          </a:p>
          <a:p>
            <a:r>
              <a:rPr lang="sk-SK" dirty="0"/>
              <a:t>7 magyar törzs érkezik: </a:t>
            </a:r>
            <a:r>
              <a:rPr lang="sk-SK" b="1" dirty="0"/>
              <a:t>Megyer, Nyék, Kürtgyarmat, Tarján, Kér, Keszi, Jenő</a:t>
            </a:r>
          </a:p>
          <a:p>
            <a:r>
              <a:rPr lang="sk-SK" dirty="0"/>
              <a:t>7 vezér érkezik: </a:t>
            </a:r>
            <a:r>
              <a:rPr lang="sk-SK" b="1" dirty="0"/>
              <a:t>Álmos, Előd, Ond, Kond, Tas, Huba, Töhötöm</a:t>
            </a:r>
          </a:p>
          <a:p>
            <a:r>
              <a:rPr lang="sk-SK" b="1" dirty="0"/>
              <a:t>2 vezető: </a:t>
            </a:r>
            <a:r>
              <a:rPr lang="sk-SK" b="1" dirty="0">
                <a:solidFill>
                  <a:srgbClr val="C00000"/>
                </a:solidFill>
              </a:rPr>
              <a:t>Árpád és Kurszán </a:t>
            </a:r>
            <a:r>
              <a:rPr lang="sk-SK" dirty="0"/>
              <a:t>(Kurszán volt a kende, 904-ben meghal, Árpád volt a gyula, 907-ben meghal)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237" y="4301741"/>
            <a:ext cx="3808207" cy="255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65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7994" y="289823"/>
            <a:ext cx="7886700" cy="906626"/>
          </a:xfrm>
        </p:spPr>
        <p:txBody>
          <a:bodyPr>
            <a:normAutofit/>
          </a:bodyPr>
          <a:lstStyle/>
          <a:p>
            <a:pPr algn="ctr"/>
            <a:r>
              <a:rPr lang="sk-SK" sz="5500" b="1" dirty="0"/>
              <a:t>Köszönöm a figyelmet!</a:t>
            </a:r>
            <a:endParaRPr lang="en-US" sz="55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11" y="1323665"/>
            <a:ext cx="9165311" cy="555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0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</TotalTime>
  <Words>977</Words>
  <Application>Microsoft Office PowerPoint</Application>
  <PresentationFormat>Diavetítés a képernyőre (4:3 oldalarány)</PresentationFormat>
  <Paragraphs>86</Paragraphs>
  <Slides>30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Office-téma</vt:lpstr>
      <vt:lpstr>A magyar nép eredete</vt:lpstr>
      <vt:lpstr>A magyar nép kialakulása</vt:lpstr>
      <vt:lpstr>A nomadizmus – vándorlási útvonalak</vt:lpstr>
      <vt:lpstr>PowerPoint-bemutató</vt:lpstr>
      <vt:lpstr>Hordozható ház – a jurta</vt:lpstr>
      <vt:lpstr>A magyarság hitvilága</vt:lpstr>
      <vt:lpstr>A Hun birodalom szétesése után</vt:lpstr>
      <vt:lpstr>PowerPoint-bemutató</vt:lpstr>
      <vt:lpstr>A kazár kaganátus</vt:lpstr>
      <vt:lpstr>PowerPoint-bemutató</vt:lpstr>
      <vt:lpstr>Új szállásterület – az Etelköz</vt:lpstr>
      <vt:lpstr>PowerPoint-bemutató</vt:lpstr>
      <vt:lpstr>A finn-ugor rokonság, közös eredet ?</vt:lpstr>
      <vt:lpstr>A finn-ugor rokonság, közös eredet ?</vt:lpstr>
      <vt:lpstr>A hazatérés (honfoglalás) első szakasza</vt:lpstr>
      <vt:lpstr>PowerPoint-bemutató</vt:lpstr>
      <vt:lpstr>PowerPoint-bemutató</vt:lpstr>
      <vt:lpstr>PowerPoint-bemutató</vt:lpstr>
      <vt:lpstr>PowerPoint-bemutató</vt:lpstr>
      <vt:lpstr>A hazatérés (honfoglalás) első szakasza</vt:lpstr>
      <vt:lpstr>PowerPoint-bemutató</vt:lpstr>
      <vt:lpstr>A magyarok fegyverzete és felszerelése</vt:lpstr>
      <vt:lpstr>A magyarok fegyverzete és felszerelése</vt:lpstr>
      <vt:lpstr>A magyarok fegyverzete és felszerelése</vt:lpstr>
      <vt:lpstr>PowerPoint-bemutató</vt:lpstr>
      <vt:lpstr>A hazatérés (honfoglalás) második szakasza</vt:lpstr>
      <vt:lpstr>A hazatérés (honfoglalás) második szakasza A pozsonyi csata</vt:lpstr>
      <vt:lpstr>PowerPoint-bemutató</vt:lpstr>
      <vt:lpstr>A hazatérés értékelése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nép eredete</dc:title>
  <dc:creator>OS</dc:creator>
  <cp:lastModifiedBy>Én</cp:lastModifiedBy>
  <cp:revision>62</cp:revision>
  <dcterms:created xsi:type="dcterms:W3CDTF">2020-03-03T17:35:08Z</dcterms:created>
  <dcterms:modified xsi:type="dcterms:W3CDTF">2025-01-27T09:51:01Z</dcterms:modified>
</cp:coreProperties>
</file>