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Droid Sans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Droid Sans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Droid Sans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Droid Sans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Droid San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roid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264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0350" cy="400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3613" cy="480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50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</a:lstStyle>
          <a:p>
            <a:endParaRPr lang="hu-HU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279900" y="0"/>
            <a:ext cx="32750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</a:lstStyle>
          <a:p>
            <a:endParaRPr lang="hu-HU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50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</a:lstStyle>
          <a:p>
            <a:endParaRPr lang="hu-HU" alt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279900" y="10156825"/>
            <a:ext cx="32750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</a:lstStyle>
          <a:p>
            <a:fld id="{D2153676-688B-419D-887E-765FAF4F8FF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559200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B82F35-6A3C-4A5F-84C7-5FB022C53CFA}" type="slidenum">
              <a:rPr lang="hu-HU" altLang="en-US"/>
              <a:pPr/>
              <a:t>1</a:t>
            </a:fld>
            <a:endParaRPr lang="hu-HU" altLang="en-US"/>
          </a:p>
        </p:txBody>
      </p:sp>
      <p:sp>
        <p:nvSpPr>
          <p:cNvPr id="23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E63197-1325-449E-8E96-8D47AC6FAD99}" type="slidenum">
              <a:rPr lang="hu-HU" altLang="en-US"/>
              <a:pPr/>
              <a:t>2</a:t>
            </a:fld>
            <a:endParaRPr lang="hu-HU" altLang="en-US"/>
          </a:p>
        </p:txBody>
      </p:sp>
      <p:sp>
        <p:nvSpPr>
          <p:cNvPr id="26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7FB5C8-2D70-450F-B6DF-242A988D3AD4}" type="slidenum">
              <a:rPr lang="hu-HU" altLang="en-US"/>
              <a:pPr/>
              <a:t>3</a:t>
            </a:fld>
            <a:endParaRPr lang="hu-HU" altLang="en-US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46B24D-DF0E-4B77-8E25-097C3CD0D892}" type="slidenum">
              <a:rPr lang="hu-HU" altLang="en-US"/>
              <a:pPr/>
              <a:t>4</a:t>
            </a:fld>
            <a:endParaRPr lang="hu-HU" altLang="en-US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DCC669-FFD4-4669-A3C1-E75E677CFDAC}" type="slidenum">
              <a:rPr lang="hu-HU" altLang="en-US"/>
              <a:pPr/>
              <a:t>5</a:t>
            </a:fld>
            <a:endParaRPr lang="hu-HU" altLang="en-US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ABCA672-DF53-406A-A23D-1BC757C4D7B2}" type="slidenum">
              <a:rPr lang="hu-HU" altLang="en-US"/>
              <a:pPr/>
              <a:t>6</a:t>
            </a:fld>
            <a:endParaRPr lang="hu-HU" altLang="en-US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F9AF2A2-14AF-437E-83F5-212BA3FEAA33}" type="slidenum">
              <a:rPr lang="hu-HU" altLang="en-US"/>
              <a:pPr/>
              <a:t>7</a:t>
            </a:fld>
            <a:endParaRPr lang="hu-HU" altLang="en-US"/>
          </a:p>
        </p:txBody>
      </p:sp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82BE96-4AC0-4CD3-A97C-E8A148B3B6A2}" type="slidenum">
              <a:rPr lang="hu-HU" altLang="en-US"/>
              <a:pPr/>
              <a:t>8</a:t>
            </a:fld>
            <a:endParaRPr lang="hu-HU" altLang="en-US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13C3D7-B62A-4F56-B74E-5962B8F610D1}" type="slidenum">
              <a:rPr lang="hu-HU" altLang="en-US"/>
              <a:pPr/>
              <a:t>9</a:t>
            </a:fld>
            <a:endParaRPr lang="hu-HU" altLang="en-US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2140D3-1C70-45EE-9139-21E628D9AFAC}" type="slidenum">
              <a:rPr lang="hu-HU" altLang="en-US"/>
              <a:pPr/>
              <a:t>10</a:t>
            </a:fld>
            <a:endParaRPr lang="hu-HU" altLang="en-US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ADF396-D185-40C9-AC14-FD6F34A4051E}" type="slidenum">
              <a:rPr lang="hu-HU" altLang="en-US"/>
              <a:pPr/>
              <a:t>11</a:t>
            </a:fld>
            <a:endParaRPr lang="hu-HU" altLang="en-US"/>
          </a:p>
        </p:txBody>
      </p:sp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D42981-0B56-454B-A479-2D4D701A3B95}" type="slidenum">
              <a:rPr lang="hu-HU" altLang="en-US"/>
              <a:pPr/>
              <a:t>12</a:t>
            </a:fld>
            <a:endParaRPr lang="hu-HU" altLang="en-US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1AE454-9AF9-447E-9889-25ECC2231DCD}" type="slidenum">
              <a:rPr lang="hu-HU" altLang="en-US"/>
              <a:pPr/>
              <a:t>13</a:t>
            </a:fld>
            <a:endParaRPr lang="hu-HU" altLang="en-US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F89179-C284-4624-B540-8E452A34BE39}" type="slidenum">
              <a:rPr lang="hu-HU" altLang="en-US"/>
              <a:pPr/>
              <a:t>14</a:t>
            </a:fld>
            <a:endParaRPr lang="hu-HU" altLang="en-US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DDFEFD5-4276-4557-8F67-033A9626D5A4}" type="slidenum">
              <a:rPr lang="hu-HU" altLang="en-US"/>
              <a:pPr/>
              <a:t>15</a:t>
            </a:fld>
            <a:endParaRPr lang="hu-HU" altLang="en-US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0E6385-5FFE-4256-A9A8-A6C1304C3859}" type="slidenum">
              <a:rPr lang="hu-HU" altLang="en-US"/>
              <a:pPr/>
              <a:t>16</a:t>
            </a:fld>
            <a:endParaRPr lang="hu-HU" altLang="en-US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FF869EA-2901-4CBF-B4A3-443A5D397B2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8507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D18F6B8-6D7E-4BBD-BD71-E05FADE6D07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46452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07BE2-777D-4333-8D20-372850FBA8E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04194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356100" cy="4381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11738" y="1768475"/>
            <a:ext cx="4356100" cy="4381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B4BCA0F-23FB-4725-A6C5-004FC10CFAC5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8164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8" name="Élőláb helye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EDE00EB-2730-4E45-8B31-529B0BC42BA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220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EE723CD-F8B2-4EEE-AB5C-DB98ECE0F2E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4086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3" name="Élőláb helye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08786E0-C289-46A3-98D6-2ABB672406C6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8318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A959A50-66F4-4735-B646-7BE68D0426C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47460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5376D9A-5341-4276-BAF9-BE458A1523D9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04604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58600BE-634A-4CEA-8F63-87542E2C274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21687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5362" cy="584835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58483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62D6963-76DB-438A-B63B-7C543C032F9E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66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6212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88646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31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hu-HU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087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hu-HU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431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A343CE8F-AF1C-430E-AD2B-6BAF542B4545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roid Sans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roid Sans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roid Sans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roid San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roid San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roid San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roid San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roid Sans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79437"/>
            <a:ext cx="10080625" cy="1285875"/>
          </a:xfrm>
          <a:ln/>
        </p:spPr>
        <p:txBody>
          <a:bodyPr tIns="3888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u-HU" altLang="en-US" sz="5000" b="1" dirty="0">
                <a:solidFill>
                  <a:srgbClr val="C00000"/>
                </a:solidFill>
                <a:latin typeface="Calibri" panose="020F0502020204030204" pitchFamily="34" charset="0"/>
              </a:rPr>
              <a:t>A demokrácia kialakulása Athénban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5312"/>
            <a:ext cx="10080625" cy="56703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-2299"/>
            <a:ext cx="10080625" cy="885924"/>
          </a:xfrm>
          <a:ln/>
        </p:spPr>
        <p:txBody>
          <a:bodyPr tIns="3888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u-HU" altLang="en-US" sz="4000" dirty="0"/>
              <a:t>A poliszok politikai </a:t>
            </a:r>
            <a:r>
              <a:rPr lang="hu-HU" altLang="en-US" sz="4000" b="1" dirty="0"/>
              <a:t>BERENDEZKEDÉSE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863432"/>
            <a:ext cx="9936856" cy="4384675"/>
          </a:xfrm>
          <a:ln/>
        </p:spPr>
        <p:txBody>
          <a:bodyPr/>
          <a:lstStyle/>
          <a:p>
            <a:pPr marL="428625" indent="-323850">
              <a:buSzPct val="45000"/>
              <a:buFont typeface="Wingdings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Kr. e. XII. századtól: </a:t>
            </a:r>
            <a:r>
              <a:rPr lang="hu-HU" altLang="en-US" b="1" dirty="0">
                <a:solidFill>
                  <a:srgbClr val="FF0000"/>
                </a:solidFill>
              </a:rPr>
              <a:t>KIRÁLYSÁG</a:t>
            </a:r>
          </a:p>
          <a:p>
            <a:pPr marL="428625" indent="-323850">
              <a:buSzPct val="45000"/>
              <a:buFont typeface="Wingdings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Kr. e. VIII. századtól: </a:t>
            </a:r>
            <a:r>
              <a:rPr lang="hu-HU" altLang="en-US" b="1" dirty="0">
                <a:solidFill>
                  <a:srgbClr val="FF0000"/>
                </a:solidFill>
              </a:rPr>
              <a:t>ARISZTOKRATIKUS KÖZTÁRSASÁG</a:t>
            </a:r>
            <a:r>
              <a:rPr lang="hu-HU" altLang="en-US" dirty="0"/>
              <a:t> (a legtöbb poliszban)</a:t>
            </a:r>
          </a:p>
          <a:p>
            <a:pPr marL="104775" indent="0">
              <a:buSzPct val="45000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endParaRPr lang="hu-HU" altLang="en-US" sz="1000" dirty="0"/>
          </a:p>
          <a:p>
            <a:pPr marL="104775" indent="0">
              <a:buSzPct val="45000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A görög mitológia szerint </a:t>
            </a:r>
            <a:r>
              <a:rPr lang="hu-HU" altLang="en-US" b="1" dirty="0"/>
              <a:t>Thészeusz</a:t>
            </a:r>
            <a:r>
              <a:rPr lang="hu-HU" altLang="en-US" dirty="0"/>
              <a:t> egyesítette az attikai törzseket egy </a:t>
            </a:r>
            <a:r>
              <a:rPr lang="hu-HU" altLang="en-US" dirty="0" err="1"/>
              <a:t>fő-polisz-ba</a:t>
            </a:r>
            <a:r>
              <a:rPr lang="hu-HU" altLang="en-US" dirty="0"/>
              <a:t> (Athén királya)</a:t>
            </a:r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9072563" y="5327650"/>
            <a:ext cx="1152525" cy="2160588"/>
          </a:xfrm>
          <a:prstGeom prst="ellipse">
            <a:avLst/>
          </a:prstGeom>
          <a:solidFill>
            <a:srgbClr val="FFFFFF"/>
          </a:solidFill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38" y="3941120"/>
            <a:ext cx="3658128" cy="3635822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4197266" y="4895031"/>
            <a:ext cx="2016224" cy="865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Thészeusz legyőzi Minotauruszt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993" y="3915382"/>
            <a:ext cx="2901570" cy="364429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0"/>
            <a:ext cx="9070975" cy="827509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u-HU" altLang="en-US" dirty="0"/>
              <a:t>A poliszok </a:t>
            </a:r>
            <a:r>
              <a:rPr lang="hu-HU" altLang="en-US" b="1" dirty="0"/>
              <a:t>BERENDEZKEDÉSE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3768" y="899517"/>
            <a:ext cx="8869362" cy="4384675"/>
          </a:xfrm>
          <a:ln/>
        </p:spPr>
        <p:txBody>
          <a:bodyPr/>
          <a:lstStyle/>
          <a:p>
            <a:pPr marL="428625" indent="-323850">
              <a:buSzPct val="45000"/>
              <a:buFont typeface="Wingdings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Kr. e. VII-VI. századtól:</a:t>
            </a:r>
          </a:p>
          <a:p>
            <a:pPr marL="1484313" lvl="1" indent="-566738">
              <a:buClrTx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b="1" dirty="0">
                <a:solidFill>
                  <a:srgbClr val="FF0000"/>
                </a:solidFill>
              </a:rPr>
              <a:t>TÜRANNISZ </a:t>
            </a:r>
            <a:r>
              <a:rPr lang="hu-HU" altLang="en-US" dirty="0"/>
              <a:t>(több poliszban)</a:t>
            </a:r>
          </a:p>
          <a:p>
            <a:pPr marL="1484313" lvl="1" indent="-566738">
              <a:buClrTx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dirty="0"/>
              <a:t>(görög: zsarnokság) diktatórikus államforma az ókori Görögországban. Ez a monarchikus jellegű </a:t>
            </a:r>
            <a:r>
              <a:rPr lang="hu-HU" dirty="0" err="1"/>
              <a:t>uralmi</a:t>
            </a:r>
            <a:r>
              <a:rPr lang="hu-HU" dirty="0"/>
              <a:t> forma</a:t>
            </a:r>
            <a:r>
              <a:rPr lang="hu-HU" altLang="en-US" dirty="0"/>
              <a:t>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48" y="3383575"/>
            <a:ext cx="5909576" cy="41761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264448" y="4634207"/>
            <a:ext cx="3456384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>
                <a:solidFill>
                  <a:schemeClr val="tx1"/>
                </a:solidFill>
              </a:rPr>
              <a:t>Peiszisztratosz – az egyik athéni türannosz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088" y="642141"/>
            <a:ext cx="7180829" cy="7314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8" name="Oval 2"/>
          <p:cNvSpPr>
            <a:spLocks noChangeArrowheads="1"/>
          </p:cNvSpPr>
          <p:nvPr/>
        </p:nvSpPr>
        <p:spPr bwMode="auto">
          <a:xfrm>
            <a:off x="5256336" y="3759471"/>
            <a:ext cx="1152525" cy="1079500"/>
          </a:xfrm>
          <a:prstGeom prst="ellips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9" y="1"/>
            <a:ext cx="3006605" cy="7564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3240112" y="107429"/>
            <a:ext cx="6840513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u="sng" dirty="0">
                <a:solidFill>
                  <a:srgbClr val="C00000"/>
                </a:solidFill>
                <a:latin typeface="Calibri" panose="020F0502020204030204" pitchFamily="34" charset="0"/>
              </a:rPr>
              <a:t>Athén társadalma és földrajzi elhelyezkedése</a:t>
            </a:r>
            <a:endParaRPr lang="en-US" sz="2800" b="1" u="sng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4824288" y="77155"/>
            <a:ext cx="2880890" cy="669900"/>
          </a:xfrm>
          <a:ln/>
        </p:spPr>
        <p:txBody>
          <a:bodyPr tIns="3888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u-HU" altLang="en-US" b="1" dirty="0">
                <a:solidFill>
                  <a:srgbClr val="FF0000"/>
                </a:solidFill>
              </a:rPr>
              <a:t>ATHÉN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72" y="2195661"/>
            <a:ext cx="10130444" cy="53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13" y="4360863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" name="Egyenes összekötő 2"/>
          <p:cNvCxnSpPr/>
          <p:nvPr/>
        </p:nvCxnSpPr>
        <p:spPr bwMode="auto">
          <a:xfrm>
            <a:off x="9072760" y="3635821"/>
            <a:ext cx="864096" cy="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Egyenes összekötő 12"/>
          <p:cNvCxnSpPr/>
          <p:nvPr/>
        </p:nvCxnSpPr>
        <p:spPr bwMode="auto">
          <a:xfrm>
            <a:off x="8064648" y="3851845"/>
            <a:ext cx="864096" cy="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1651"/>
            <a:ext cx="4176217" cy="222731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320" y="3069651"/>
            <a:ext cx="4883220" cy="4236911"/>
          </a:xfrm>
          <a:prstGeom prst="rect">
            <a:avLst/>
          </a:prstGeom>
        </p:spPr>
      </p:pic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182563"/>
            <a:ext cx="9070975" cy="56673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u-HU" altLang="en-US" sz="4000" b="1" dirty="0">
                <a:latin typeface="Calibri" panose="020F0502020204030204" pitchFamily="34" charset="0"/>
              </a:rPr>
              <a:t>A DÉMOSZ harca a politikai jogokért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3985" y="899517"/>
            <a:ext cx="9966640" cy="4384675"/>
          </a:xfrm>
          <a:ln/>
        </p:spPr>
        <p:txBody>
          <a:bodyPr/>
          <a:lstStyle/>
          <a:p>
            <a:pPr marL="428625" indent="-323850">
              <a:buSzPct val="45000"/>
              <a:buFont typeface="Wingdings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Kr. e. 621: </a:t>
            </a:r>
            <a:r>
              <a:rPr lang="hu-HU" altLang="en-US" b="1" dirty="0">
                <a:solidFill>
                  <a:srgbClr val="FF0000"/>
                </a:solidFill>
              </a:rPr>
              <a:t>DRAKÓN </a:t>
            </a:r>
            <a:r>
              <a:rPr lang="hu-HU" altLang="en-US" dirty="0"/>
              <a:t>(athéni </a:t>
            </a:r>
            <a:r>
              <a:rPr lang="hu-HU" altLang="en-US" dirty="0" err="1"/>
              <a:t>arkhón</a:t>
            </a:r>
            <a:r>
              <a:rPr lang="hu-HU" altLang="en-US" dirty="0"/>
              <a:t>) - a szokásjog írásba foglalása (főképpen büntetőjogi törvények)</a:t>
            </a:r>
          </a:p>
          <a:p>
            <a:pPr marL="428625" indent="-323850">
              <a:buSzPct val="45000"/>
              <a:buFont typeface="Wingdings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A kisebb bűncselekményeket is halálbüntetés sújtotta („drákói szigor”)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endParaRPr lang="hu-HU" alt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84" y="3240087"/>
            <a:ext cx="6894513" cy="361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8496696" y="3995861"/>
            <a:ext cx="1223962" cy="1588"/>
          </a:xfrm>
          <a:prstGeom prst="lin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3528272" y="4355901"/>
            <a:ext cx="647700" cy="1587"/>
          </a:xfrm>
          <a:prstGeom prst="lin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25125"/>
            <a:ext cx="9070975" cy="56673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u-HU" altLang="en-US" sz="4000" b="1">
                <a:latin typeface="Calibri" panose="020F0502020204030204" pitchFamily="34" charset="0"/>
              </a:rPr>
              <a:t>A DÉMOSZ harca a politikai jogokért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436" y="5059885"/>
            <a:ext cx="1754952" cy="252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8" y="539477"/>
            <a:ext cx="9989752" cy="4579938"/>
          </a:xfrm>
          <a:ln/>
        </p:spPr>
        <p:txBody>
          <a:bodyPr/>
          <a:lstStyle/>
          <a:p>
            <a:pPr marL="428625" indent="-323850">
              <a:lnSpc>
                <a:spcPct val="100000"/>
              </a:lnSpc>
              <a:buSzPct val="45000"/>
              <a:buFont typeface="Wingdings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Kr. e. 594:</a:t>
            </a:r>
            <a:r>
              <a:rPr lang="hu-HU" altLang="en-US" b="1" dirty="0"/>
              <a:t> </a:t>
            </a:r>
            <a:r>
              <a:rPr lang="hu-HU" altLang="en-US" b="1" dirty="0">
                <a:solidFill>
                  <a:srgbClr val="FF0000"/>
                </a:solidFill>
              </a:rPr>
              <a:t>SZOLÓN</a:t>
            </a:r>
            <a:r>
              <a:rPr lang="hu-HU" altLang="en-US" b="1" dirty="0"/>
              <a:t> – </a:t>
            </a:r>
            <a:r>
              <a:rPr lang="hu-HU" altLang="en-US" dirty="0" err="1"/>
              <a:t>timokratikus</a:t>
            </a:r>
            <a:r>
              <a:rPr lang="hu-HU" altLang="en-US" dirty="0"/>
              <a:t> alkotmány</a:t>
            </a:r>
          </a:p>
          <a:p>
            <a:pPr marL="428625" indent="-323850">
              <a:lnSpc>
                <a:spcPct val="100000"/>
              </a:lnSpc>
              <a:buSzPct val="45000"/>
              <a:buFont typeface="Wingdings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b="1" u="sng" dirty="0" err="1">
                <a:solidFill>
                  <a:srgbClr val="C00000"/>
                </a:solidFill>
              </a:rPr>
              <a:t>Timokrácia</a:t>
            </a:r>
            <a:r>
              <a:rPr lang="hu-HU" altLang="en-US" b="1" u="sng" dirty="0">
                <a:solidFill>
                  <a:srgbClr val="C00000"/>
                </a:solidFill>
              </a:rPr>
              <a:t>:</a:t>
            </a:r>
            <a:r>
              <a:rPr lang="hu-HU" altLang="en-US" dirty="0"/>
              <a:t> olyan politikai rendszer, </a:t>
            </a:r>
            <a:r>
              <a:rPr lang="en-US" dirty="0" err="1"/>
              <a:t>amelyben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anyagi</a:t>
            </a:r>
            <a:r>
              <a:rPr lang="en-US" dirty="0"/>
              <a:t> </a:t>
            </a:r>
            <a:r>
              <a:rPr lang="en-US" dirty="0" err="1"/>
              <a:t>javak</a:t>
            </a:r>
            <a:r>
              <a:rPr lang="en-US" dirty="0"/>
              <a:t> </a:t>
            </a:r>
            <a:r>
              <a:rPr lang="en-US" dirty="0" err="1"/>
              <a:t>arányában</a:t>
            </a:r>
            <a:r>
              <a:rPr lang="en-US" dirty="0"/>
              <a:t> </a:t>
            </a:r>
            <a:r>
              <a:rPr lang="en-US" dirty="0" err="1"/>
              <a:t>részesülnek</a:t>
            </a:r>
            <a:r>
              <a:rPr lang="en-US" dirty="0"/>
              <a:t> </a:t>
            </a:r>
            <a:r>
              <a:rPr lang="sk-SK" dirty="0"/>
              <a:t>állampolgári jogokban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emberek</a:t>
            </a:r>
            <a:r>
              <a:rPr lang="en-US" dirty="0"/>
              <a:t>.</a:t>
            </a:r>
            <a:endParaRPr lang="hu-HU" altLang="en-US" dirty="0"/>
          </a:p>
          <a:p>
            <a:pPr marL="428625" indent="-323850">
              <a:lnSpc>
                <a:spcPct val="100000"/>
              </a:lnSpc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400" dirty="0"/>
              <a:t>- 4 vagyoni osztály: jogok és katonáskodás alapja</a:t>
            </a:r>
          </a:p>
          <a:p>
            <a:pPr marL="428625" indent="-323850">
              <a:lnSpc>
                <a:spcPct val="100000"/>
              </a:lnSpc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400" dirty="0"/>
              <a:t>- vagyonbecslés</a:t>
            </a:r>
          </a:p>
          <a:p>
            <a:pPr marL="428625" indent="-323850">
              <a:lnSpc>
                <a:spcPct val="100000"/>
              </a:lnSpc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400" dirty="0"/>
              <a:t>- az arisztokrácia politikai súlya megmarad</a:t>
            </a:r>
          </a:p>
          <a:p>
            <a:pPr marL="428625" indent="-323850">
              <a:lnSpc>
                <a:spcPct val="100000"/>
              </a:lnSpc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400" dirty="0"/>
              <a:t>- az adósságok eltörlése („teherlerázás”)</a:t>
            </a:r>
          </a:p>
          <a:p>
            <a:pPr marL="428625" indent="-323850">
              <a:lnSpc>
                <a:spcPct val="100000"/>
              </a:lnSpc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400" dirty="0"/>
              <a:t>- az adósrabszolgaság eltörlése</a:t>
            </a:r>
          </a:p>
          <a:p>
            <a:pPr marL="428625" indent="-323850">
              <a:lnSpc>
                <a:spcPct val="100000"/>
              </a:lnSpc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endParaRPr lang="hu-HU" altLang="en-US" sz="2800" dirty="0"/>
          </a:p>
          <a:p>
            <a:pPr marL="428625" indent="-323850">
              <a:lnSpc>
                <a:spcPct val="100000"/>
              </a:lnSpc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endParaRPr lang="hu-HU" altLang="en-US" sz="2800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" y="6484759"/>
            <a:ext cx="4814088" cy="1059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098" y="2232247"/>
            <a:ext cx="3050527" cy="536401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22" y="6696117"/>
            <a:ext cx="10224302" cy="1188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49"/>
            <a:ext cx="10082166" cy="6626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143768" y="503238"/>
            <a:ext cx="2376487" cy="1079500"/>
          </a:xfrm>
          <a:prstGeom prst="ellips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2735732" y="540097"/>
            <a:ext cx="2664620" cy="1079500"/>
          </a:xfrm>
          <a:prstGeom prst="ellips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68820" y="0"/>
            <a:ext cx="9070975" cy="56673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u-HU" altLang="en-US" sz="4000" b="1" dirty="0">
                <a:latin typeface="Calibri" panose="020F0502020204030204" pitchFamily="34" charset="0"/>
              </a:rPr>
              <a:t>A DÉMOSZ harca a politikai jogokért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3767" y="683493"/>
            <a:ext cx="9803062" cy="5089525"/>
          </a:xfrm>
          <a:ln/>
        </p:spPr>
        <p:txBody>
          <a:bodyPr/>
          <a:lstStyle/>
          <a:p>
            <a:pPr marL="104775" indent="0">
              <a:buSzPct val="45000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Kr. e. 560: </a:t>
            </a:r>
            <a:r>
              <a:rPr lang="hu-HU" altLang="en-US" b="1" dirty="0">
                <a:solidFill>
                  <a:srgbClr val="FF0000"/>
                </a:solidFill>
              </a:rPr>
              <a:t>PEISZISZTRATOSZ </a:t>
            </a:r>
            <a:r>
              <a:rPr lang="hu-HU" altLang="en-US" dirty="0"/>
              <a:t>katonai erővel megszerzi a hatalmat – </a:t>
            </a:r>
            <a:r>
              <a:rPr lang="hu-HU" altLang="en-US" u="sng" dirty="0"/>
              <a:t>TÜRANNISZ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800" dirty="0"/>
              <a:t>- színleg fennmarad a köztársaság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800" dirty="0"/>
              <a:t>- saját híveit juttatja a tisztségekbe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800" dirty="0"/>
              <a:t>- a démosz tagjainak kedvez (földosztás)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800" dirty="0"/>
              <a:t>- az arisztokrácia háttérbe szorul (vagyonadó)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sz="2800" dirty="0"/>
              <a:t>- belső békét teremt, építkezéseket rendel el</a:t>
            </a:r>
          </a:p>
          <a:p>
            <a:pPr marL="104775" indent="0">
              <a:buSzPct val="45000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Fiait elűzik (Kr. e. 510)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endParaRPr lang="hu-HU" alt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232" y="5081970"/>
            <a:ext cx="5626596" cy="234066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650"/>
            <a:ext cx="6048375" cy="597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196" y="4445819"/>
            <a:ext cx="5517430" cy="3113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2016125" y="2879725"/>
            <a:ext cx="1008063" cy="936625"/>
          </a:xfrm>
          <a:prstGeom prst="ellips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473327" y="539477"/>
            <a:ext cx="36004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roid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roid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roid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roid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roid San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roid San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roid San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roid San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roid Sans" charset="0"/>
              </a:defRPr>
            </a:lvl9pPr>
          </a:lstStyle>
          <a:p>
            <a:pPr>
              <a:buClrTx/>
              <a:buFontTx/>
              <a:buNone/>
            </a:pPr>
            <a:r>
              <a:rPr lang="hu-HU" altLang="en-US" sz="2400" b="1" dirty="0">
                <a:latin typeface="Calibri" panose="020F0502020204030204" pitchFamily="34" charset="0"/>
              </a:rPr>
              <a:t>Peiszisztratosz fejlesztései:</a:t>
            </a:r>
          </a:p>
          <a:p>
            <a:pPr>
              <a:buClrTx/>
              <a:buFontTx/>
              <a:buNone/>
            </a:pPr>
            <a:endParaRPr lang="hu-HU" altLang="en-US" sz="2400" dirty="0">
              <a:latin typeface="Calibri" panose="020F0502020204030204" pitchFamily="34" charset="0"/>
            </a:endParaRPr>
          </a:p>
          <a:p>
            <a:pPr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</a:rPr>
              <a:t>- az Akropolisz erődítése</a:t>
            </a:r>
          </a:p>
          <a:p>
            <a:pPr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</a:rPr>
              <a:t>- Pireusz</a:t>
            </a:r>
          </a:p>
          <a:p>
            <a:pPr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</a:rPr>
              <a:t>- vízvezeték</a:t>
            </a:r>
          </a:p>
          <a:p>
            <a:pPr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</a:rPr>
              <a:t>- flotta, hadsereg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6401889" y="1764506"/>
            <a:ext cx="71438" cy="41036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Egyenes összekötő 2"/>
          <p:cNvCxnSpPr/>
          <p:nvPr/>
        </p:nvCxnSpPr>
        <p:spPr bwMode="auto">
          <a:xfrm>
            <a:off x="6408464" y="1763613"/>
            <a:ext cx="21602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618" y="4139877"/>
            <a:ext cx="4027743" cy="3282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23486" y="29369"/>
            <a:ext cx="9070975" cy="56673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u-HU" altLang="en-US" sz="4000" b="1" dirty="0"/>
              <a:t>A DEMOKRÁCIA kialakulása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2428" y="607895"/>
            <a:ext cx="10062459" cy="4384675"/>
          </a:xfrm>
          <a:ln/>
        </p:spPr>
        <p:txBody>
          <a:bodyPr/>
          <a:lstStyle/>
          <a:p>
            <a:pPr marL="104775" indent="0">
              <a:buSzPct val="45000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>
                <a:latin typeface="Calibri" panose="020F0502020204030204" pitchFamily="34" charset="0"/>
              </a:rPr>
              <a:t>Kr. e. 508: </a:t>
            </a:r>
            <a:r>
              <a:rPr lang="hu-HU" alt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KLEISZTHENÉSZ</a:t>
            </a:r>
            <a:r>
              <a:rPr lang="hu-HU" altLang="en-US" dirty="0">
                <a:latin typeface="Calibri" panose="020F0502020204030204" pitchFamily="34" charset="0"/>
              </a:rPr>
              <a:t> alkotmánya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>
                <a:latin typeface="Calibri" panose="020F0502020204030204" pitchFamily="34" charset="0"/>
              </a:rPr>
              <a:t>- </a:t>
            </a:r>
            <a:r>
              <a:rPr lang="hu-HU" altLang="en-US" b="1" u="sng" dirty="0">
                <a:latin typeface="Calibri" panose="020F0502020204030204" pitchFamily="34" charset="0"/>
              </a:rPr>
              <a:t>cserépszavazás</a:t>
            </a:r>
            <a:r>
              <a:rPr lang="hu-HU" altLang="en-US" dirty="0">
                <a:latin typeface="Calibri" panose="020F0502020204030204" pitchFamily="34" charset="0"/>
              </a:rPr>
              <a:t> (</a:t>
            </a:r>
            <a:r>
              <a:rPr lang="hu-HU" altLang="en-US" dirty="0" err="1">
                <a:latin typeface="Calibri" panose="020F0502020204030204" pitchFamily="34" charset="0"/>
              </a:rPr>
              <a:t>osztrakiszmosz</a:t>
            </a:r>
            <a:r>
              <a:rPr lang="hu-HU" altLang="en-US" dirty="0">
                <a:latin typeface="Calibri" panose="020F0502020204030204" pitchFamily="34" charset="0"/>
              </a:rPr>
              <a:t>) – </a:t>
            </a:r>
            <a:r>
              <a:rPr lang="hu-HU" altLang="en-US" b="1" i="1" dirty="0">
                <a:latin typeface="Calibri" panose="020F0502020204030204" pitchFamily="34" charset="0"/>
              </a:rPr>
              <a:t>kiszavazták és 10 évre száműzték azt a befolyásos polgárt, akitől tartottak, hogy – ha hatalomra kerül, esetleg diktátor (</a:t>
            </a:r>
            <a:r>
              <a:rPr lang="hu-HU" altLang="en-US" b="1" i="1" dirty="0" err="1">
                <a:latin typeface="Calibri" panose="020F0502020204030204" pitchFamily="34" charset="0"/>
              </a:rPr>
              <a:t>türannosz</a:t>
            </a:r>
            <a:r>
              <a:rPr lang="hu-HU" altLang="en-US" b="1" i="1" dirty="0">
                <a:latin typeface="Calibri" panose="020F0502020204030204" pitchFamily="34" charset="0"/>
              </a:rPr>
              <a:t>) lehet belőle…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>
                <a:latin typeface="Calibri" panose="020F0502020204030204" pitchFamily="34" charset="0"/>
              </a:rPr>
              <a:t>- területi alapú választási, katonai rendszer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>
                <a:latin typeface="Calibri" panose="020F0502020204030204" pitchFamily="34" charset="0"/>
              </a:rPr>
              <a:t>- a teljes jogú polgárok politikai egyenlősége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>
                <a:latin typeface="Calibri" panose="020F0502020204030204" pitchFamily="34" charset="0"/>
              </a:rPr>
              <a:t>- közvetlen demokrácia                                                                (személyes részvétel)</a:t>
            </a:r>
          </a:p>
          <a:p>
            <a:pPr marL="428625" indent="-323850">
              <a:buClrTx/>
              <a:buSzPct val="45000"/>
              <a:buFontTx/>
              <a:buNone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endParaRPr lang="hu-HU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360363"/>
            <a:ext cx="8794750" cy="662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6827838"/>
            <a:ext cx="5414962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142875"/>
            <a:ext cx="9039225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58" name="Oval 2"/>
          <p:cNvSpPr>
            <a:spLocks noChangeArrowheads="1"/>
          </p:cNvSpPr>
          <p:nvPr/>
        </p:nvSpPr>
        <p:spPr bwMode="auto">
          <a:xfrm>
            <a:off x="5400675" y="1728788"/>
            <a:ext cx="1368425" cy="1152525"/>
          </a:xfrm>
          <a:prstGeom prst="ellipse">
            <a:avLst/>
          </a:prstGeom>
          <a:noFill/>
          <a:ln w="360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424" y="971525"/>
            <a:ext cx="3941762" cy="6220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" y="0"/>
            <a:ext cx="7669096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6" y="4427908"/>
            <a:ext cx="5472608" cy="314517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450" y="2339677"/>
            <a:ext cx="2447925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03808" y="63302"/>
            <a:ext cx="9070975" cy="56673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u-HU" altLang="en-US" sz="4000" b="1" dirty="0">
                <a:solidFill>
                  <a:srgbClr val="FF0000"/>
                </a:solidFill>
              </a:rPr>
              <a:t>PERIKLÉSZ</a:t>
            </a:r>
            <a:r>
              <a:rPr lang="hu-HU" altLang="en-US" sz="4000" b="1" dirty="0"/>
              <a:t> kora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154" y="630039"/>
            <a:ext cx="8117584" cy="3096344"/>
          </a:xfrm>
          <a:ln/>
        </p:spPr>
        <p:txBody>
          <a:bodyPr/>
          <a:lstStyle/>
          <a:p>
            <a:pPr marL="561975" indent="-457200">
              <a:buSzPct val="45000"/>
              <a:buFont typeface="Wingdings"/>
              <a:buChar char="Ø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Kr. e. 444-től 15 alkalommal </a:t>
            </a:r>
            <a:r>
              <a:rPr lang="hu-HU" altLang="en-US" dirty="0" err="1"/>
              <a:t>sztratégosz</a:t>
            </a:r>
            <a:r>
              <a:rPr lang="hu-HU" altLang="en-US" dirty="0"/>
              <a:t> </a:t>
            </a:r>
          </a:p>
          <a:p>
            <a:pPr marL="561975" indent="-457200">
              <a:buSzPct val="45000"/>
              <a:buFont typeface="Wingdings"/>
              <a:buChar char="Ø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Napidíj (nem csak hivatalviselésért!)</a:t>
            </a:r>
          </a:p>
          <a:p>
            <a:pPr marL="561975" indent="-457200">
              <a:buSzPct val="45000"/>
              <a:buFont typeface="Wingdings"/>
              <a:buChar char="Ø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Bevételek növekedése</a:t>
            </a:r>
          </a:p>
          <a:p>
            <a:pPr marL="561975" indent="-457200">
              <a:buSzPct val="45000"/>
              <a:buFont typeface="Wingdings"/>
              <a:buChar char="Ø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hu-HU" altLang="en-US" dirty="0"/>
              <a:t>Állami építkezések: </a:t>
            </a:r>
            <a:r>
              <a:rPr lang="hu-HU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Pheidiász</a:t>
            </a:r>
            <a:r>
              <a:rPr lang="hu-HU" altLang="en-US" dirty="0">
                <a:latin typeface="Arial" panose="020B0604020202020204" pitchFamily="34" charset="0"/>
                <a:cs typeface="Arial" panose="020B0604020202020204" pitchFamily="34" charset="0"/>
              </a:rPr>
              <a:t>: Parthenón, Athéné szobra</a:t>
            </a:r>
          </a:p>
          <a:p>
            <a:pPr marL="561975" indent="-457200">
              <a:buSzPct val="45000"/>
              <a:buFont typeface="Wingdings"/>
              <a:buChar char="Ø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endParaRPr lang="hu-HU" altLang="en-US" dirty="0"/>
          </a:p>
          <a:p>
            <a:pPr marL="561975" indent="-457200">
              <a:buClrTx/>
              <a:buSzPct val="45000"/>
              <a:buFont typeface="Wingdings"/>
              <a:buChar char="Ø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endParaRPr lang="hu-HU" altLang="en-US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902056"/>
              </p:ext>
            </p:extLst>
          </p:nvPr>
        </p:nvGraphicFramePr>
        <p:xfrm>
          <a:off x="154706" y="3836356"/>
          <a:ext cx="7384744" cy="3558912"/>
        </p:xfrm>
        <a:graphic>
          <a:graphicData uri="http://schemas.openxmlformats.org/drawingml/2006/table">
            <a:tbl>
              <a:tblPr/>
              <a:tblGrid>
                <a:gridCol w="7384744">
                  <a:extLst>
                    <a:ext uri="{9D8B030D-6E8A-4147-A177-3AD203B41FA5}">
                      <a16:colId xmlns:a16="http://schemas.microsoft.com/office/drawing/2014/main" val="827124732"/>
                    </a:ext>
                  </a:extLst>
                </a:gridCol>
              </a:tblGrid>
              <a:tr h="3117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„</a:t>
                      </a:r>
                      <a:r>
                        <a:rPr kumimoji="0" lang="hu-HU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Periklész tekintélyének titka elismert erkölcsi és szellemi fölényében rejlett, továbbá abban, hogy a legteljesebb mértékben megvesztegethetetlennek bizonyult, s bár  a tömeget szabadsága korlátozása nélkül kormányozta, nem a tömeg irányította őt, hanem inkább ő a tömeget.”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                                           (Thuküdidész)</a:t>
                      </a:r>
                    </a:p>
                  </a:txBody>
                  <a:tcPr marL="9526" marR="9526" marT="7146" marB="714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971200"/>
                  </a:ext>
                </a:extLst>
              </a:tr>
              <a:tr h="3933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6" marR="9526" marT="7146" marB="714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27195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45" y="1331565"/>
            <a:ext cx="10106870" cy="5162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791840" y="467469"/>
            <a:ext cx="8742127" cy="1036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6600" dirty="0">
                <a:solidFill>
                  <a:schemeClr val="tx1"/>
                </a:solidFill>
              </a:rPr>
              <a:t>Köszönöm a figyelmet!</a:t>
            </a:r>
            <a:endParaRPr lang="en-US" sz="6600" dirty="0">
              <a:solidFill>
                <a:schemeClr val="tx1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28531"/>
            <a:ext cx="10080625" cy="596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01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Arial"/>
        <a:ea typeface=""/>
        <a:cs typeface="Droid Sans"/>
      </a:majorFont>
      <a:minorFont>
        <a:latin typeface="Arial"/>
        <a:ea typeface=""/>
        <a:cs typeface="Droid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roid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roid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Microsoft Office PowerPoint</Application>
  <PresentationFormat>Egyéni</PresentationFormat>
  <Paragraphs>69</Paragraphs>
  <Slides>17</Slides>
  <Notes>16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4" baseType="lpstr">
      <vt:lpstr>Arial</vt:lpstr>
      <vt:lpstr>Calibri</vt:lpstr>
      <vt:lpstr>DejaVu Sans</vt:lpstr>
      <vt:lpstr>Droid Sans</vt:lpstr>
      <vt:lpstr>Times New Roman</vt:lpstr>
      <vt:lpstr>Wingdings</vt:lpstr>
      <vt:lpstr>Office-téma</vt:lpstr>
      <vt:lpstr>A demokrácia kialakulása Athénban</vt:lpstr>
      <vt:lpstr>A poliszok politikai BERENDEZKEDÉSE</vt:lpstr>
      <vt:lpstr>A poliszok BERENDEZKEDÉSE</vt:lpstr>
      <vt:lpstr>PowerPoint-bemutató</vt:lpstr>
      <vt:lpstr>ATHÉN</vt:lpstr>
      <vt:lpstr>A DÉMOSZ harca a politikai jogokért</vt:lpstr>
      <vt:lpstr>A DÉMOSZ harca a politikai jogokért</vt:lpstr>
      <vt:lpstr>PowerPoint-bemutató</vt:lpstr>
      <vt:lpstr>A DÉMOSZ harca a politikai jogokért</vt:lpstr>
      <vt:lpstr>PowerPoint-bemutató</vt:lpstr>
      <vt:lpstr>A DEMOKRÁCIA kialakulása</vt:lpstr>
      <vt:lpstr>PowerPoint-bemutató</vt:lpstr>
      <vt:lpstr>PowerPoint-bemutató</vt:lpstr>
      <vt:lpstr>PowerPoint-bemutató</vt:lpstr>
      <vt:lpstr>PERIKLÉSZ kora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demokrácia kialakulása Athénban</dc:title>
  <dc:creator>kriszti</dc:creator>
  <cp:lastModifiedBy>tanari</cp:lastModifiedBy>
  <cp:revision>29</cp:revision>
  <cp:lastPrinted>1601-01-01T00:00:00Z</cp:lastPrinted>
  <dcterms:created xsi:type="dcterms:W3CDTF">2012-11-28T18:16:01Z</dcterms:created>
  <dcterms:modified xsi:type="dcterms:W3CDTF">2023-10-04T06:23:17Z</dcterms:modified>
</cp:coreProperties>
</file>