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0" r:id="rId8"/>
    <p:sldId id="259" r:id="rId9"/>
    <p:sldId id="264" r:id="rId10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smtClean="0"/>
              <a:t>Kattintson ide az alcím mintájának szerkesztéséhez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ED696C-47B0-4E9D-AEDE-89CD1DF2AC4E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31DE1-76B0-48F0-AA2C-DB747F6D8E59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66856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5426FF-8952-44E8-8F9C-D312AF3E77CB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50FCF-FEEE-4529-A54C-EE3AA2463924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0432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1B9972-087D-44D1-8EA8-20E10EA3FCFB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6715C-1ED0-4105-8AAD-21F0544A3A0F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00301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3E3980B-166F-46D7-BBDF-2916E6CD146D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A828-237F-467C-B7D2-96F89B22F187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1828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7FC42-F4E1-4386-903C-E76F0CF85D75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93CA7-BD0B-46DD-A94A-6646C969A8E0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07452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94E2DB-7F73-4505-A190-686E5E06AC95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97AA-6268-437D-8A26-6B65C9D3450E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01293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077ECE-A60D-4741-B795-FACB8441A276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FDE8D-0F45-4F55-AFD2-D107B7546925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1994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5F933E-EE9C-4D8A-AF87-5E6AAE36BD0E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CD3BA-F360-4A6A-8595-E288540A965E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4849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52C6D7-B7E7-4466-B6E7-7966B0171F6D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E6710-8C95-4542-8DB2-3B44CDD73BF6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2050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253413-512A-4A54-9803-058E9452C493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A3BDB-DBFF-48D2-868B-6CF0C74C5D25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98077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203FB0-1ED2-40E7-B6E0-56E3978976A3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3F638-7F97-4F2F-AB36-CB357C07F085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76503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2083115-2461-4A7D-83C7-AE1A2108029E}" type="datetimeFigureOut">
              <a:rPr lang="hu-HU" smtClean="0"/>
              <a:pPr>
                <a:defRPr/>
              </a:pPr>
              <a:t>2020.05.27.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EA983-53FC-4F97-B9DB-9CE4807860DF}" type="slidenum">
              <a:rPr lang="hu-HU" altLang="en-US" smtClean="0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6444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1081"/>
            <a:ext cx="9144000" cy="7879081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402632" y="9622"/>
            <a:ext cx="6858000" cy="2387600"/>
          </a:xfrm>
        </p:spPr>
        <p:txBody>
          <a:bodyPr/>
          <a:lstStyle/>
          <a:p>
            <a:r>
              <a:rPr lang="hu-HU" altLang="en-US" sz="8000" dirty="0" smtClean="0"/>
              <a:t>Az utolsó Árpádok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474640" y="2368394"/>
            <a:ext cx="6858000" cy="1655762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6000" dirty="0" smtClean="0"/>
              <a:t>(1270-1301)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996952"/>
            <a:ext cx="3042084" cy="4056112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9491"/>
            <a:ext cx="5112060" cy="3408040"/>
          </a:xfrm>
          <a:prstGeom prst="rect">
            <a:avLst/>
          </a:prstGeom>
        </p:spPr>
      </p:pic>
      <p:sp>
        <p:nvSpPr>
          <p:cNvPr id="307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49312"/>
          </a:xfrm>
        </p:spPr>
        <p:txBody>
          <a:bodyPr>
            <a:normAutofit/>
          </a:bodyPr>
          <a:lstStyle/>
          <a:p>
            <a:pPr algn="ctr"/>
            <a:r>
              <a:rPr lang="hu-HU" altLang="en-US" sz="4500" b="1" dirty="0" smtClean="0"/>
              <a:t>V. István (1270-72)</a:t>
            </a:r>
            <a:endParaRPr lang="hu-HU" altLang="en-US" sz="4500" dirty="0" smtClean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700" y="756045"/>
            <a:ext cx="8712968" cy="4911725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hu-HU" sz="2400" dirty="0" smtClean="0"/>
              <a:t>Apjától, IV. Bélától többször </a:t>
            </a:r>
            <a:r>
              <a:rPr lang="hu-HU" sz="2400" b="1" dirty="0" smtClean="0"/>
              <a:t>megkísérelte megszerezni a bárókra támaszkodva a trónt</a:t>
            </a:r>
            <a:r>
              <a:rPr lang="hu-HU" sz="2400" dirty="0" smtClean="0"/>
              <a:t>, de végül békét kötöttek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hu-HU" sz="2400" dirty="0" smtClean="0"/>
              <a:t>A </a:t>
            </a:r>
            <a:r>
              <a:rPr lang="hu-HU" sz="2400" b="1" dirty="0" smtClean="0"/>
              <a:t>hatalmi harcok </a:t>
            </a:r>
            <a:r>
              <a:rPr lang="hu-HU" sz="2400" dirty="0" smtClean="0"/>
              <a:t>úgy </a:t>
            </a:r>
            <a:r>
              <a:rPr lang="hu-HU" sz="2400" b="1" dirty="0" smtClean="0"/>
              <a:t>megerősítették a nagybirtokosokat</a:t>
            </a:r>
            <a:r>
              <a:rPr lang="hu-HU" sz="2400" dirty="0" smtClean="0"/>
              <a:t>, hogy Béla utódai már nem tudtak szembeszállni velük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hu-HU" sz="2400" dirty="0" smtClean="0"/>
              <a:t>IV. Béla a </a:t>
            </a:r>
            <a:r>
              <a:rPr lang="hu-HU" sz="2400" b="1" dirty="0" smtClean="0"/>
              <a:t>kővárak</a:t>
            </a:r>
            <a:r>
              <a:rPr lang="hu-HU" sz="2400" dirty="0" smtClean="0"/>
              <a:t> felépítésével nemcsak a tatárok ellen építette ki az ellenállás támaszpontjait, hanem a bárók hatalmát is növelte vele (a királlyal szemben is tudnak védekezni) 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2400" dirty="0" smtClean="0"/>
              <a:t>rövid uralkodás után, váratlanul halt meg</a:t>
            </a:r>
          </a:p>
          <a:p>
            <a:pPr fontAlgn="auto">
              <a:spcAft>
                <a:spcPts val="0"/>
              </a:spcAft>
              <a:defRPr/>
            </a:pPr>
            <a:endParaRPr lang="hu-HU" sz="2400" dirty="0" smtClean="0"/>
          </a:p>
        </p:txBody>
      </p:sp>
      <p:sp>
        <p:nvSpPr>
          <p:cNvPr id="4" name="Szövegdoboz 3"/>
          <p:cNvSpPr txBox="1"/>
          <p:nvPr/>
        </p:nvSpPr>
        <p:spPr>
          <a:xfrm>
            <a:off x="1547664" y="6062207"/>
            <a:ext cx="32043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b="1" dirty="0" smtClean="0">
                <a:solidFill>
                  <a:schemeClr val="bg1"/>
                </a:solidFill>
                <a:latin typeface="+mn-lt"/>
              </a:rPr>
              <a:t>A füzéri vár</a:t>
            </a:r>
            <a:endParaRPr lang="en-US" sz="2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309" y="1988840"/>
            <a:ext cx="4239812" cy="4869160"/>
          </a:xfrm>
          <a:prstGeom prst="rect">
            <a:avLst/>
          </a:prstGeom>
        </p:spPr>
      </p:pic>
      <p:sp>
        <p:nvSpPr>
          <p:cNvPr id="4098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64704"/>
          </a:xfrm>
        </p:spPr>
        <p:txBody>
          <a:bodyPr>
            <a:normAutofit/>
          </a:bodyPr>
          <a:lstStyle/>
          <a:p>
            <a:pPr algn="ctr"/>
            <a:r>
              <a:rPr lang="hu-HU" altLang="en-US" sz="4500" b="1" dirty="0" smtClean="0"/>
              <a:t>IV. (Kun) László (1272-1290)</a:t>
            </a:r>
            <a:endParaRPr lang="hu-HU" altLang="en-US" sz="4500" dirty="0" smtClean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8928992" cy="5000625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hu-HU" sz="2400" dirty="0" smtClean="0"/>
              <a:t>A királyság gyengesége ellenére az ország elég erős maradt ahhoz, hogy a </a:t>
            </a:r>
            <a:r>
              <a:rPr lang="hu-HU" sz="2400" b="1" dirty="0" smtClean="0"/>
              <a:t>mongolok újabb támadásait visszaverje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hu-HU" sz="2400" dirty="0" smtClean="0"/>
              <a:t>IV. László a </a:t>
            </a:r>
            <a:r>
              <a:rPr lang="hu-HU" sz="2400" b="1" dirty="0" smtClean="0"/>
              <a:t>cseh Ottokárt </a:t>
            </a:r>
            <a:r>
              <a:rPr lang="hu-HU" sz="2400" dirty="0" smtClean="0"/>
              <a:t>is képes volt legyőzni az </a:t>
            </a:r>
            <a:r>
              <a:rPr lang="hu-HU" sz="2400" b="1" dirty="0" smtClean="0"/>
              <a:t>1278-as</a:t>
            </a:r>
            <a:r>
              <a:rPr lang="hu-HU" sz="2400" dirty="0" smtClean="0"/>
              <a:t> </a:t>
            </a:r>
            <a:r>
              <a:rPr lang="hu-HU" sz="2400" b="1" dirty="0" smtClean="0"/>
              <a:t>II.</a:t>
            </a:r>
            <a:r>
              <a:rPr lang="hu-HU" sz="2400" dirty="0" smtClean="0"/>
              <a:t> </a:t>
            </a:r>
            <a:r>
              <a:rPr lang="hu-HU" sz="2400" b="1" dirty="0" smtClean="0"/>
              <a:t>morvamezei csatában</a:t>
            </a:r>
            <a:r>
              <a:rPr lang="hu-HU" sz="2400" dirty="0" smtClean="0"/>
              <a:t>, ahol Habsburg Rudolfot segítette meg</a:t>
            </a:r>
          </a:p>
          <a:p>
            <a:pPr fontAlgn="auto">
              <a:spcAft>
                <a:spcPts val="0"/>
              </a:spcAft>
              <a:defRPr/>
            </a:pPr>
            <a:endParaRPr lang="hu-HU" sz="2400" dirty="0" smtClean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  <a14:imgEffect>
                      <a14:brightnessContrast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3" y="2852936"/>
            <a:ext cx="4764021" cy="3573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1754" y="692696"/>
            <a:ext cx="6804502" cy="4351338"/>
          </a:xfrm>
        </p:spPr>
        <p:txBody>
          <a:bodyPr>
            <a:normAutofit/>
          </a:bodyPr>
          <a:lstStyle/>
          <a:p>
            <a:r>
              <a:rPr lang="sk-SK" sz="2400" dirty="0" smtClean="0"/>
              <a:t>1278 – Magyarországra érkezik a pápa követe – </a:t>
            </a:r>
            <a:r>
              <a:rPr lang="sk-SK" sz="2400" b="1" dirty="0" smtClean="0"/>
              <a:t>Fülöp, fermói püspök</a:t>
            </a:r>
          </a:p>
          <a:p>
            <a:r>
              <a:rPr lang="sk-SK" sz="2400" dirty="0" smtClean="0"/>
              <a:t>1279 – </a:t>
            </a:r>
            <a:r>
              <a:rPr lang="sk-SK" sz="2400" b="1" dirty="0" smtClean="0"/>
              <a:t>Tétényi országgyűlés</a:t>
            </a:r>
            <a:r>
              <a:rPr lang="sk-SK" sz="2400" dirty="0" smtClean="0"/>
              <a:t>: </a:t>
            </a:r>
            <a:r>
              <a:rPr lang="hu-HU" sz="2400" dirty="0" smtClean="0"/>
              <a:t>törvényeket hoz a kunok </a:t>
            </a:r>
            <a:r>
              <a:rPr lang="hu-HU" sz="2400" b="1" dirty="0" smtClean="0"/>
              <a:t>letelepítésére</a:t>
            </a:r>
            <a:r>
              <a:rPr lang="hu-HU" sz="2400" dirty="0" smtClean="0"/>
              <a:t> és kötelező </a:t>
            </a:r>
            <a:r>
              <a:rPr lang="hu-HU" sz="2400" b="1" dirty="0" smtClean="0"/>
              <a:t>megkeresztelkedésére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64704"/>
          </a:xfrm>
        </p:spPr>
        <p:txBody>
          <a:bodyPr>
            <a:normAutofit/>
          </a:bodyPr>
          <a:lstStyle/>
          <a:p>
            <a:pPr algn="ctr"/>
            <a:r>
              <a:rPr lang="hu-HU" altLang="en-US" sz="4500" b="1" dirty="0" smtClean="0"/>
              <a:t>IV. (Kun) László (1272-1290)</a:t>
            </a:r>
            <a:endParaRPr lang="hu-HU" altLang="en-US" sz="4500" dirty="0" smtClean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76" y="764705"/>
            <a:ext cx="2478024" cy="356616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2936"/>
            <a:ext cx="6529996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9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752" y="764705"/>
            <a:ext cx="9036496" cy="4351338"/>
          </a:xfrm>
        </p:spPr>
        <p:txBody>
          <a:bodyPr>
            <a:normAutofit/>
          </a:bodyPr>
          <a:lstStyle/>
          <a:p>
            <a:r>
              <a:rPr lang="hu-HU" sz="2400" dirty="0" smtClean="0"/>
              <a:t>1282 – a </a:t>
            </a:r>
            <a:r>
              <a:rPr lang="hu-HU" sz="2400" b="1" dirty="0" smtClean="0"/>
              <a:t>hód-tavi csata</a:t>
            </a:r>
            <a:r>
              <a:rPr lang="hu-HU" sz="2400" dirty="0" smtClean="0"/>
              <a:t>: IV. László a kunok ellen győz</a:t>
            </a:r>
          </a:p>
          <a:p>
            <a:r>
              <a:rPr lang="hu-HU" sz="2400" dirty="0" smtClean="0"/>
              <a:t>A kunok egy része behódolt a királynak a másik része elmenekült az országból</a:t>
            </a:r>
          </a:p>
          <a:p>
            <a:r>
              <a:rPr lang="hu-HU" sz="2400" dirty="0" smtClean="0"/>
              <a:t>1285 – a </a:t>
            </a:r>
            <a:r>
              <a:rPr lang="hu-HU" sz="2400" b="1" dirty="0" smtClean="0"/>
              <a:t>II. tatárjárás </a:t>
            </a:r>
            <a:r>
              <a:rPr lang="hu-HU" sz="2400" dirty="0" smtClean="0"/>
              <a:t>– </a:t>
            </a:r>
            <a:r>
              <a:rPr lang="hu-HU" sz="2400" dirty="0" err="1" smtClean="0"/>
              <a:t>Nogaj</a:t>
            </a:r>
            <a:r>
              <a:rPr lang="hu-HU" sz="2400" dirty="0" smtClean="0"/>
              <a:t> kán az „aranyhordával” indult MO ellen, IV. László az egyesített magyar-kun csapatokkal szétverte a mongol sereget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64704"/>
          </a:xfrm>
        </p:spPr>
        <p:txBody>
          <a:bodyPr>
            <a:normAutofit/>
          </a:bodyPr>
          <a:lstStyle/>
          <a:p>
            <a:pPr algn="ctr"/>
            <a:r>
              <a:rPr lang="hu-HU" altLang="en-US" sz="4500" b="1" dirty="0" smtClean="0"/>
              <a:t>IV. (Kun) László (1272-1290)</a:t>
            </a:r>
            <a:endParaRPr lang="hu-HU" altLang="en-US" sz="4500" dirty="0" smtClean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05" y="4014192"/>
            <a:ext cx="3791744" cy="28438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645" y="2852936"/>
            <a:ext cx="5937460" cy="295232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3752" y="3717032"/>
            <a:ext cx="286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 hód-tavi csata</a:t>
            </a:r>
            <a:endParaRPr lang="en-US" dirty="0"/>
          </a:p>
        </p:txBody>
      </p:sp>
      <p:sp>
        <p:nvSpPr>
          <p:cNvPr id="8" name="Szövegdoboz 7"/>
          <p:cNvSpPr txBox="1"/>
          <p:nvPr/>
        </p:nvSpPr>
        <p:spPr>
          <a:xfrm>
            <a:off x="6588224" y="580931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Az „aranyhorda“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4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95636" y="0"/>
            <a:ext cx="6552728" cy="864096"/>
          </a:xfrm>
        </p:spPr>
        <p:txBody>
          <a:bodyPr>
            <a:normAutofit/>
          </a:bodyPr>
          <a:lstStyle/>
          <a:p>
            <a:pPr algn="ctr"/>
            <a:r>
              <a:rPr lang="sk-SK" sz="2600" b="1" dirty="0" smtClean="0">
                <a:solidFill>
                  <a:schemeClr val="bg1"/>
                </a:solidFill>
              </a:rPr>
              <a:t>Az 1282-es hód-tavi csata emléke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4" name="Hod_tavi_csata_1282_emlekcsat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7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36512" y="748825"/>
            <a:ext cx="5497288" cy="4367362"/>
          </a:xfrm>
        </p:spPr>
        <p:txBody>
          <a:bodyPr/>
          <a:lstStyle/>
          <a:p>
            <a:pPr algn="just" fontAlgn="auto">
              <a:spcAft>
                <a:spcPts val="0"/>
              </a:spcAft>
              <a:defRPr/>
            </a:pPr>
            <a:r>
              <a:rPr lang="hu-HU" dirty="0"/>
              <a:t>László </a:t>
            </a:r>
            <a:r>
              <a:rPr lang="hu-HU" b="1" dirty="0"/>
              <a:t>kun testőrséget </a:t>
            </a:r>
            <a:r>
              <a:rPr lang="hu-HU" dirty="0"/>
              <a:t>szervezett maga köré, jobban bízott bennük, mint a magyarokban. Végül épp </a:t>
            </a:r>
            <a:r>
              <a:rPr lang="hu-HU" b="1" dirty="0"/>
              <a:t>ők gyilkolták meg</a:t>
            </a:r>
            <a:r>
              <a:rPr lang="hu-HU" dirty="0"/>
              <a:t>, bár a felbujtók feltehetően magyar főurak </a:t>
            </a:r>
            <a:r>
              <a:rPr lang="hu-HU" dirty="0" smtClean="0"/>
              <a:t>voltak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hu-HU" b="1" dirty="0" smtClean="0"/>
              <a:t>1290. július 10-én </a:t>
            </a:r>
            <a:r>
              <a:rPr lang="hu-HU" dirty="0" smtClean="0"/>
              <a:t>éjszaka, 3 kun ölte meg álmában. Neveik: </a:t>
            </a:r>
            <a:r>
              <a:rPr lang="hu-HU" b="1" dirty="0" smtClean="0"/>
              <a:t>Árboc, Törtel és Kemence</a:t>
            </a:r>
            <a:endParaRPr lang="hu-HU" b="1" dirty="0"/>
          </a:p>
          <a:p>
            <a:pPr algn="just" fontAlgn="auto">
              <a:spcAft>
                <a:spcPts val="0"/>
              </a:spcAft>
              <a:defRPr/>
            </a:pPr>
            <a:r>
              <a:rPr lang="hu-HU" dirty="0"/>
              <a:t>Ekkorra már hatal</a:t>
            </a:r>
            <a:r>
              <a:rPr lang="hu-HU" b="1" dirty="0"/>
              <a:t>mas területek kerültek ki a király ellenőrzése alól</a:t>
            </a:r>
            <a:r>
              <a:rPr lang="hu-HU" dirty="0"/>
              <a:t>. </a:t>
            </a:r>
            <a:r>
              <a:rPr lang="hu-HU" b="1" dirty="0"/>
              <a:t>Csák Máté, Aba Amádé</a:t>
            </a:r>
            <a:r>
              <a:rPr lang="hu-HU" dirty="0"/>
              <a:t> vagy </a:t>
            </a:r>
            <a:r>
              <a:rPr lang="hu-HU" b="1" dirty="0"/>
              <a:t>Borsa Kopasz</a:t>
            </a:r>
            <a:r>
              <a:rPr lang="hu-HU" dirty="0"/>
              <a:t> egész országrészek felett uralkodtak (</a:t>
            </a:r>
            <a:r>
              <a:rPr lang="hu-HU" b="1" dirty="0"/>
              <a:t>kiskirályok</a:t>
            </a:r>
            <a:r>
              <a:rPr lang="hu-HU" dirty="0"/>
              <a:t>)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764704"/>
          </a:xfrm>
        </p:spPr>
        <p:txBody>
          <a:bodyPr>
            <a:normAutofit/>
          </a:bodyPr>
          <a:lstStyle/>
          <a:p>
            <a:pPr algn="ctr"/>
            <a:r>
              <a:rPr lang="hu-HU" altLang="en-US" sz="4500" b="1" dirty="0" smtClean="0"/>
              <a:t>IV. (Kun) László (1272-1290)</a:t>
            </a:r>
            <a:endParaRPr lang="hu-HU" altLang="en-US" sz="4500" dirty="0" smtClean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43" y="3999403"/>
            <a:ext cx="5131302" cy="2873529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48825"/>
            <a:ext cx="3654036" cy="478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4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>
          <a:xfrm>
            <a:off x="628650" y="14371"/>
            <a:ext cx="7886700" cy="759618"/>
          </a:xfrm>
        </p:spPr>
        <p:txBody>
          <a:bodyPr>
            <a:normAutofit/>
          </a:bodyPr>
          <a:lstStyle/>
          <a:p>
            <a:pPr algn="ctr"/>
            <a:r>
              <a:rPr lang="hu-HU" altLang="en-US" sz="4500" b="1" dirty="0" smtClean="0"/>
              <a:t>III. András (1290-1301)</a:t>
            </a:r>
            <a:endParaRPr lang="hu-HU" altLang="en-US" sz="4500" dirty="0" smtClean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496" y="773988"/>
            <a:ext cx="5616624" cy="5895371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hu-HU" sz="2600" dirty="0" smtClean="0"/>
              <a:t>Mivel Kun László örökös nélkül halt meg, elindult oldalági utódjának </a:t>
            </a:r>
            <a:r>
              <a:rPr lang="hu-HU" sz="2600" dirty="0" smtClean="0"/>
              <a:t>keresése</a:t>
            </a:r>
            <a:endParaRPr lang="hu-HU" sz="2600" dirty="0" smtClean="0"/>
          </a:p>
          <a:p>
            <a:pPr algn="just" fontAlgn="auto">
              <a:spcAft>
                <a:spcPts val="0"/>
              </a:spcAft>
              <a:defRPr/>
            </a:pPr>
            <a:r>
              <a:rPr lang="hu-HU" sz="2600" dirty="0" smtClean="0"/>
              <a:t>II. András halála után született fiának, ezért nem törvényesnek tartott </a:t>
            </a:r>
            <a:r>
              <a:rPr lang="hu-HU" sz="2600" b="1" dirty="0" smtClean="0"/>
              <a:t>Utószülött Istvánnak volt a</a:t>
            </a:r>
            <a:r>
              <a:rPr lang="hu-HU" sz="2600" dirty="0" smtClean="0"/>
              <a:t> </a:t>
            </a:r>
            <a:r>
              <a:rPr lang="hu-HU" sz="2600" b="1" dirty="0" smtClean="0"/>
              <a:t>fia</a:t>
            </a:r>
            <a:endParaRPr lang="hu-HU" sz="2600" dirty="0" smtClean="0"/>
          </a:p>
          <a:p>
            <a:pPr algn="just" fontAlgn="auto">
              <a:spcAft>
                <a:spcPts val="0"/>
              </a:spcAft>
              <a:defRPr/>
            </a:pPr>
            <a:r>
              <a:rPr lang="hu-HU" sz="2600" dirty="0" smtClean="0"/>
              <a:t>Mivel rajta kívül csak leányági örökösök voltak, végül elfogadták a </a:t>
            </a:r>
            <a:r>
              <a:rPr lang="hu-HU" sz="2600" b="1" dirty="0" smtClean="0"/>
              <a:t>Velencében nevelkedett </a:t>
            </a:r>
            <a:r>
              <a:rPr lang="hu-HU" sz="2600" dirty="0" smtClean="0"/>
              <a:t>III. András </a:t>
            </a:r>
            <a:r>
              <a:rPr lang="hu-HU" sz="2600" dirty="0" smtClean="0"/>
              <a:t>trónigényét</a:t>
            </a:r>
            <a:endParaRPr lang="hu-HU" sz="2600" dirty="0" smtClean="0"/>
          </a:p>
          <a:p>
            <a:pPr algn="just" fontAlgn="auto">
              <a:spcAft>
                <a:spcPts val="0"/>
              </a:spcAft>
              <a:defRPr/>
            </a:pPr>
            <a:r>
              <a:rPr lang="hu-HU" sz="2600" dirty="0" smtClean="0"/>
              <a:t>Uralkodásának nagy részében idejét </a:t>
            </a:r>
            <a:r>
              <a:rPr lang="hu-HU" sz="2600" b="1" dirty="0" smtClean="0"/>
              <a:t>a főúri csoportokkal való harc</a:t>
            </a:r>
            <a:r>
              <a:rPr lang="hu-HU" sz="2600" dirty="0" smtClean="0"/>
              <a:t> kötötte le. 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hu-HU" sz="2600" b="1" dirty="0" smtClean="0"/>
              <a:t>1301</a:t>
            </a:r>
            <a:r>
              <a:rPr lang="hu-HU" sz="2600" dirty="0" smtClean="0"/>
              <a:t>. január 14-i halála egyben az </a:t>
            </a:r>
            <a:r>
              <a:rPr lang="hu-HU" sz="2600" b="1" dirty="0" smtClean="0"/>
              <a:t>Árpád-ház kihalását is </a:t>
            </a:r>
            <a:r>
              <a:rPr lang="hu-HU" sz="2600" b="1" dirty="0" smtClean="0"/>
              <a:t>jelentette </a:t>
            </a:r>
            <a:r>
              <a:rPr lang="hu-HU" sz="2600" b="1" dirty="0" smtClean="0"/>
              <a:t>(„letört az utolsó aranyágacska”)</a:t>
            </a:r>
          </a:p>
          <a:p>
            <a:pPr fontAlgn="auto">
              <a:spcAft>
                <a:spcPts val="0"/>
              </a:spcAft>
              <a:defRPr/>
            </a:pPr>
            <a:endParaRPr lang="hu-HU" sz="2600" dirty="0" smtClean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908720"/>
            <a:ext cx="3764657" cy="5280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5500" b="1" dirty="0" smtClean="0">
                <a:solidFill>
                  <a:schemeClr val="bg1"/>
                </a:solidFill>
              </a:rPr>
              <a:t>Köszönöm a figyelmet!</a:t>
            </a:r>
            <a:endParaRPr lang="en-US" sz="5500" b="1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8927"/>
            <a:ext cx="9144000" cy="438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</TotalTime>
  <Words>411</Words>
  <Application>Microsoft Office PowerPoint</Application>
  <PresentationFormat>Diavetítés a képernyőre (4:3 oldalarány)</PresentationFormat>
  <Paragraphs>32</Paragraphs>
  <Slides>9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Az utolsó Árpádok</vt:lpstr>
      <vt:lpstr>V. István (1270-72)</vt:lpstr>
      <vt:lpstr>IV. (Kun) László (1272-1290)</vt:lpstr>
      <vt:lpstr>IV. (Kun) László (1272-1290)</vt:lpstr>
      <vt:lpstr>IV. (Kun) László (1272-1290)</vt:lpstr>
      <vt:lpstr>Az 1282-es hód-tavi csata emléke</vt:lpstr>
      <vt:lpstr>IV. (Kun) László (1272-1290)</vt:lpstr>
      <vt:lpstr>III. András (1290-1301)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utolsó Árpádok</dc:title>
  <dc:creator>IV. Béla Általános Iskola</dc:creator>
  <cp:lastModifiedBy>OS</cp:lastModifiedBy>
  <cp:revision>15</cp:revision>
  <dcterms:created xsi:type="dcterms:W3CDTF">2010-03-25T11:12:32Z</dcterms:created>
  <dcterms:modified xsi:type="dcterms:W3CDTF">2020-05-27T17:10:02Z</dcterms:modified>
</cp:coreProperties>
</file>