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69" r:id="rId11"/>
    <p:sldId id="268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6BC6-419F-4F29-80D3-8BE5604AF92B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317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6BC6-419F-4F29-80D3-8BE5604AF92B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948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6BC6-419F-4F29-80D3-8BE5604AF92B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4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6BC6-419F-4F29-80D3-8BE5604AF92B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21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6BC6-419F-4F29-80D3-8BE5604AF92B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267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6BC6-419F-4F29-80D3-8BE5604AF92B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973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6BC6-419F-4F29-80D3-8BE5604AF92B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520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6BC6-419F-4F29-80D3-8BE5604AF92B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03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6BC6-419F-4F29-80D3-8BE5604AF92B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724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6BC6-419F-4F29-80D3-8BE5604AF92B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484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26BC6-419F-4F29-80D3-8BE5604AF92B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037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Cím, 1 nagy és 2 kisebb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D5EFC-D8A7-42BF-8161-EF714DFB1FF0}" type="datetime1">
              <a:rPr lang="hu-HU" altLang="en-US"/>
              <a:pPr>
                <a:defRPr/>
              </a:pPr>
              <a:t>2024.02.20.</a:t>
            </a:fld>
            <a:endParaRPr lang="hu-HU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572F8-B6B3-42CE-9795-0B4BF6E4C60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332548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26BC6-419F-4F29-80D3-8BE5604AF92B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68C39-FAE0-4048-8FBB-FCDC708E8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328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186448"/>
            <a:ext cx="9144000" cy="1007651"/>
          </a:xfrm>
        </p:spPr>
        <p:txBody>
          <a:bodyPr/>
          <a:lstStyle/>
          <a:p>
            <a:r>
              <a:rPr lang="sk-SK" b="1" dirty="0">
                <a:solidFill>
                  <a:schemeClr val="bg1"/>
                </a:solidFill>
              </a:rPr>
              <a:t>Egy másik görög út - Spárta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93" y="1284232"/>
            <a:ext cx="7966841" cy="527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160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8686" y="165429"/>
            <a:ext cx="7886700" cy="769991"/>
          </a:xfrm>
        </p:spPr>
        <p:txBody>
          <a:bodyPr/>
          <a:lstStyle/>
          <a:p>
            <a:pPr algn="ctr"/>
            <a:r>
              <a:rPr lang="sk-SK" dirty="0"/>
              <a:t>Spárta városának kialakulása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5175" y="935420"/>
            <a:ext cx="8893722" cy="4351338"/>
          </a:xfrm>
        </p:spPr>
        <p:txBody>
          <a:bodyPr/>
          <a:lstStyle/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/>
              <a:t> Dór bevándorlás (Kr. e. XII. sz.) </a:t>
            </a:r>
            <a:r>
              <a:rPr lang="hu-HU" altLang="en-US" dirty="0">
                <a:solidFill>
                  <a:srgbClr val="FF0000"/>
                </a:solidFill>
                <a:sym typeface="Symbol" pitchFamily="18" charset="2"/>
              </a:rPr>
              <a:t></a:t>
            </a:r>
            <a:r>
              <a:rPr lang="hu-HU" altLang="en-US" dirty="0"/>
              <a:t> </a:t>
            </a:r>
            <a:r>
              <a:rPr lang="hu-HU" altLang="en-US" dirty="0" err="1">
                <a:sym typeface="Wingdings" pitchFamily="2" charset="2"/>
              </a:rPr>
              <a:t>Eurotasz</a:t>
            </a:r>
            <a:r>
              <a:rPr lang="hu-HU" altLang="en-US" dirty="0">
                <a:sym typeface="Wingdings" pitchFamily="2" charset="2"/>
              </a:rPr>
              <a:t> völgye, 5 kis község </a:t>
            </a:r>
            <a:r>
              <a:rPr kumimoji="1" lang="hu-HU" altLang="en-US" dirty="0">
                <a:solidFill>
                  <a:srgbClr val="C00000"/>
                </a:solidFill>
                <a:sym typeface="Symbol" pitchFamily="18" charset="2"/>
              </a:rPr>
              <a:t></a:t>
            </a:r>
            <a:r>
              <a:rPr kumimoji="1" lang="hu-HU" altLang="en-US" dirty="0">
                <a:sym typeface="Symbol" pitchFamily="18" charset="2"/>
              </a:rPr>
              <a:t> </a:t>
            </a:r>
            <a:r>
              <a:rPr lang="hu-HU" altLang="en-US" dirty="0">
                <a:sym typeface="Wingdings" pitchFamily="2" charset="2"/>
              </a:rPr>
              <a:t> összeolvad </a:t>
            </a:r>
            <a:r>
              <a:rPr lang="hu-HU" altLang="en-US" dirty="0">
                <a:solidFill>
                  <a:srgbClr val="C00000"/>
                </a:solidFill>
                <a:sym typeface="Symbol" pitchFamily="18" charset="2"/>
              </a:rPr>
              <a:t></a:t>
            </a:r>
            <a:r>
              <a:rPr lang="hu-HU" altLang="en-US" dirty="0"/>
              <a:t> kialakul </a:t>
            </a:r>
            <a:r>
              <a:rPr lang="hu-HU" altLang="en-US" dirty="0">
                <a:sym typeface="Wingdings" pitchFamily="2" charset="2"/>
              </a:rPr>
              <a:t>Spárta városa</a:t>
            </a:r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48" y="2061998"/>
            <a:ext cx="8367402" cy="470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313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49819"/>
            <a:ext cx="7886700" cy="706929"/>
          </a:xfrm>
        </p:spPr>
        <p:txBody>
          <a:bodyPr/>
          <a:lstStyle/>
          <a:p>
            <a:pPr algn="ctr"/>
            <a:r>
              <a:rPr lang="sk-SK" dirty="0"/>
              <a:t>A spártai társadalom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3644" y="767258"/>
            <a:ext cx="7064922" cy="381525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sz="3500" b="1" dirty="0"/>
              <a:t> Hármas tagozódás figyelhető meg</a:t>
            </a:r>
          </a:p>
          <a:p>
            <a:pPr marL="0" indent="0">
              <a:lnSpc>
                <a:spcPct val="120000"/>
              </a:lnSpc>
              <a:spcBef>
                <a:spcPct val="20000"/>
              </a:spcBef>
              <a:buNone/>
            </a:pPr>
            <a:r>
              <a:rPr kumimoji="1" lang="hu-HU" altLang="en-US" sz="3500" b="1" dirty="0">
                <a:solidFill>
                  <a:srgbClr val="C00000"/>
                </a:solidFill>
                <a:sym typeface="Wingdings 2" panose="05020102010507070707" pitchFamily="18" charset="2"/>
              </a:rPr>
              <a:t>1.  </a:t>
            </a:r>
            <a:r>
              <a:rPr lang="hu-HU" altLang="en-US" sz="3500" b="1" u="sng" dirty="0">
                <a:solidFill>
                  <a:srgbClr val="C00000"/>
                </a:solidFill>
              </a:rPr>
              <a:t>Teljes jogú polgárok </a:t>
            </a:r>
            <a:endParaRPr kumimoji="1" lang="hu-HU" altLang="en-US" sz="3500" b="1" u="sng" dirty="0">
              <a:solidFill>
                <a:srgbClr val="C00000"/>
              </a:solidFill>
              <a:sym typeface="Wingdings 2" panose="05020102010507070707" pitchFamily="18" charset="2"/>
            </a:endParaRPr>
          </a:p>
          <a:p>
            <a:pPr marL="0" indent="0">
              <a:lnSpc>
                <a:spcPct val="120000"/>
              </a:lnSpc>
              <a:spcBef>
                <a:spcPct val="20000"/>
              </a:spcBef>
              <a:buNone/>
            </a:pPr>
            <a:r>
              <a:rPr kumimoji="1" lang="hu-HU" altLang="en-US" dirty="0">
                <a:solidFill>
                  <a:srgbClr val="FF3300"/>
                </a:solidFill>
                <a:sym typeface="Wingdings 2" panose="05020102010507070707" pitchFamily="18" charset="2"/>
              </a:rPr>
              <a:t>            </a:t>
            </a:r>
            <a:r>
              <a:rPr lang="hu-HU" altLang="en-US" b="1" dirty="0">
                <a:solidFill>
                  <a:srgbClr val="FF0000"/>
                </a:solidFill>
              </a:rPr>
              <a:t>Fő foglalkozásuk a katonáskodás</a:t>
            </a:r>
          </a:p>
          <a:p>
            <a:pPr marL="0" indent="0">
              <a:lnSpc>
                <a:spcPct val="120000"/>
              </a:lnSpc>
              <a:spcBef>
                <a:spcPct val="20000"/>
              </a:spcBef>
              <a:buNone/>
            </a:pPr>
            <a:r>
              <a:rPr kumimoji="1" lang="hu-HU" altLang="en-US" dirty="0">
                <a:solidFill>
                  <a:srgbClr val="FF3300"/>
                </a:solidFill>
                <a:sym typeface="Wingdings 2" panose="05020102010507070707" pitchFamily="18" charset="2"/>
              </a:rPr>
              <a:t>            </a:t>
            </a:r>
            <a:r>
              <a:rPr lang="hu-HU" altLang="en-US" dirty="0"/>
              <a:t>Egyenlő nagyságú földdel rendelkeztek</a:t>
            </a:r>
          </a:p>
          <a:p>
            <a:pPr marL="0" indent="0">
              <a:lnSpc>
                <a:spcPct val="120000"/>
              </a:lnSpc>
              <a:spcBef>
                <a:spcPct val="20000"/>
              </a:spcBef>
              <a:buNone/>
            </a:pPr>
            <a:r>
              <a:rPr lang="hu-HU" altLang="en-US" dirty="0">
                <a:solidFill>
                  <a:srgbClr val="0000FF"/>
                </a:solidFill>
              </a:rPr>
              <a:t>                </a:t>
            </a:r>
            <a:r>
              <a:rPr lang="hu-HU" altLang="en-US" dirty="0"/>
              <a:t>(</a:t>
            </a:r>
            <a:r>
              <a:rPr lang="hu-HU" altLang="en-US" dirty="0">
                <a:sym typeface="Wingdings" pitchFamily="2" charset="2"/>
              </a:rPr>
              <a:t>évenként újra sorsolt </a:t>
            </a:r>
            <a:r>
              <a:rPr lang="hu-HU" altLang="en-US" dirty="0"/>
              <a:t>parcella - </a:t>
            </a:r>
            <a:r>
              <a:rPr lang="hu-HU" altLang="en-US" b="1" dirty="0" err="1"/>
              <a:t>klérosz</a:t>
            </a:r>
            <a:r>
              <a:rPr lang="hu-HU" altLang="en-US" dirty="0"/>
              <a:t>)</a:t>
            </a:r>
          </a:p>
          <a:p>
            <a:pPr marL="0" indent="0">
              <a:lnSpc>
                <a:spcPct val="120000"/>
              </a:lnSpc>
              <a:spcBef>
                <a:spcPct val="20000"/>
              </a:spcBef>
              <a:buNone/>
            </a:pPr>
            <a:r>
              <a:rPr lang="hu-HU" altLang="en-US" dirty="0">
                <a:solidFill>
                  <a:srgbClr val="0000FF"/>
                </a:solidFill>
                <a:sym typeface="Wingdings" pitchFamily="2" charset="2"/>
              </a:rPr>
              <a:t>           </a:t>
            </a:r>
            <a:r>
              <a:rPr kumimoji="1" lang="hu-HU" altLang="en-US" dirty="0">
                <a:solidFill>
                  <a:srgbClr val="FF33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ym typeface="Wingdings" pitchFamily="2" charset="2"/>
              </a:rPr>
              <a:t> Őslakó </a:t>
            </a:r>
            <a:r>
              <a:rPr lang="hu-HU" altLang="en-US" dirty="0"/>
              <a:t>akhájok-</a:t>
            </a:r>
            <a:r>
              <a:rPr lang="hu-HU" altLang="en-US" dirty="0">
                <a:sym typeface="Wingdings" pitchFamily="2" charset="2"/>
              </a:rPr>
              <a:t>a </a:t>
            </a:r>
            <a:r>
              <a:rPr lang="hu-HU" altLang="en-US" i="1" dirty="0">
                <a:sym typeface="Wingdings" pitchFamily="2" charset="2"/>
              </a:rPr>
              <a:t>helóták</a:t>
            </a:r>
            <a:r>
              <a:rPr lang="hu-HU" altLang="en-US" dirty="0">
                <a:sym typeface="Wingdings" pitchFamily="2" charset="2"/>
              </a:rPr>
              <a:t> művelték ezeket</a:t>
            </a:r>
            <a:r>
              <a:rPr lang="hu-HU" altLang="en-US" dirty="0">
                <a:solidFill>
                  <a:srgbClr val="0000FF"/>
                </a:solidFill>
                <a:sym typeface="Wingdings" pitchFamily="2" charset="2"/>
              </a:rPr>
              <a:t>		 </a:t>
            </a:r>
          </a:p>
          <a:p>
            <a:endParaRPr lang="en-US" dirty="0"/>
          </a:p>
        </p:txBody>
      </p:sp>
      <p:sp>
        <p:nvSpPr>
          <p:cNvPr id="4" name="AutoShape 4"/>
          <p:cNvSpPr>
            <a:spLocks/>
          </p:cNvSpPr>
          <p:nvPr/>
        </p:nvSpPr>
        <p:spPr bwMode="auto">
          <a:xfrm>
            <a:off x="7102777" y="2674885"/>
            <a:ext cx="295275" cy="1295400"/>
          </a:xfrm>
          <a:prstGeom prst="rightBrace">
            <a:avLst>
              <a:gd name="adj1" fmla="val 36559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385322" y="3122530"/>
            <a:ext cx="18217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en-US" sz="2000" b="1" dirty="0">
                <a:solidFill>
                  <a:srgbClr val="C00000"/>
                </a:solidFill>
              </a:rPr>
              <a:t>Az állam a tulaj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412" y="4133339"/>
            <a:ext cx="6622441" cy="272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001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4664" y="641134"/>
            <a:ext cx="8830660" cy="4351338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25000"/>
              </a:lnSpc>
              <a:spcBef>
                <a:spcPct val="20000"/>
              </a:spcBef>
              <a:buNone/>
            </a:pPr>
            <a:r>
              <a:rPr lang="hu-HU" altLang="en-US" sz="3500" b="1" dirty="0">
                <a:solidFill>
                  <a:srgbClr val="C00000"/>
                </a:solidFill>
                <a:sym typeface="Wingdings" pitchFamily="2" charset="2"/>
              </a:rPr>
              <a:t>2. </a:t>
            </a:r>
            <a:r>
              <a:rPr lang="hu-HU" altLang="en-US" sz="3500" b="1" u="sng" dirty="0" err="1">
                <a:solidFill>
                  <a:srgbClr val="C00000"/>
                </a:solidFill>
                <a:sym typeface="Wingdings" pitchFamily="2" charset="2"/>
              </a:rPr>
              <a:t>Körüllakók</a:t>
            </a:r>
            <a:r>
              <a:rPr lang="hu-HU" altLang="en-US" sz="3500" b="1" u="sng" dirty="0">
                <a:solidFill>
                  <a:srgbClr val="C00000"/>
                </a:solidFill>
                <a:sym typeface="Wingdings" pitchFamily="2" charset="2"/>
              </a:rPr>
              <a:t>, a </a:t>
            </a:r>
            <a:r>
              <a:rPr lang="hu-HU" altLang="en-US" sz="3500" b="1" u="sng" dirty="0" err="1">
                <a:solidFill>
                  <a:srgbClr val="C00000"/>
                </a:solidFill>
                <a:sym typeface="Wingdings" pitchFamily="2" charset="2"/>
              </a:rPr>
              <a:t>perioikoszok</a:t>
            </a:r>
            <a:r>
              <a:rPr lang="hu-HU" altLang="en-US" sz="3500" b="1" u="sng" dirty="0">
                <a:solidFill>
                  <a:srgbClr val="C00000"/>
                </a:solidFill>
                <a:sym typeface="Wingdings" pitchFamily="2" charset="2"/>
              </a:rPr>
              <a:t> </a:t>
            </a:r>
          </a:p>
          <a:p>
            <a:pPr marL="0" indent="0">
              <a:lnSpc>
                <a:spcPct val="125000"/>
              </a:lnSpc>
              <a:spcBef>
                <a:spcPct val="20000"/>
              </a:spcBef>
              <a:buNone/>
            </a:pPr>
            <a:r>
              <a:rPr kumimoji="1" lang="hu-HU" altLang="en-US" dirty="0">
                <a:solidFill>
                  <a:srgbClr val="FF3300"/>
                </a:solidFill>
                <a:sym typeface="Wingdings 2" panose="05020102010507070707" pitchFamily="18" charset="2"/>
              </a:rPr>
              <a:t>           </a:t>
            </a:r>
            <a:r>
              <a:rPr lang="hu-HU" altLang="en-US" dirty="0">
                <a:sym typeface="Wingdings" pitchFamily="2" charset="2"/>
              </a:rPr>
              <a:t> Szintén dórok</a:t>
            </a:r>
          </a:p>
          <a:p>
            <a:pPr marL="0" indent="0">
              <a:lnSpc>
                <a:spcPct val="125000"/>
              </a:lnSpc>
              <a:spcBef>
                <a:spcPct val="20000"/>
              </a:spcBef>
              <a:buNone/>
            </a:pPr>
            <a:r>
              <a:rPr kumimoji="1" lang="hu-HU" altLang="en-US" dirty="0">
                <a:solidFill>
                  <a:srgbClr val="FF3300"/>
                </a:solidFill>
                <a:sym typeface="Wingdings 2" panose="05020102010507070707" pitchFamily="18" charset="2"/>
              </a:rPr>
              <a:t>           </a:t>
            </a:r>
            <a:r>
              <a:rPr lang="hu-HU" altLang="en-US" dirty="0">
                <a:sym typeface="Wingdings" pitchFamily="2" charset="2"/>
              </a:rPr>
              <a:t> </a:t>
            </a:r>
            <a:r>
              <a:rPr lang="hu-HU" altLang="en-US" b="1" dirty="0">
                <a:solidFill>
                  <a:srgbClr val="FF0000"/>
                </a:solidFill>
                <a:sym typeface="Wingdings" pitchFamily="2" charset="2"/>
              </a:rPr>
              <a:t>Személyükben szabadok, de politikai jogokkal NEM rendelkeztek! </a:t>
            </a:r>
          </a:p>
          <a:p>
            <a:pPr marL="0" indent="0">
              <a:lnSpc>
                <a:spcPct val="125000"/>
              </a:lnSpc>
              <a:spcBef>
                <a:spcPct val="20000"/>
              </a:spcBef>
              <a:buNone/>
            </a:pPr>
            <a:r>
              <a:rPr kumimoji="1" lang="hu-HU" altLang="en-US" dirty="0">
                <a:solidFill>
                  <a:srgbClr val="FF3300"/>
                </a:solidFill>
                <a:sym typeface="Wingdings 2" panose="05020102010507070707" pitchFamily="18" charset="2"/>
              </a:rPr>
              <a:t>           </a:t>
            </a:r>
            <a:r>
              <a:rPr lang="hu-HU" altLang="en-US" dirty="0">
                <a:sym typeface="Wingdings" pitchFamily="2" charset="2"/>
              </a:rPr>
              <a:t> A földművelésre kevésbé alkalmas hegyvidéken éltek</a:t>
            </a: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lang="hu-HU" altLang="en-US" b="1" dirty="0">
                <a:sym typeface="Wingdings" pitchFamily="2" charset="2"/>
              </a:rPr>
              <a:t>Mezőgazd.</a:t>
            </a:r>
            <a:r>
              <a:rPr lang="hu-HU" altLang="en-US" dirty="0">
                <a:sym typeface="Wingdings" pitchFamily="2" charset="2"/>
              </a:rPr>
              <a:t> mellett főleg </a:t>
            </a:r>
            <a:r>
              <a:rPr lang="hu-HU" altLang="en-US" b="1" dirty="0">
                <a:sym typeface="Wingdings" pitchFamily="2" charset="2"/>
              </a:rPr>
              <a:t>ércbányászattal</a:t>
            </a:r>
            <a:r>
              <a:rPr lang="hu-HU" altLang="en-US" dirty="0">
                <a:sym typeface="Wingdings" pitchFamily="2" charset="2"/>
              </a:rPr>
              <a:t> és </a:t>
            </a:r>
            <a:r>
              <a:rPr lang="hu-HU" altLang="en-US" b="1" dirty="0">
                <a:sym typeface="Wingdings" pitchFamily="2" charset="2"/>
              </a:rPr>
              <a:t>ipari tevékenységgel</a:t>
            </a:r>
            <a:r>
              <a:rPr lang="hu-HU" altLang="en-US" dirty="0">
                <a:sym typeface="Wingdings" pitchFamily="2" charset="2"/>
              </a:rPr>
              <a:t> foglalkoztak</a:t>
            </a:r>
          </a:p>
          <a:p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49819"/>
            <a:ext cx="7886700" cy="706929"/>
          </a:xfrm>
        </p:spPr>
        <p:txBody>
          <a:bodyPr/>
          <a:lstStyle/>
          <a:p>
            <a:pPr algn="ctr"/>
            <a:r>
              <a:rPr lang="sk-SK" dirty="0"/>
              <a:t>A spártai társadalom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463" y="4616101"/>
            <a:ext cx="6159062" cy="224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3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2620" y="658976"/>
            <a:ext cx="9051379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25000"/>
              </a:lnSpc>
              <a:spcBef>
                <a:spcPct val="20000"/>
              </a:spcBef>
              <a:buNone/>
            </a:pPr>
            <a:r>
              <a:rPr lang="hu-HU" altLang="en-US" sz="3000" b="1" dirty="0">
                <a:solidFill>
                  <a:srgbClr val="C00000"/>
                </a:solidFill>
                <a:sym typeface="Wingdings" pitchFamily="2" charset="2"/>
              </a:rPr>
              <a:t>3. </a:t>
            </a:r>
            <a:r>
              <a:rPr lang="hu-HU" altLang="en-US" sz="3000" b="1" u="sng" dirty="0">
                <a:solidFill>
                  <a:srgbClr val="FF0000"/>
                </a:solidFill>
                <a:sym typeface="Wingdings" pitchFamily="2" charset="2"/>
              </a:rPr>
              <a:t>A helóták (10-szeres többség, a földművelést végzik)</a:t>
            </a:r>
          </a:p>
          <a:p>
            <a:pPr marL="0" indent="0">
              <a:lnSpc>
                <a:spcPct val="125000"/>
              </a:lnSpc>
              <a:spcBef>
                <a:spcPct val="20000"/>
              </a:spcBef>
              <a:buNone/>
            </a:pPr>
            <a:r>
              <a:rPr kumimoji="1" lang="hu-HU" altLang="en-US" dirty="0">
                <a:solidFill>
                  <a:srgbClr val="FF33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ym typeface="Wingdings" pitchFamily="2" charset="2"/>
              </a:rPr>
              <a:t> A teljes jogú spártaiak </a:t>
            </a:r>
            <a:r>
              <a:rPr lang="hu-HU" altLang="en-US" dirty="0" err="1">
                <a:sym typeface="Wingdings" pitchFamily="2" charset="2"/>
              </a:rPr>
              <a:t>kléroszain</a:t>
            </a:r>
            <a:r>
              <a:rPr lang="hu-HU" altLang="en-US" dirty="0">
                <a:sym typeface="Wingdings" pitchFamily="2" charset="2"/>
              </a:rPr>
              <a:t> (földbirtokain) éltek </a:t>
            </a:r>
          </a:p>
          <a:p>
            <a:pPr marL="0" indent="0">
              <a:lnSpc>
                <a:spcPct val="125000"/>
              </a:lnSpc>
              <a:spcBef>
                <a:spcPct val="20000"/>
              </a:spcBef>
              <a:buNone/>
            </a:pPr>
            <a:r>
              <a:rPr kumimoji="1" lang="hu-HU" altLang="en-US" dirty="0">
                <a:solidFill>
                  <a:srgbClr val="FF33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ym typeface="Wingdings" pitchFamily="2" charset="2"/>
              </a:rPr>
              <a:t> </a:t>
            </a:r>
            <a:r>
              <a:rPr lang="hu-HU" altLang="en-US" b="1" dirty="0">
                <a:solidFill>
                  <a:srgbClr val="C00000"/>
                </a:solidFill>
                <a:sym typeface="Wingdings" pitchFamily="2" charset="2"/>
              </a:rPr>
              <a:t>Teljesen az állam tulajdonában voltak, így a </a:t>
            </a:r>
            <a:r>
              <a:rPr lang="hu-HU" altLang="en-US" b="1" dirty="0" err="1">
                <a:solidFill>
                  <a:srgbClr val="C00000"/>
                </a:solidFill>
                <a:sym typeface="Wingdings" pitchFamily="2" charset="2"/>
              </a:rPr>
              <a:t>klérosz</a:t>
            </a:r>
            <a:r>
              <a:rPr lang="hu-HU" altLang="en-US" b="1" dirty="0">
                <a:solidFill>
                  <a:srgbClr val="C00000"/>
                </a:solidFill>
                <a:sym typeface="Wingdings" pitchFamily="2" charset="2"/>
              </a:rPr>
              <a:t>       gazdái sem rendelkezhettek szabadon velük</a:t>
            </a:r>
          </a:p>
          <a:p>
            <a:pPr marL="0" indent="0">
              <a:lnSpc>
                <a:spcPct val="125000"/>
              </a:lnSpc>
              <a:spcBef>
                <a:spcPct val="20000"/>
              </a:spcBef>
              <a:buNone/>
            </a:pPr>
            <a:r>
              <a:rPr kumimoji="1" lang="hu-HU" altLang="en-US" dirty="0">
                <a:solidFill>
                  <a:srgbClr val="FF33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ym typeface="Wingdings" pitchFamily="2" charset="2"/>
              </a:rPr>
              <a:t> Az általuk termelt javak </a:t>
            </a:r>
            <a:r>
              <a:rPr lang="hu-HU" altLang="en-US" b="1" u="sng" dirty="0">
                <a:sym typeface="Wingdings" pitchFamily="2" charset="2"/>
              </a:rPr>
              <a:t>felét megtarthatták </a:t>
            </a:r>
          </a:p>
          <a:p>
            <a:pPr marL="0" indent="0">
              <a:lnSpc>
                <a:spcPct val="125000"/>
              </a:lnSpc>
              <a:spcBef>
                <a:spcPct val="20000"/>
              </a:spcBef>
              <a:buNone/>
            </a:pPr>
            <a:r>
              <a:rPr kumimoji="1" lang="hu-HU" altLang="en-US" dirty="0">
                <a:solidFill>
                  <a:srgbClr val="FF33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ym typeface="Wingdings" pitchFamily="2" charset="2"/>
              </a:rPr>
              <a:t> Kiszolgáltatottságuk </a:t>
            </a:r>
            <a:r>
              <a:rPr lang="hu-HU" altLang="en-US" dirty="0">
                <a:sym typeface="Symbol" pitchFamily="18" charset="2"/>
              </a:rPr>
              <a:t></a:t>
            </a:r>
            <a:r>
              <a:rPr lang="hu-HU" altLang="en-US" dirty="0">
                <a:sym typeface="Wingdings" pitchFamily="2" charset="2"/>
              </a:rPr>
              <a:t> </a:t>
            </a:r>
            <a:r>
              <a:rPr lang="hu-HU" altLang="en-US" dirty="0" err="1">
                <a:sym typeface="Wingdings" pitchFamily="2" charset="2"/>
              </a:rPr>
              <a:t>krüpteia</a:t>
            </a:r>
            <a:r>
              <a:rPr lang="hu-HU" altLang="en-US" dirty="0">
                <a:sym typeface="Wingdings" pitchFamily="2" charset="2"/>
              </a:rPr>
              <a:t> szertartása</a:t>
            </a:r>
            <a:endParaRPr lang="hu-HU" altLang="en-US" dirty="0"/>
          </a:p>
          <a:p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49819"/>
            <a:ext cx="7886700" cy="706929"/>
          </a:xfrm>
        </p:spPr>
        <p:txBody>
          <a:bodyPr/>
          <a:lstStyle/>
          <a:p>
            <a:pPr algn="ctr"/>
            <a:r>
              <a:rPr lang="sk-SK" dirty="0"/>
              <a:t>A spártai társadalom</a:t>
            </a:r>
            <a:endParaRPr lang="en-US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" y="4288080"/>
            <a:ext cx="4451624" cy="256992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327" y="4411622"/>
            <a:ext cx="4645672" cy="232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414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17" descr="spartan_hoplite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"/>
          <a:stretch>
            <a:fillRect/>
          </a:stretch>
        </p:blipFill>
        <p:spPr>
          <a:xfrm>
            <a:off x="7222863" y="115888"/>
            <a:ext cx="1920768" cy="38170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 Box 22"/>
          <p:cNvSpPr txBox="1">
            <a:spLocks noChangeArrowheads="1"/>
          </p:cNvSpPr>
          <p:nvPr/>
        </p:nvSpPr>
        <p:spPr bwMode="auto">
          <a:xfrm>
            <a:off x="4953986" y="188913"/>
            <a:ext cx="2404245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</a:pPr>
            <a:r>
              <a:rPr lang="hu-HU" altLang="en-US" dirty="0">
                <a:latin typeface="+mn-lt"/>
              </a:rPr>
              <a:t>Spártai nehézfegyverzetű gyalogos katona, a </a:t>
            </a:r>
            <a:r>
              <a:rPr lang="hu-HU" altLang="en-US" dirty="0" err="1">
                <a:latin typeface="+mn-lt"/>
              </a:rPr>
              <a:t>hoplita</a:t>
            </a:r>
            <a:r>
              <a:rPr lang="hu-HU" altLang="en-US" dirty="0">
                <a:latin typeface="+mn-lt"/>
              </a:rPr>
              <a:t> hagyományos pajzzsal</a:t>
            </a:r>
          </a:p>
        </p:txBody>
      </p:sp>
      <p:sp>
        <p:nvSpPr>
          <p:cNvPr id="11270" name="Text Box 23"/>
          <p:cNvSpPr txBox="1">
            <a:spLocks noChangeArrowheads="1"/>
          </p:cNvSpPr>
          <p:nvPr/>
        </p:nvSpPr>
        <p:spPr bwMode="auto">
          <a:xfrm>
            <a:off x="4716463" y="6305550"/>
            <a:ext cx="3849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en-US" dirty="0">
                <a:latin typeface="+mn-lt"/>
              </a:rPr>
              <a:t>A híres spártai </a:t>
            </a:r>
            <a:r>
              <a:rPr lang="hu-HU" altLang="en-US" dirty="0" err="1">
                <a:latin typeface="+mn-lt"/>
              </a:rPr>
              <a:t>phalanx</a:t>
            </a:r>
            <a:endParaRPr lang="hu-HU" altLang="en-US" dirty="0">
              <a:latin typeface="+mn-lt"/>
            </a:endParaRPr>
          </a:p>
        </p:txBody>
      </p:sp>
      <p:pic>
        <p:nvPicPr>
          <p:cNvPr id="11271" name="Picture 24" descr="phalanx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43375" y="4080203"/>
            <a:ext cx="5000625" cy="222534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0924" y="249457"/>
            <a:ext cx="5384910" cy="2871952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4300"/>
            <a:ext cx="4143375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652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83021"/>
          </a:xfrm>
        </p:spPr>
        <p:txBody>
          <a:bodyPr/>
          <a:lstStyle/>
          <a:p>
            <a:pPr algn="ctr"/>
            <a:r>
              <a:rPr lang="sk-SK" b="1" dirty="0"/>
              <a:t>A spártai állam</a:t>
            </a:r>
            <a:endParaRPr lang="en-US" b="1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201010" y="677918"/>
            <a:ext cx="8942990" cy="411480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ct val="20000"/>
              </a:spcBef>
              <a:buNone/>
            </a:pPr>
            <a:r>
              <a:rPr kumimoji="1" lang="hu-HU" altLang="en-US" sz="2600" dirty="0">
                <a:sym typeface="Wingdings 2" panose="05020102010507070707" pitchFamily="18" charset="2"/>
              </a:rPr>
              <a:t> </a:t>
            </a:r>
            <a:r>
              <a:rPr lang="hu-HU" altLang="en-US" sz="2600" dirty="0"/>
              <a:t>Népgyűlés, az </a:t>
            </a:r>
            <a:r>
              <a:rPr lang="hu-HU" altLang="en-US" sz="2600" b="1" dirty="0">
                <a:solidFill>
                  <a:srgbClr val="FF0000"/>
                </a:solidFill>
              </a:rPr>
              <a:t>APELLA</a:t>
            </a:r>
            <a:r>
              <a:rPr lang="hu-HU" altLang="en-US" sz="2600" dirty="0"/>
              <a:t> --- minden 30 év feletti spártai férfi</a:t>
            </a:r>
          </a:p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kumimoji="1" lang="hu-HU" altLang="en-US" sz="2600" dirty="0">
                <a:sym typeface="Symbol" pitchFamily="18" charset="2"/>
              </a:rPr>
              <a:t>		- i</a:t>
            </a:r>
            <a:r>
              <a:rPr lang="hu-HU" altLang="en-US" sz="2600" dirty="0"/>
              <a:t>tt tárgyalták meg a törvényjavaslatokat</a:t>
            </a:r>
          </a:p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hu-HU" altLang="en-US" sz="2600" dirty="0"/>
              <a:t>		- az </a:t>
            </a:r>
            <a:r>
              <a:rPr lang="hu-HU" altLang="en-US" sz="2600" dirty="0" err="1"/>
              <a:t>apella</a:t>
            </a:r>
            <a:r>
              <a:rPr lang="hu-HU" altLang="en-US" sz="2600" dirty="0"/>
              <a:t> választja (évente):</a:t>
            </a:r>
          </a:p>
          <a:p>
            <a:pPr lvl="1">
              <a:lnSpc>
                <a:spcPct val="120000"/>
              </a:lnSpc>
              <a:spcBef>
                <a:spcPct val="20000"/>
              </a:spcBef>
              <a:buNone/>
            </a:pPr>
            <a:r>
              <a:rPr kumimoji="1" lang="hu-HU" altLang="en-US" sz="2600" dirty="0">
                <a:sym typeface="Wingdings 2" panose="05020102010507070707" pitchFamily="18" charset="2"/>
              </a:rPr>
              <a:t>  </a:t>
            </a:r>
            <a:r>
              <a:rPr lang="hu-HU" altLang="en-US" sz="2600" dirty="0"/>
              <a:t>Az 5 felügyelőt - az </a:t>
            </a:r>
            <a:r>
              <a:rPr lang="hu-HU" altLang="en-US" sz="2600" b="1" dirty="0">
                <a:solidFill>
                  <a:srgbClr val="C00000"/>
                </a:solidFill>
              </a:rPr>
              <a:t>EPHOROSZOKAT</a:t>
            </a:r>
            <a:r>
              <a:rPr lang="hu-HU" altLang="en-US" sz="2600" dirty="0"/>
              <a:t> és a </a:t>
            </a:r>
            <a:r>
              <a:rPr lang="hu-HU" altLang="en-US" sz="2600" b="1" dirty="0">
                <a:solidFill>
                  <a:srgbClr val="C00000"/>
                </a:solidFill>
              </a:rPr>
              <a:t>GERUSZIA</a:t>
            </a:r>
            <a:r>
              <a:rPr lang="hu-HU" altLang="en-US" sz="2600" dirty="0"/>
              <a:t> (vének tanácsa, 60 év felettiek) 28 tagját </a:t>
            </a:r>
          </a:p>
          <a:p>
            <a:pPr lvl="1">
              <a:lnSpc>
                <a:spcPct val="120000"/>
              </a:lnSpc>
              <a:spcBef>
                <a:spcPct val="20000"/>
              </a:spcBef>
              <a:buNone/>
            </a:pPr>
            <a:r>
              <a:rPr kumimoji="1" lang="hu-HU" altLang="en-US" sz="2600" b="1" u="sng" dirty="0">
                <a:solidFill>
                  <a:srgbClr val="C00000"/>
                </a:solidFill>
                <a:sym typeface="Wingdings 2" panose="05020102010507070707" pitchFamily="18" charset="2"/>
              </a:rPr>
              <a:t></a:t>
            </a:r>
            <a:r>
              <a:rPr lang="hu-HU" altLang="en-US" sz="2600" b="1" u="sng" dirty="0">
                <a:solidFill>
                  <a:srgbClr val="C00000"/>
                </a:solidFill>
              </a:rPr>
              <a:t> Az </a:t>
            </a:r>
            <a:r>
              <a:rPr lang="hu-HU" altLang="en-US" sz="2600" b="1" u="sng" dirty="0" err="1">
                <a:solidFill>
                  <a:srgbClr val="C00000"/>
                </a:solidFill>
              </a:rPr>
              <a:t>ephoroszok</a:t>
            </a:r>
            <a:r>
              <a:rPr lang="hu-HU" altLang="en-US" sz="2600" b="1" u="sng" dirty="0">
                <a:solidFill>
                  <a:srgbClr val="C00000"/>
                </a:solidFill>
              </a:rPr>
              <a:t> az állam életének tényleges irányítói</a:t>
            </a:r>
          </a:p>
          <a:p>
            <a:pPr marL="0" indent="0">
              <a:lnSpc>
                <a:spcPct val="120000"/>
              </a:lnSpc>
              <a:spcBef>
                <a:spcPct val="20000"/>
              </a:spcBef>
              <a:buNone/>
            </a:pPr>
            <a:r>
              <a:rPr lang="hu-HU" altLang="en-US" sz="2600" dirty="0"/>
              <a:t>Ők ellenőrizték a 2 királyt is (örökletes tisztség, 2 királyi dinasztia), akiknek </a:t>
            </a:r>
            <a:r>
              <a:rPr lang="hu-HU" altLang="en-US" sz="2600" b="1" i="1" u="sng" dirty="0"/>
              <a:t>inkább csak reprezentatív </a:t>
            </a:r>
            <a:r>
              <a:rPr lang="hu-HU" altLang="en-US" sz="2600" dirty="0"/>
              <a:t>szerep:   </a:t>
            </a:r>
          </a:p>
          <a:p>
            <a:pPr marL="0" indent="0">
              <a:lnSpc>
                <a:spcPct val="120000"/>
              </a:lnSpc>
              <a:spcBef>
                <a:spcPct val="20000"/>
              </a:spcBef>
              <a:buNone/>
            </a:pPr>
            <a:r>
              <a:rPr kumimoji="1" lang="hu-HU" altLang="en-US" sz="2600" dirty="0">
                <a:sym typeface="Wingdings 2" panose="05020102010507070707" pitchFamily="18" charset="2"/>
              </a:rPr>
              <a:t> </a:t>
            </a:r>
            <a:r>
              <a:rPr lang="hu-HU" altLang="en-US" sz="2600" dirty="0"/>
              <a:t>háborúban - </a:t>
            </a:r>
            <a:r>
              <a:rPr lang="hu-HU" altLang="en-US" sz="2600" b="1" dirty="0">
                <a:solidFill>
                  <a:srgbClr val="FF0000"/>
                </a:solidFill>
              </a:rPr>
              <a:t>hadvezér</a:t>
            </a:r>
            <a:r>
              <a:rPr lang="hu-HU" altLang="en-US" sz="2600" dirty="0"/>
              <a:t> / békében - </a:t>
            </a:r>
            <a:r>
              <a:rPr lang="hu-HU" altLang="en-US" sz="2600" b="1" dirty="0">
                <a:solidFill>
                  <a:srgbClr val="FF0000"/>
                </a:solidFill>
              </a:rPr>
              <a:t>vallási szerep</a:t>
            </a:r>
          </a:p>
          <a:p>
            <a:pPr marL="0" indent="0">
              <a:lnSpc>
                <a:spcPct val="120000"/>
              </a:lnSpc>
              <a:spcBef>
                <a:spcPct val="20000"/>
              </a:spcBef>
              <a:buNone/>
            </a:pPr>
            <a:r>
              <a:rPr kumimoji="1" lang="hu-HU" altLang="en-US" sz="2600" dirty="0">
                <a:sym typeface="Wingdings 2" panose="05020102010507070707" pitchFamily="18" charset="2"/>
              </a:rPr>
              <a:t>      </a:t>
            </a:r>
            <a:r>
              <a:rPr lang="hu-HU" altLang="en-US" sz="2600" dirty="0"/>
              <a:t> A 30 tagú vének tanácsa [</a:t>
            </a:r>
            <a:r>
              <a:rPr lang="hu-HU" altLang="en-US" sz="2600" dirty="0" err="1"/>
              <a:t>geruszia</a:t>
            </a:r>
            <a:r>
              <a:rPr lang="hu-HU" altLang="en-US" sz="2600" dirty="0"/>
              <a:t> (28 </a:t>
            </a:r>
            <a:r>
              <a:rPr lang="hu-HU" altLang="en-US" sz="2600" dirty="0" err="1"/>
              <a:t>geron</a:t>
            </a:r>
            <a:r>
              <a:rPr lang="hu-HU" altLang="en-US" sz="2600" dirty="0"/>
              <a:t> + 2 király)] </a:t>
            </a:r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832296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01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9" t="31401" r="5095" b="3040"/>
          <a:stretch>
            <a:fillRect/>
          </a:stretch>
        </p:blipFill>
        <p:spPr>
          <a:xfrm>
            <a:off x="-262393" y="0"/>
            <a:ext cx="9610787" cy="677070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5261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40979"/>
          </a:xfrm>
        </p:spPr>
        <p:txBody>
          <a:bodyPr/>
          <a:lstStyle/>
          <a:p>
            <a:pPr algn="ctr"/>
            <a:r>
              <a:rPr lang="sk-SK" dirty="0"/>
              <a:t>A spártai nevelés és életmód</a:t>
            </a:r>
            <a:endParaRPr lang="en-US" dirty="0"/>
          </a:p>
        </p:txBody>
      </p:sp>
      <p:sp>
        <p:nvSpPr>
          <p:cNvPr id="6" name="Text Box 2"/>
          <p:cNvSpPr txBox="1">
            <a:spLocks noGrp="1" noChangeArrowheads="1"/>
          </p:cNvSpPr>
          <p:nvPr>
            <p:ph sz="half" idx="1"/>
          </p:nvPr>
        </p:nvSpPr>
        <p:spPr bwMode="auto">
          <a:xfrm>
            <a:off x="111672" y="523958"/>
            <a:ext cx="8920656" cy="6334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eaLnBrk="1" hangingPunct="1">
              <a:lnSpc>
                <a:spcPct val="120000"/>
              </a:lnSpc>
              <a:spcBef>
                <a:spcPct val="20000"/>
              </a:spcBef>
              <a:buNone/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 </a:t>
            </a:r>
            <a:r>
              <a:rPr lang="hu-HU" altLang="en-US" dirty="0">
                <a:latin typeface="+mn-lt"/>
              </a:rPr>
              <a:t>Teljes mértékben eltért a görögök más városaitól </a:t>
            </a:r>
          </a:p>
          <a:p>
            <a:pPr marL="0" indent="0" eaLnBrk="1" hangingPunct="1">
              <a:lnSpc>
                <a:spcPct val="110000"/>
              </a:lnSpc>
              <a:spcBef>
                <a:spcPct val="20000"/>
              </a:spcBef>
              <a:buNone/>
            </a:pP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	</a:t>
            </a:r>
            <a:r>
              <a:rPr lang="hu-HU" altLang="en-US" dirty="0">
                <a:latin typeface="+mn-lt"/>
              </a:rPr>
              <a:t> </a:t>
            </a:r>
            <a:r>
              <a:rPr lang="hu-HU" altLang="en-US" b="1" dirty="0">
                <a:solidFill>
                  <a:srgbClr val="C00000"/>
                </a:solidFill>
                <a:latin typeface="+mn-lt"/>
              </a:rPr>
              <a:t>3 alapelv: katonáskodás, egyenlőség, egyszerűség</a:t>
            </a:r>
          </a:p>
          <a:p>
            <a:pPr marL="0" indent="0" eaLnBrk="1" hangingPunct="1">
              <a:lnSpc>
                <a:spcPct val="110000"/>
              </a:lnSpc>
              <a:spcBef>
                <a:spcPct val="20000"/>
              </a:spcBef>
              <a:buNone/>
            </a:pPr>
            <a:r>
              <a:rPr lang="hu-HU" altLang="en-US" dirty="0">
                <a:latin typeface="+mn-lt"/>
                <a:sym typeface="Symbol" pitchFamily="18" charset="2"/>
              </a:rPr>
              <a:t>				</a:t>
            </a:r>
            <a:endParaRPr lang="hu-HU" altLang="en-US" dirty="0">
              <a:latin typeface="+mn-lt"/>
            </a:endParaRPr>
          </a:p>
          <a:p>
            <a:pPr marL="0" indent="0" eaLnBrk="1" hangingPunct="1">
              <a:lnSpc>
                <a:spcPct val="110000"/>
              </a:lnSpc>
              <a:spcBef>
                <a:spcPct val="20000"/>
              </a:spcBef>
              <a:buNone/>
            </a:pPr>
            <a:r>
              <a:rPr lang="hu-HU" altLang="en-US" dirty="0">
                <a:latin typeface="+mn-lt"/>
              </a:rPr>
              <a:t>     </a:t>
            </a:r>
            <a:r>
              <a:rPr lang="hu-HU" altLang="en-US" dirty="0" err="1">
                <a:latin typeface="+mn-lt"/>
              </a:rPr>
              <a:t>agógé</a:t>
            </a:r>
            <a:r>
              <a:rPr lang="hu-HU" altLang="en-US" dirty="0">
                <a:latin typeface="+mn-lt"/>
              </a:rPr>
              <a:t>, egy mesterséges életforma, egész életét meghatározta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altLang="en-US" dirty="0">
                <a:latin typeface="+mn-lt"/>
              </a:rPr>
              <a:t>A megszületett gyermekkel NEM a családjuk rendelkezett, hanem a   </a:t>
            </a:r>
            <a:r>
              <a:rPr lang="hu-HU" altLang="en-US" b="1" dirty="0">
                <a:latin typeface="+mn-lt"/>
              </a:rPr>
              <a:t>GERUSZIA</a:t>
            </a:r>
            <a:r>
              <a:rPr lang="hu-HU" altLang="en-US" dirty="0">
                <a:latin typeface="+mn-lt"/>
              </a:rPr>
              <a:t> döntött róla --- </a:t>
            </a:r>
            <a:r>
              <a:rPr lang="hu-HU" altLang="en-US" dirty="0" err="1">
                <a:latin typeface="+mn-lt"/>
              </a:rPr>
              <a:t>Tajgetosz</a:t>
            </a:r>
            <a:r>
              <a:rPr lang="hu-HU" altLang="en-US" dirty="0">
                <a:latin typeface="+mn-lt"/>
              </a:rPr>
              <a:t>-hegy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latin typeface="+mn-lt"/>
              </a:rPr>
              <a:t>        </a:t>
            </a:r>
            <a:r>
              <a:rPr kumimoji="1" lang="hu-HU" altLang="en-US" dirty="0">
                <a:latin typeface="+mn-lt"/>
                <a:sym typeface="Wingdings 2" panose="05020102010507070707" pitchFamily="18" charset="2"/>
              </a:rPr>
              <a:t> </a:t>
            </a:r>
            <a:r>
              <a:rPr lang="hu-HU" altLang="en-US" dirty="0">
                <a:latin typeface="+mn-lt"/>
              </a:rPr>
              <a:t>7 éves korukig nevelhették a szüleik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altLang="en-US" dirty="0">
                <a:latin typeface="+mn-lt"/>
              </a:rPr>
              <a:t>Utána nevelésüket </a:t>
            </a:r>
            <a:r>
              <a:rPr lang="hu-HU" altLang="en-US" b="1" u="sng" dirty="0">
                <a:latin typeface="+mn-lt"/>
              </a:rPr>
              <a:t>az állam vállalta magára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altLang="en-US" b="1" dirty="0">
                <a:latin typeface="+mn-lt"/>
              </a:rPr>
              <a:t>20-30 éves kor között a hadsereg tagjai voltak, kaszárnyákban éltek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altLang="en-US" dirty="0">
                <a:latin typeface="+mn-lt"/>
              </a:rPr>
              <a:t>30 éves korban kezdhették meg </a:t>
            </a:r>
            <a:r>
              <a:rPr lang="hu-HU" altLang="en-US" b="1" dirty="0">
                <a:solidFill>
                  <a:srgbClr val="FF0000"/>
                </a:solidFill>
                <a:latin typeface="+mn-lt"/>
              </a:rPr>
              <a:t>a politikai életben való szereplést</a:t>
            </a:r>
            <a:r>
              <a:rPr lang="hu-HU" altLang="en-US" dirty="0">
                <a:latin typeface="+mn-lt"/>
              </a:rPr>
              <a:t>, így választhattak, vagy </a:t>
            </a:r>
            <a:r>
              <a:rPr lang="hu-HU" altLang="en-US" b="1" i="1" dirty="0">
                <a:solidFill>
                  <a:srgbClr val="002060"/>
                </a:solidFill>
                <a:latin typeface="+mn-lt"/>
              </a:rPr>
              <a:t>maradnak a hadseregben</a:t>
            </a:r>
            <a:r>
              <a:rPr lang="hu-HU" altLang="en-US" dirty="0">
                <a:latin typeface="+mn-lt"/>
              </a:rPr>
              <a:t>, vagy </a:t>
            </a:r>
            <a:r>
              <a:rPr lang="hu-HU" altLang="en-US" b="1" i="1" dirty="0">
                <a:solidFill>
                  <a:srgbClr val="002060"/>
                </a:solidFill>
                <a:latin typeface="+mn-lt"/>
              </a:rPr>
              <a:t>bekapcsolódnak a politikába </a:t>
            </a:r>
            <a:r>
              <a:rPr lang="hu-HU" altLang="en-US" dirty="0">
                <a:latin typeface="+mn-lt"/>
              </a:rPr>
              <a:t>(NEM kellett laktanyákban élniük, alapíthattak családot)</a:t>
            </a:r>
          </a:p>
        </p:txBody>
      </p:sp>
    </p:spTree>
    <p:extLst>
      <p:ext uri="{BB962C8B-B14F-4D97-AF65-F5344CB8AC3E}">
        <p14:creationId xmlns:p14="http://schemas.microsoft.com/office/powerpoint/2010/main" val="172923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910120CA-5574-41EA-9304-5DAAE08A0F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6696"/>
            <a:ext cx="9145617" cy="4845464"/>
          </a:xfrm>
          <a:prstGeom prst="rect">
            <a:avLst/>
          </a:prstGeom>
        </p:spPr>
      </p:pic>
      <p:sp>
        <p:nvSpPr>
          <p:cNvPr id="8" name="Téglalap 7">
            <a:extLst>
              <a:ext uri="{FF2B5EF4-FFF2-40B4-BE49-F238E27FC236}">
                <a16:creationId xmlns:a16="http://schemas.microsoft.com/office/drawing/2014/main" id="{8A7C0000-EDB7-413C-ADD7-A3AB7FC24A25}"/>
              </a:ext>
            </a:extLst>
          </p:cNvPr>
          <p:cNvSpPr/>
          <p:nvPr/>
        </p:nvSpPr>
        <p:spPr>
          <a:xfrm>
            <a:off x="7031736" y="2395728"/>
            <a:ext cx="2029968" cy="1033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6551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1FFFCDD2-1BD8-4472-AA59-B62107EAF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662" y="28575"/>
            <a:ext cx="6924675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277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6000" dirty="0"/>
              <a:t>Köszönöm a figyelmet!</a:t>
            </a:r>
            <a:endParaRPr lang="en-US" sz="6000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512"/>
            <a:ext cx="9144000" cy="3766063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512"/>
            <a:ext cx="9144000" cy="382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076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407</Words>
  <Application>Microsoft Office PowerPoint</Application>
  <PresentationFormat>Diavetítés a képernyőre (4:3 oldalarány)</PresentationFormat>
  <Paragraphs>45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Symbol</vt:lpstr>
      <vt:lpstr>Wingdings</vt:lpstr>
      <vt:lpstr>Wingdings 2</vt:lpstr>
      <vt:lpstr>Office-téma</vt:lpstr>
      <vt:lpstr>Egy másik görög út - Spárta</vt:lpstr>
      <vt:lpstr>Spárta városának kialakulása</vt:lpstr>
      <vt:lpstr>A spártai társadalom</vt:lpstr>
      <vt:lpstr>A spártai társadalom</vt:lpstr>
      <vt:lpstr>A spártai társadalom</vt:lpstr>
      <vt:lpstr>PowerPoint-bemutató</vt:lpstr>
      <vt:lpstr>A spártai állam</vt:lpstr>
      <vt:lpstr>PowerPoint-bemutató</vt:lpstr>
      <vt:lpstr>A spártai nevelés és életmód</vt:lpstr>
      <vt:lpstr>PowerPoint-bemutató</vt:lpstr>
      <vt:lpstr>PowerPoint-bemutató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Egy másik görög út - Spárta</dc:title>
  <dc:creator>OS</dc:creator>
  <cp:lastModifiedBy>tanari</cp:lastModifiedBy>
  <cp:revision>21</cp:revision>
  <dcterms:created xsi:type="dcterms:W3CDTF">2019-10-06T20:31:55Z</dcterms:created>
  <dcterms:modified xsi:type="dcterms:W3CDTF">2024-02-20T10:24:44Z</dcterms:modified>
</cp:coreProperties>
</file>