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4" r:id="rId4"/>
    <p:sldId id="259" r:id="rId5"/>
    <p:sldId id="265" r:id="rId6"/>
    <p:sldId id="273" r:id="rId7"/>
    <p:sldId id="271" r:id="rId8"/>
    <p:sldId id="272" r:id="rId9"/>
    <p:sldId id="266" r:id="rId10"/>
    <p:sldId id="260" r:id="rId11"/>
    <p:sldId id="267" r:id="rId12"/>
    <p:sldId id="261" r:id="rId13"/>
    <p:sldId id="262" r:id="rId14"/>
    <p:sldId id="270" r:id="rId15"/>
    <p:sldId id="269" r:id="rId16"/>
    <p:sldId id="263" r:id="rId17"/>
    <p:sldId id="268" r:id="rId18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 autoAdjust="0"/>
  </p:normalViewPr>
  <p:slideViewPr>
    <p:cSldViewPr snapToGrid="0">
      <p:cViewPr varScale="1">
        <p:scale>
          <a:sx n="111" d="100"/>
          <a:sy n="111" d="100"/>
        </p:scale>
        <p:origin x="660" y="120"/>
      </p:cViewPr>
      <p:guideLst>
        <p:guide orient="horz" pos="2160"/>
        <p:guide pos="384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37EAC-ABC9-426D-B131-1353D2079027}" type="datetimeFigureOut">
              <a:rPr lang="hu-HU" smtClean="0"/>
              <a:t>2024. 02. 02.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E36C6-E40C-4C8B-91EE-A3FE0B8BC9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96319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37EAC-ABC9-426D-B131-1353D2079027}" type="datetimeFigureOut">
              <a:rPr lang="hu-HU" smtClean="0"/>
              <a:t>2024. 02. 02.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E36C6-E40C-4C8B-91EE-A3FE0B8BC9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8456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37EAC-ABC9-426D-B131-1353D2079027}" type="datetimeFigureOut">
              <a:rPr lang="hu-HU" smtClean="0"/>
              <a:t>2024. 02. 02.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E36C6-E40C-4C8B-91EE-A3FE0B8BC9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55520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37EAC-ABC9-426D-B131-1353D2079027}" type="datetimeFigureOut">
              <a:rPr lang="hu-HU" smtClean="0"/>
              <a:t>2024. 02. 02.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E36C6-E40C-4C8B-91EE-A3FE0B8BC9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68904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37EAC-ABC9-426D-B131-1353D2079027}" type="datetimeFigureOut">
              <a:rPr lang="hu-HU" smtClean="0"/>
              <a:t>2024. 02. 02.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E36C6-E40C-4C8B-91EE-A3FE0B8BC9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80969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37EAC-ABC9-426D-B131-1353D2079027}" type="datetimeFigureOut">
              <a:rPr lang="hu-HU" smtClean="0"/>
              <a:t>2024. 02. 02.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E36C6-E40C-4C8B-91EE-A3FE0B8BC9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96340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37EAC-ABC9-426D-B131-1353D2079027}" type="datetimeFigureOut">
              <a:rPr lang="hu-HU" smtClean="0"/>
              <a:t>2024. 02. 02.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E36C6-E40C-4C8B-91EE-A3FE0B8BC9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35347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37EAC-ABC9-426D-B131-1353D2079027}" type="datetimeFigureOut">
              <a:rPr lang="hu-HU" smtClean="0"/>
              <a:t>2024. 02. 02.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E36C6-E40C-4C8B-91EE-A3FE0B8BC9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58507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37EAC-ABC9-426D-B131-1353D2079027}" type="datetimeFigureOut">
              <a:rPr lang="hu-HU" smtClean="0"/>
              <a:t>2024. 02. 02.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E36C6-E40C-4C8B-91EE-A3FE0B8BC9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00037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37EAC-ABC9-426D-B131-1353D2079027}" type="datetimeFigureOut">
              <a:rPr lang="hu-HU" smtClean="0"/>
              <a:t>2024. 02. 02.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E36C6-E40C-4C8B-91EE-A3FE0B8BC9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80197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7432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09600" y="274642"/>
            <a:ext cx="80772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37EAC-ABC9-426D-B131-1353D2079027}" type="datetimeFigureOut">
              <a:rPr lang="hu-HU" smtClean="0"/>
              <a:t>2024. 02. 02.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E36C6-E40C-4C8B-91EE-A3FE0B8BC9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3753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37EAC-ABC9-426D-B131-1353D2079027}" type="datetimeFigureOut">
              <a:rPr lang="hu-HU" smtClean="0"/>
              <a:t>2024. 02. 02.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E36C6-E40C-4C8B-91EE-A3FE0B8BC97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30323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69808"/>
            <a:ext cx="7772400" cy="1470025"/>
          </a:xfrm>
        </p:spPr>
        <p:txBody>
          <a:bodyPr>
            <a:normAutofit/>
          </a:bodyPr>
          <a:lstStyle/>
          <a:p>
            <a:r>
              <a:rPr lang="hu-HU" sz="4200" b="1" dirty="0"/>
              <a:t>Géza fejedelem és Szent István király államalapító tevékenysége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2" y="1597624"/>
            <a:ext cx="8767293" cy="526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847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189" y="996201"/>
            <a:ext cx="3528811" cy="5523018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31443" y="17059"/>
            <a:ext cx="8229600" cy="832945"/>
          </a:xfrm>
        </p:spPr>
        <p:txBody>
          <a:bodyPr/>
          <a:lstStyle/>
          <a:p>
            <a:r>
              <a:rPr lang="hu-HU" dirty="0"/>
              <a:t>Géza fejedelem (972-997)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51516" y="953037"/>
            <a:ext cx="5723765" cy="5731098"/>
          </a:xfrm>
        </p:spPr>
        <p:txBody>
          <a:bodyPr>
            <a:normAutofit fontScale="92500" lnSpcReduction="20000"/>
          </a:bodyPr>
          <a:lstStyle/>
          <a:p>
            <a:r>
              <a:rPr lang="hu-HU" dirty="0"/>
              <a:t>A „kalandozások” időszaka befejeződik 970-ben</a:t>
            </a:r>
          </a:p>
          <a:p>
            <a:r>
              <a:rPr lang="hu-HU" b="1" u="sng" dirty="0" err="1">
                <a:solidFill>
                  <a:srgbClr val="FF0000"/>
                </a:solidFill>
              </a:rPr>
              <a:t>Szeniorátus</a:t>
            </a:r>
            <a:r>
              <a:rPr lang="hu-HU" dirty="0"/>
              <a:t>  - a magyar törzsszövetségben addigi öröklési szokásjog (mindig a nemzetség legidősebb férfi tagja)</a:t>
            </a:r>
          </a:p>
          <a:p>
            <a:r>
              <a:rPr lang="hu-HU" b="1" dirty="0"/>
              <a:t>Keménykezű, határozott uralkodó</a:t>
            </a:r>
          </a:p>
          <a:p>
            <a:r>
              <a:rPr lang="hu-HU" dirty="0"/>
              <a:t>Hatalomszerzéshez házasságkötés (Sarolt </a:t>
            </a:r>
            <a:r>
              <a:rPr lang="hu-HU" dirty="0">
                <a:sym typeface="Wingdings" panose="05000000000000000000" pitchFamily="2" charset="2"/>
              </a:rPr>
              <a:t> Erdély, az erdélyi Zombor gyula leánya</a:t>
            </a:r>
            <a:r>
              <a:rPr lang="hu-HU" dirty="0"/>
              <a:t>)</a:t>
            </a:r>
          </a:p>
          <a:p>
            <a:r>
              <a:rPr lang="hu-HU" dirty="0"/>
              <a:t>Cél: </a:t>
            </a:r>
            <a:r>
              <a:rPr lang="hu-HU" b="1" dirty="0"/>
              <a:t>a nemzet csatlakozzon a kereszténységhez</a:t>
            </a:r>
          </a:p>
          <a:p>
            <a:r>
              <a:rPr lang="hu-HU" b="1" dirty="0"/>
              <a:t>Fejedelmi központja: </a:t>
            </a:r>
            <a:r>
              <a:rPr lang="hu-HU" b="1" dirty="0">
                <a:solidFill>
                  <a:srgbClr val="FF0000"/>
                </a:solidFill>
              </a:rPr>
              <a:t>Esztergom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6493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32" y="1184857"/>
            <a:ext cx="3630167" cy="5299656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984365"/>
            <a:ext cx="6368603" cy="5873635"/>
          </a:xfrm>
        </p:spPr>
        <p:txBody>
          <a:bodyPr>
            <a:normAutofit fontScale="92500"/>
          </a:bodyPr>
          <a:lstStyle/>
          <a:p>
            <a:r>
              <a:rPr lang="hu-HU" dirty="0"/>
              <a:t>Nyitás </a:t>
            </a:r>
            <a:r>
              <a:rPr lang="hu-HU" b="1" dirty="0"/>
              <a:t>Nyugat-Európa felé</a:t>
            </a:r>
          </a:p>
          <a:p>
            <a:r>
              <a:rPr lang="hu-HU" dirty="0"/>
              <a:t>973: </a:t>
            </a:r>
            <a:r>
              <a:rPr lang="hu-HU" dirty="0" err="1"/>
              <a:t>Quedlinburgba</a:t>
            </a:r>
            <a:r>
              <a:rPr lang="hu-HU" dirty="0"/>
              <a:t> 12 követet küld</a:t>
            </a:r>
          </a:p>
          <a:p>
            <a:pPr lvl="1"/>
            <a:r>
              <a:rPr lang="hu-HU" dirty="0"/>
              <a:t>a békéért: </a:t>
            </a:r>
            <a:r>
              <a:rPr lang="hu-HU" b="1" dirty="0"/>
              <a:t>lemondott a Lajtán túli területekről</a:t>
            </a:r>
          </a:p>
          <a:p>
            <a:r>
              <a:rPr lang="hu-HU" b="1" dirty="0"/>
              <a:t>Megkeresztelkedett </a:t>
            </a:r>
            <a:r>
              <a:rPr lang="hu-HU" dirty="0"/>
              <a:t>(a nyugati rítusú, római keresztény vallást veszi fel)</a:t>
            </a:r>
            <a:endParaRPr lang="hu-HU" b="1" dirty="0"/>
          </a:p>
          <a:p>
            <a:r>
              <a:rPr lang="hu-HU" dirty="0"/>
              <a:t>Utódja fia: </a:t>
            </a:r>
            <a:r>
              <a:rPr lang="hu-HU" b="1" dirty="0"/>
              <a:t>Vajk </a:t>
            </a:r>
            <a:r>
              <a:rPr lang="hu-HU" dirty="0"/>
              <a:t>(pogány </a:t>
            </a:r>
            <a:r>
              <a:rPr lang="en-US" dirty="0"/>
              <a:t>= </a:t>
            </a:r>
            <a:r>
              <a:rPr lang="en-US" dirty="0" err="1"/>
              <a:t>nem</a:t>
            </a:r>
            <a:r>
              <a:rPr lang="en-US" dirty="0"/>
              <a:t> </a:t>
            </a:r>
            <a:r>
              <a:rPr lang="en-US" dirty="0" err="1"/>
              <a:t>kereszt</a:t>
            </a:r>
            <a:r>
              <a:rPr lang="hu-HU" dirty="0" err="1"/>
              <a:t>ény</a:t>
            </a:r>
            <a:r>
              <a:rPr lang="hu-HU" dirty="0"/>
              <a:t> nevén)</a:t>
            </a:r>
          </a:p>
          <a:p>
            <a:r>
              <a:rPr lang="hu-HU" b="1" dirty="0"/>
              <a:t>Az utódlás módja</a:t>
            </a:r>
            <a:r>
              <a:rPr lang="hu-HU" dirty="0"/>
              <a:t>: </a:t>
            </a:r>
            <a:r>
              <a:rPr lang="hu-HU" b="1" u="sng" dirty="0" err="1">
                <a:solidFill>
                  <a:srgbClr val="FF0000"/>
                </a:solidFill>
              </a:rPr>
              <a:t>Primogenitúra</a:t>
            </a:r>
            <a:r>
              <a:rPr lang="hu-HU" dirty="0"/>
              <a:t> – elsőszülöttség (az uralkodó első szülött fiú utódja örökli a hatalmat)</a:t>
            </a:r>
          </a:p>
          <a:p>
            <a:endParaRPr lang="hu-HU" b="1" dirty="0"/>
          </a:p>
          <a:p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31443" y="17059"/>
            <a:ext cx="8229600" cy="832945"/>
          </a:xfrm>
        </p:spPr>
        <p:txBody>
          <a:bodyPr/>
          <a:lstStyle/>
          <a:p>
            <a:r>
              <a:rPr lang="hu-HU" dirty="0"/>
              <a:t>Géza fejedelem (972-997)</a:t>
            </a:r>
          </a:p>
        </p:txBody>
      </p:sp>
    </p:spTree>
    <p:extLst>
      <p:ext uri="{BB962C8B-B14F-4D97-AF65-F5344CB8AC3E}">
        <p14:creationId xmlns:p14="http://schemas.microsoft.com/office/powerpoint/2010/main" val="1895956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82958" y="0"/>
            <a:ext cx="8229600" cy="832945"/>
          </a:xfrm>
        </p:spPr>
        <p:txBody>
          <a:bodyPr/>
          <a:lstStyle/>
          <a:p>
            <a:r>
              <a:rPr lang="hu-HU" dirty="0"/>
              <a:t>Szent István (997-1038)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9470" y="801714"/>
            <a:ext cx="5067837" cy="6056286"/>
          </a:xfrm>
        </p:spPr>
        <p:txBody>
          <a:bodyPr>
            <a:normAutofit/>
          </a:bodyPr>
          <a:lstStyle/>
          <a:p>
            <a:r>
              <a:rPr lang="hu-HU" b="1" dirty="0"/>
              <a:t>Esztergomban</a:t>
            </a:r>
            <a:r>
              <a:rPr lang="hu-HU" dirty="0"/>
              <a:t> született</a:t>
            </a:r>
          </a:p>
          <a:p>
            <a:r>
              <a:rPr lang="hu-HU" b="1" dirty="0"/>
              <a:t>A keresztségben </a:t>
            </a:r>
            <a:r>
              <a:rPr lang="hu-HU" dirty="0"/>
              <a:t>az István nevet kapta</a:t>
            </a:r>
          </a:p>
          <a:p>
            <a:r>
              <a:rPr lang="hu-HU" dirty="0"/>
              <a:t>Feleségül veszi a bajor herceg lányát </a:t>
            </a:r>
            <a:r>
              <a:rPr lang="hu-HU" b="1" dirty="0"/>
              <a:t>Gizellát</a:t>
            </a:r>
            <a:r>
              <a:rPr lang="hu-HU" dirty="0"/>
              <a:t> – dinasztikus kötés a németekkel – </a:t>
            </a:r>
            <a:r>
              <a:rPr lang="hu-HU" b="1" dirty="0"/>
              <a:t>a németek katonailag támogatják Istvánt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011" y="759854"/>
            <a:ext cx="3529392" cy="609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884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6592" y="699615"/>
            <a:ext cx="8841346" cy="4525963"/>
          </a:xfrm>
        </p:spPr>
        <p:txBody>
          <a:bodyPr>
            <a:normAutofit/>
          </a:bodyPr>
          <a:lstStyle/>
          <a:p>
            <a:r>
              <a:rPr lang="hu-HU" sz="2800" b="1" u="sng" dirty="0"/>
              <a:t>Koppány</a:t>
            </a:r>
            <a:r>
              <a:rPr lang="hu-HU" sz="2800" dirty="0"/>
              <a:t> (Géza testvérének a fia) Balatontól délre eső területeket uralta (</a:t>
            </a:r>
            <a:r>
              <a:rPr lang="hu-HU" sz="2800" dirty="0" err="1"/>
              <a:t>k.b</a:t>
            </a:r>
            <a:r>
              <a:rPr lang="hu-HU" sz="2800" dirty="0"/>
              <a:t>. a mai Somogy megye) és a </a:t>
            </a:r>
            <a:r>
              <a:rPr lang="hu-HU" sz="2800" b="1" dirty="0" err="1"/>
              <a:t>szeniorátus</a:t>
            </a:r>
            <a:r>
              <a:rPr lang="hu-HU" sz="2800" dirty="0"/>
              <a:t> elve alapján </a:t>
            </a:r>
            <a:r>
              <a:rPr lang="hu-HU" sz="2800" b="1" dirty="0">
                <a:solidFill>
                  <a:srgbClr val="FF0000"/>
                </a:solidFill>
              </a:rPr>
              <a:t>követelte magának az ország feletti hatalmat</a:t>
            </a:r>
          </a:p>
          <a:p>
            <a:r>
              <a:rPr lang="hu-HU" sz="2800" dirty="0"/>
              <a:t>István </a:t>
            </a:r>
            <a:r>
              <a:rPr lang="hu-HU" sz="2800" dirty="0">
                <a:sym typeface="Wingdings" panose="05000000000000000000" pitchFamily="2" charset="2"/>
              </a:rPr>
              <a:t> Koppány: csata Sólynál</a:t>
            </a:r>
          </a:p>
          <a:p>
            <a:endParaRPr lang="hu-HU" sz="2800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82958" y="-38637"/>
            <a:ext cx="8229600" cy="832945"/>
          </a:xfrm>
        </p:spPr>
        <p:txBody>
          <a:bodyPr/>
          <a:lstStyle/>
          <a:p>
            <a:r>
              <a:rPr lang="hu-HU" dirty="0"/>
              <a:t>Szent István (997-1038)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967" y="3052750"/>
            <a:ext cx="5826550" cy="380525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361386"/>
            <a:ext cx="4523217" cy="294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95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9FF9FD5A-BE84-4063-8965-3861688BA6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545" y="0"/>
            <a:ext cx="60969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268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DAD73FB4-A440-4983-B837-1ABFD7A36B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414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B4B85EC2-866A-4610-80BD-66616C46B7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21" y="0"/>
            <a:ext cx="76415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300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378" y="672924"/>
            <a:ext cx="8995892" cy="4525963"/>
          </a:xfrm>
        </p:spPr>
        <p:txBody>
          <a:bodyPr>
            <a:normAutofit/>
          </a:bodyPr>
          <a:lstStyle/>
          <a:p>
            <a:r>
              <a:rPr lang="hu-HU" sz="2600" dirty="0">
                <a:sym typeface="Wingdings" panose="05000000000000000000" pitchFamily="2" charset="2"/>
              </a:rPr>
              <a:t>Koppány leverése  királyi cím</a:t>
            </a:r>
          </a:p>
          <a:p>
            <a:r>
              <a:rPr lang="hu-HU" sz="2600" dirty="0">
                <a:sym typeface="Wingdings" panose="05000000000000000000" pitchFamily="2" charset="2"/>
              </a:rPr>
              <a:t>Koronázása: Esztergom/Székesfehérvár? (1000. karácsonya vagy 1001. újév)</a:t>
            </a:r>
          </a:p>
          <a:p>
            <a:pPr lvl="1"/>
            <a:r>
              <a:rPr lang="hu-HU" sz="2600" dirty="0">
                <a:sym typeface="Wingdings" panose="05000000000000000000" pitchFamily="2" charset="2"/>
              </a:rPr>
              <a:t>Korona II. Szilveszter pápától</a:t>
            </a:r>
          </a:p>
          <a:p>
            <a:endParaRPr lang="hu-HU" sz="2600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482958" y="-38637"/>
            <a:ext cx="8229600" cy="832945"/>
          </a:xfrm>
        </p:spPr>
        <p:txBody>
          <a:bodyPr/>
          <a:lstStyle/>
          <a:p>
            <a:r>
              <a:rPr lang="hu-HU" dirty="0"/>
              <a:t>Szent István (997-1038)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11" y="2585221"/>
            <a:ext cx="6419516" cy="4646263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599" y="977673"/>
            <a:ext cx="5165549" cy="5165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252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4322" y="0"/>
            <a:ext cx="8229600" cy="781430"/>
          </a:xfrm>
        </p:spPr>
        <p:txBody>
          <a:bodyPr/>
          <a:lstStyle/>
          <a:p>
            <a:r>
              <a:rPr lang="hu-HU" dirty="0"/>
              <a:t>Szent István belpolitikája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0986" y="711562"/>
            <a:ext cx="8841346" cy="4525963"/>
          </a:xfrm>
        </p:spPr>
        <p:txBody>
          <a:bodyPr/>
          <a:lstStyle/>
          <a:p>
            <a:r>
              <a:rPr lang="hu-HU" dirty="0"/>
              <a:t>Belharcok</a:t>
            </a:r>
          </a:p>
          <a:p>
            <a:pPr lvl="1"/>
            <a:r>
              <a:rPr lang="hu-HU" dirty="0"/>
              <a:t>1003: erdélyi (</a:t>
            </a:r>
            <a:r>
              <a:rPr lang="hu-HU" dirty="0" err="1"/>
              <a:t>Prokuj</a:t>
            </a:r>
            <a:r>
              <a:rPr lang="hu-HU" dirty="0"/>
              <a:t>) gyula ellen (saját nagybátyja)</a:t>
            </a:r>
          </a:p>
          <a:p>
            <a:pPr lvl="1"/>
            <a:r>
              <a:rPr lang="hu-HU" dirty="0"/>
              <a:t>1008: fekete magyarok (Pécs, Kalocsa)</a:t>
            </a:r>
          </a:p>
          <a:p>
            <a:pPr lvl="1"/>
            <a:r>
              <a:rPr lang="hu-HU" dirty="0"/>
              <a:t>1028: Ajtony (</a:t>
            </a:r>
            <a:r>
              <a:rPr lang="hu-HU" dirty="0" err="1"/>
              <a:t>Marosvár</a:t>
            </a:r>
            <a:r>
              <a:rPr lang="hu-HU" dirty="0"/>
              <a:t>; Csanád vármegye)</a:t>
            </a:r>
          </a:p>
          <a:p>
            <a:r>
              <a:rPr lang="hu-HU" dirty="0"/>
              <a:t>Ezek után István a Kárpát-medence teljes ura</a:t>
            </a:r>
          </a:p>
          <a:p>
            <a:pPr lvl="1"/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462" y="3425780"/>
            <a:ext cx="6108878" cy="343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004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61" y="0"/>
            <a:ext cx="87668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5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44321" y="0"/>
            <a:ext cx="8229600" cy="678399"/>
          </a:xfrm>
        </p:spPr>
        <p:txBody>
          <a:bodyPr>
            <a:normAutofit fontScale="90000"/>
          </a:bodyPr>
          <a:lstStyle/>
          <a:p>
            <a:r>
              <a:rPr lang="hu-HU" dirty="0"/>
              <a:t>Szent István külpolitikája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72927"/>
            <a:ext cx="9021651" cy="3667255"/>
          </a:xfrm>
        </p:spPr>
        <p:txBody>
          <a:bodyPr>
            <a:normAutofit fontScale="92500"/>
          </a:bodyPr>
          <a:lstStyle/>
          <a:p>
            <a:r>
              <a:rPr lang="hu-HU" sz="2600" dirty="0"/>
              <a:t>Nyugati kereszténység elterjesztése</a:t>
            </a:r>
          </a:p>
          <a:p>
            <a:r>
              <a:rPr lang="hu-HU" sz="2600" dirty="0"/>
              <a:t>Béke a környező országokkal</a:t>
            </a:r>
          </a:p>
          <a:p>
            <a:pPr lvl="1"/>
            <a:r>
              <a:rPr lang="hu-HU" sz="2600" dirty="0"/>
              <a:t>Gizellával való házasság</a:t>
            </a:r>
          </a:p>
          <a:p>
            <a:pPr lvl="1"/>
            <a:r>
              <a:rPr lang="hu-HU" sz="2600" dirty="0"/>
              <a:t>Német-római Birodalom, Bizánci Birodalom</a:t>
            </a:r>
          </a:p>
          <a:p>
            <a:pPr lvl="1"/>
            <a:r>
              <a:rPr lang="hu-HU" sz="2600" b="1" dirty="0"/>
              <a:t>Szövetségek</a:t>
            </a:r>
            <a:r>
              <a:rPr lang="hu-HU" sz="2600" dirty="0"/>
              <a:t> kisebb hadjáratokban</a:t>
            </a:r>
          </a:p>
          <a:p>
            <a:r>
              <a:rPr lang="hu-HU" sz="2600" dirty="0"/>
              <a:t>Ellenségek:</a:t>
            </a:r>
          </a:p>
          <a:p>
            <a:pPr lvl="1"/>
            <a:r>
              <a:rPr lang="hu-HU" sz="2600" b="1" dirty="0"/>
              <a:t>besenyők</a:t>
            </a:r>
            <a:r>
              <a:rPr lang="hu-HU" sz="2600" dirty="0"/>
              <a:t> (Erdély)</a:t>
            </a:r>
          </a:p>
          <a:p>
            <a:pPr lvl="1"/>
            <a:r>
              <a:rPr lang="hu-HU" sz="2600" dirty="0"/>
              <a:t>németek (II. Konrád </a:t>
            </a:r>
            <a:r>
              <a:rPr lang="hu-HU" sz="2600" dirty="0" err="1"/>
              <a:t>cs</a:t>
            </a:r>
            <a:r>
              <a:rPr lang="hu-HU" sz="2600" dirty="0"/>
              <a:t>., 1030) </a:t>
            </a:r>
            <a:r>
              <a:rPr lang="hu-HU" sz="2600" dirty="0">
                <a:sym typeface="Wingdings" panose="05000000000000000000" pitchFamily="2" charset="2"/>
              </a:rPr>
              <a:t> győzelem (felperzselt föld  </a:t>
            </a:r>
            <a:r>
              <a:rPr lang="hu-HU" sz="2600" dirty="0" err="1">
                <a:sym typeface="Wingdings" panose="05000000000000000000" pitchFamily="2" charset="2"/>
              </a:rPr>
              <a:t>takt</a:t>
            </a:r>
            <a:r>
              <a:rPr lang="hu-HU" sz="2600" dirty="0">
                <a:sym typeface="Wingdings" panose="05000000000000000000" pitchFamily="2" charset="2"/>
              </a:rPr>
              <a:t>.)</a:t>
            </a:r>
            <a:endParaRPr lang="hu-HU" sz="26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878" y="4365939"/>
            <a:ext cx="4984122" cy="249206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5939"/>
            <a:ext cx="4430330" cy="249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898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582" y="4790941"/>
            <a:ext cx="2109692" cy="2118575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-121345"/>
            <a:ext cx="7804597" cy="910218"/>
          </a:xfrm>
        </p:spPr>
        <p:txBody>
          <a:bodyPr/>
          <a:lstStyle/>
          <a:p>
            <a:r>
              <a:rPr lang="hu-HU" dirty="0"/>
              <a:t>Egyházpolitika, közigazgatás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707409"/>
            <a:ext cx="9144000" cy="4708179"/>
          </a:xfrm>
        </p:spPr>
        <p:txBody>
          <a:bodyPr>
            <a:normAutofit fontScale="77500" lnSpcReduction="20000"/>
          </a:bodyPr>
          <a:lstStyle/>
          <a:p>
            <a:r>
              <a:rPr lang="hu-HU" b="1" dirty="0"/>
              <a:t>Érsekségek </a:t>
            </a:r>
            <a:r>
              <a:rPr lang="hu-HU" dirty="0"/>
              <a:t>(Esztergom, Kalocsa), püspökségek</a:t>
            </a:r>
          </a:p>
          <a:p>
            <a:r>
              <a:rPr lang="hu-HU" b="1" u="sng" dirty="0">
                <a:solidFill>
                  <a:srgbClr val="C00000"/>
                </a:solidFill>
              </a:rPr>
              <a:t>Törvénykezés</a:t>
            </a:r>
          </a:p>
          <a:p>
            <a:pPr lvl="1"/>
            <a:r>
              <a:rPr lang="hu-HU" b="1" dirty="0"/>
              <a:t>10 falvanként 1 templom építendő</a:t>
            </a:r>
          </a:p>
          <a:p>
            <a:pPr lvl="1"/>
            <a:r>
              <a:rPr lang="hu-HU" b="1" dirty="0"/>
              <a:t>Vasárnap ünnepnap, kötelező templomba járás </a:t>
            </a:r>
          </a:p>
          <a:p>
            <a:pPr marL="457200" lvl="1" indent="0">
              <a:buNone/>
            </a:pPr>
            <a:r>
              <a:rPr lang="hu-HU" b="1" dirty="0"/>
              <a:t>	(kivéve a tűzőrző)</a:t>
            </a:r>
          </a:p>
          <a:p>
            <a:pPr lvl="1"/>
            <a:r>
              <a:rPr lang="hu-HU" b="1" dirty="0"/>
              <a:t>Tized</a:t>
            </a:r>
            <a:r>
              <a:rPr lang="hu-HU" dirty="0"/>
              <a:t> (egyházi adó, decima </a:t>
            </a:r>
            <a:r>
              <a:rPr lang="en-US" dirty="0"/>
              <a:t>= </a:t>
            </a:r>
            <a:r>
              <a:rPr lang="hu-HU" dirty="0"/>
              <a:t>dézsma)</a:t>
            </a:r>
          </a:p>
          <a:p>
            <a:r>
              <a:rPr lang="hu-HU" dirty="0"/>
              <a:t>Pannonhalmi bencés apátság (és még néhány más apátság, kolostor)</a:t>
            </a:r>
          </a:p>
          <a:p>
            <a:pPr lvl="1"/>
            <a:r>
              <a:rPr lang="hu-HU" dirty="0"/>
              <a:t>Ezekben: latin írásbeliség, iskolák</a:t>
            </a:r>
          </a:p>
          <a:p>
            <a:r>
              <a:rPr lang="hu-HU" b="1" dirty="0"/>
              <a:t>Az országot vármegyékre osztja</a:t>
            </a:r>
          </a:p>
          <a:p>
            <a:pPr lvl="1"/>
            <a:r>
              <a:rPr lang="hu-HU" dirty="0"/>
              <a:t>Vezetője: </a:t>
            </a:r>
            <a:r>
              <a:rPr lang="hu-HU" b="1" dirty="0"/>
              <a:t>ispán</a:t>
            </a:r>
          </a:p>
          <a:p>
            <a:pPr lvl="1"/>
            <a:r>
              <a:rPr lang="hu-HU" dirty="0"/>
              <a:t>Központja: </a:t>
            </a:r>
            <a:r>
              <a:rPr lang="hu-HU" b="1" dirty="0"/>
              <a:t>vár</a:t>
            </a:r>
            <a:r>
              <a:rPr lang="hu-HU" dirty="0"/>
              <a:t> </a:t>
            </a:r>
            <a:r>
              <a:rPr lang="hu-HU" dirty="0">
                <a:sym typeface="Wingdings" panose="05000000000000000000" pitchFamily="2" charset="2"/>
              </a:rPr>
              <a:t> várispán, várjobbágyok</a:t>
            </a:r>
          </a:p>
          <a:p>
            <a:r>
              <a:rPr lang="hu-HU" dirty="0">
                <a:sym typeface="Wingdings" panose="05000000000000000000" pitchFamily="2" charset="2"/>
              </a:rPr>
              <a:t>Pénzverés: </a:t>
            </a:r>
            <a:r>
              <a:rPr lang="hu-HU" b="1" dirty="0">
                <a:sym typeface="Wingdings" panose="05000000000000000000" pitchFamily="2" charset="2"/>
              </a:rPr>
              <a:t>ezüstdénár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583" y="3190736"/>
            <a:ext cx="1835014" cy="1868228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582" y="27099"/>
            <a:ext cx="2032418" cy="271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4345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C5268E97-C0FF-4E31-9282-79295BE0E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509" y="0"/>
            <a:ext cx="55649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2567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C646CDAA-23BC-4709-A49A-EBD439EE2F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823" y="0"/>
            <a:ext cx="51243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402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584" y="2884868"/>
            <a:ext cx="5304416" cy="3973132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78399"/>
          </a:xfrm>
        </p:spPr>
        <p:txBody>
          <a:bodyPr>
            <a:normAutofit fontScale="90000"/>
          </a:bodyPr>
          <a:lstStyle/>
          <a:p>
            <a:r>
              <a:rPr lang="hu-HU" dirty="0"/>
              <a:t>Törvénykezés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6591" y="518379"/>
            <a:ext cx="8815589" cy="4525963"/>
          </a:xfrm>
        </p:spPr>
        <p:txBody>
          <a:bodyPr>
            <a:normAutofit/>
          </a:bodyPr>
          <a:lstStyle/>
          <a:p>
            <a:r>
              <a:rPr lang="hu-HU" sz="2600" dirty="0"/>
              <a:t>Törvénykönyv</a:t>
            </a:r>
          </a:p>
          <a:p>
            <a:pPr lvl="1"/>
            <a:r>
              <a:rPr lang="hu-HU" sz="2600" dirty="0"/>
              <a:t>Egyházi rendelkezések</a:t>
            </a:r>
          </a:p>
          <a:p>
            <a:pPr lvl="1"/>
            <a:r>
              <a:rPr lang="hu-HU" sz="2600" b="1" dirty="0"/>
              <a:t>Világi hatalom </a:t>
            </a:r>
            <a:r>
              <a:rPr lang="hu-HU" sz="2600" dirty="0"/>
              <a:t>központja </a:t>
            </a:r>
            <a:r>
              <a:rPr lang="hu-HU" sz="2600" b="1" dirty="0"/>
              <a:t>Székesfehérvár</a:t>
            </a:r>
          </a:p>
          <a:p>
            <a:pPr lvl="1"/>
            <a:r>
              <a:rPr lang="hu-HU" sz="2600" b="1" dirty="0"/>
              <a:t>Egyházi hatalom </a:t>
            </a:r>
            <a:r>
              <a:rPr lang="hu-HU" sz="2600" dirty="0"/>
              <a:t>központja </a:t>
            </a:r>
            <a:r>
              <a:rPr lang="hu-HU" sz="2600" b="1" dirty="0"/>
              <a:t>Esztergom</a:t>
            </a:r>
          </a:p>
          <a:p>
            <a:r>
              <a:rPr lang="hu-HU" sz="2600" dirty="0"/>
              <a:t>Intelmek (1027)</a:t>
            </a:r>
          </a:p>
          <a:p>
            <a:pPr lvl="1"/>
            <a:r>
              <a:rPr lang="hu-HU" sz="2600" dirty="0"/>
              <a:t>Királytükör (tanácsok a következő uralkodónak)</a:t>
            </a:r>
          </a:p>
          <a:p>
            <a:pPr lvl="1"/>
            <a:r>
              <a:rPr lang="hu-HU" sz="2600" dirty="0"/>
              <a:t>Fiához, Imre herceghez írta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53814"/>
            <a:ext cx="3504384" cy="290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564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70079" y="120092"/>
            <a:ext cx="8229600" cy="1143000"/>
          </a:xfrm>
        </p:spPr>
        <p:txBody>
          <a:bodyPr>
            <a:normAutofit/>
          </a:bodyPr>
          <a:lstStyle/>
          <a:p>
            <a:r>
              <a:rPr lang="hu-HU" sz="5500" dirty="0"/>
              <a:t>Köszönöm a figyelmet!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1509"/>
            <a:ext cx="9144000" cy="456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743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421</Words>
  <Application>Microsoft Office PowerPoint</Application>
  <PresentationFormat>Diavetítés a képernyőre (4:3 oldalarány)</PresentationFormat>
  <Paragraphs>63</Paragraphs>
  <Slides>17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21" baseType="lpstr">
      <vt:lpstr>Arial</vt:lpstr>
      <vt:lpstr>Calibri</vt:lpstr>
      <vt:lpstr>Wingdings</vt:lpstr>
      <vt:lpstr>Office-téma</vt:lpstr>
      <vt:lpstr>Géza fejedelem és Szent István király államalapító tevékenysége</vt:lpstr>
      <vt:lpstr>Géza fejedelem (972-997)</vt:lpstr>
      <vt:lpstr>Géza fejedelem (972-997)</vt:lpstr>
      <vt:lpstr>Szent István (997-1038)</vt:lpstr>
      <vt:lpstr>Szent István (997-1038)</vt:lpstr>
      <vt:lpstr>PowerPoint-bemutató</vt:lpstr>
      <vt:lpstr>PowerPoint-bemutató</vt:lpstr>
      <vt:lpstr>PowerPoint-bemutató</vt:lpstr>
      <vt:lpstr>Szent István (997-1038)</vt:lpstr>
      <vt:lpstr>Szent István belpolitikája</vt:lpstr>
      <vt:lpstr>PowerPoint-bemutató</vt:lpstr>
      <vt:lpstr>Szent István külpolitikája</vt:lpstr>
      <vt:lpstr>Egyházpolitika, közigazgatás</vt:lpstr>
      <vt:lpstr>PowerPoint-bemutató</vt:lpstr>
      <vt:lpstr>PowerPoint-bemutató</vt:lpstr>
      <vt:lpstr>Törvénykezés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Géza fejedelem és István király államalapító tevékenysége</dc:title>
  <dc:creator>benoke98@freemail.hu</dc:creator>
  <cp:lastModifiedBy>os</cp:lastModifiedBy>
  <cp:revision>61</cp:revision>
  <dcterms:created xsi:type="dcterms:W3CDTF">2017-03-10T00:07:31Z</dcterms:created>
  <dcterms:modified xsi:type="dcterms:W3CDTF">2024-02-02T02:02:10Z</dcterms:modified>
</cp:coreProperties>
</file>