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6" r:id="rId1"/>
  </p:sldMasterIdLst>
  <p:notesMasterIdLst>
    <p:notesMasterId r:id="rId14"/>
  </p:notesMasterIdLst>
  <p:handoutMasterIdLst>
    <p:handoutMasterId r:id="rId15"/>
  </p:handoutMasterIdLst>
  <p:sldIdLst>
    <p:sldId id="256" r:id="rId2"/>
    <p:sldId id="257" r:id="rId3"/>
    <p:sldId id="258" r:id="rId4"/>
    <p:sldId id="263" r:id="rId5"/>
    <p:sldId id="268" r:id="rId6"/>
    <p:sldId id="259" r:id="rId7"/>
    <p:sldId id="261" r:id="rId8"/>
    <p:sldId id="264" r:id="rId9"/>
    <p:sldId id="262" r:id="rId10"/>
    <p:sldId id="265" r:id="rId11"/>
    <p:sldId id="266" r:id="rId12"/>
    <p:sldId id="267" r:id="rId13"/>
  </p:sldIdLst>
  <p:sldSz cx="9144000" cy="6858000" type="screen4x3"/>
  <p:notesSz cx="6858000" cy="9144000"/>
  <p:defaultTextStyle>
    <a:defPPr>
      <a:defRPr lang="hu-H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588" autoAdjust="0"/>
    <p:restoredTop sz="94607" autoAdjust="0"/>
  </p:normalViewPr>
  <p:slideViewPr>
    <p:cSldViewPr>
      <p:cViewPr varScale="1">
        <p:scale>
          <a:sx n="105" d="100"/>
          <a:sy n="105" d="100"/>
        </p:scale>
        <p:origin x="906" y="9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84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>
      <p:cViewPr varScale="1">
        <p:scale>
          <a:sx n="65" d="100"/>
          <a:sy n="65" d="100"/>
        </p:scale>
        <p:origin x="-2706" y="-102"/>
      </p:cViewPr>
      <p:guideLst>
        <p:guide orient="horz" pos="2880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handoutMaster" Target="handoutMasters/handoutMaster1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Élőfej hely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hu-HU"/>
          </a:p>
        </p:txBody>
      </p:sp>
      <p:sp>
        <p:nvSpPr>
          <p:cNvPr id="3" name="Dátum helye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3AA3156-BF94-4750-9289-80495BBDAC8B}" type="datetimeFigureOut">
              <a:rPr lang="hu-HU" smtClean="0"/>
              <a:t>2024. 02. 02.</a:t>
            </a:fld>
            <a:endParaRPr lang="hu-HU"/>
          </a:p>
        </p:txBody>
      </p:sp>
      <p:sp>
        <p:nvSpPr>
          <p:cNvPr id="4" name="Élőláb helye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hu-HU"/>
          </a:p>
        </p:txBody>
      </p:sp>
      <p:sp>
        <p:nvSpPr>
          <p:cNvPr id="5" name="Dia számának helye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E1CDCEE-43A3-46CF-96FC-6DC0381BCC0B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62684957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Élőfej hely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hu-HU"/>
          </a:p>
        </p:txBody>
      </p:sp>
      <p:sp>
        <p:nvSpPr>
          <p:cNvPr id="3" name="Dátum hely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7FAD017-5144-4082-A6B0-3DD932C8CE4D}" type="datetimeFigureOut">
              <a:rPr lang="hu-HU" smtClean="0"/>
              <a:t>2024. 02. 02.</a:t>
            </a:fld>
            <a:endParaRPr lang="hu-HU"/>
          </a:p>
        </p:txBody>
      </p:sp>
      <p:sp>
        <p:nvSpPr>
          <p:cNvPr id="4" name="Diakép helye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hu-HU"/>
          </a:p>
        </p:txBody>
      </p:sp>
      <p:sp>
        <p:nvSpPr>
          <p:cNvPr id="5" name="Jegyzetek helye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</a:p>
        </p:txBody>
      </p:sp>
      <p:sp>
        <p:nvSpPr>
          <p:cNvPr id="6" name="Élőláb hely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hu-HU"/>
          </a:p>
        </p:txBody>
      </p:sp>
      <p:sp>
        <p:nvSpPr>
          <p:cNvPr id="7" name="Dia számának hely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0D50B8F-FD17-4FC3-89E8-9F7127549F59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371636097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kép hely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Jegyzetek helye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hu-HU" dirty="0"/>
          </a:p>
        </p:txBody>
      </p:sp>
      <p:sp>
        <p:nvSpPr>
          <p:cNvPr id="4" name="Dia számának hely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0D50B8F-FD17-4FC3-89E8-9F7127549F59}" type="slidenum">
              <a:rPr lang="hu-HU" smtClean="0"/>
              <a:t>6</a:t>
            </a:fld>
            <a:endParaRPr lang="hu-HU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Cím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hu-HU"/>
              <a:t>Mintacím szerkesztése</a:t>
            </a:r>
          </a:p>
        </p:txBody>
      </p:sp>
      <p:sp>
        <p:nvSpPr>
          <p:cNvPr id="3" name="Alcím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hu-HU"/>
              <a:t>Alcím mintájának szerkesztése</a:t>
            </a:r>
          </a:p>
        </p:txBody>
      </p:sp>
      <p:sp>
        <p:nvSpPr>
          <p:cNvPr id="4" name="Dátum hely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FD0DED-EF02-431F-8CA0-12C9192D846B}" type="datetimeFigureOut">
              <a:rPr lang="hu-HU" smtClean="0"/>
              <a:pPr/>
              <a:t>2024. 02. 02.</a:t>
            </a:fld>
            <a:endParaRPr lang="hu-HU"/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4B87E5-D782-4FF1-BBBA-9E3F09A8FC2E}" type="slidenum">
              <a:rPr lang="hu-HU" smtClean="0"/>
              <a:pPr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274491684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Cím és tartal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/>
              <a:t>Mintacím szerkesztése</a:t>
            </a:r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</a:p>
        </p:txBody>
      </p:sp>
      <p:sp>
        <p:nvSpPr>
          <p:cNvPr id="4" name="Dátum hely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FD0DED-EF02-431F-8CA0-12C9192D846B}" type="datetimeFigureOut">
              <a:rPr lang="hu-HU" smtClean="0"/>
              <a:pPr/>
              <a:t>2024. 02. 02.</a:t>
            </a:fld>
            <a:endParaRPr lang="hu-HU"/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4B87E5-D782-4FF1-BBBA-9E3F09A8FC2E}" type="slidenum">
              <a:rPr lang="hu-HU" smtClean="0"/>
              <a:pPr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153180228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zakaszfejléc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hu-HU"/>
              <a:t>Mintacím szerkesztése</a:t>
            </a:r>
          </a:p>
        </p:txBody>
      </p:sp>
      <p:sp>
        <p:nvSpPr>
          <p:cNvPr id="3" name="Szöveg helye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4" name="Dátum hely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FD0DED-EF02-431F-8CA0-12C9192D846B}" type="datetimeFigureOut">
              <a:rPr lang="hu-HU" smtClean="0"/>
              <a:pPr/>
              <a:t>2024. 02. 02.</a:t>
            </a:fld>
            <a:endParaRPr lang="hu-HU"/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4B87E5-D782-4FF1-BBBA-9E3F09A8FC2E}" type="slidenum">
              <a:rPr lang="hu-HU" smtClean="0"/>
              <a:pPr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350491881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tartalomrész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/>
              <a:t>Mintacím szerkesztése</a:t>
            </a:r>
          </a:p>
        </p:txBody>
      </p:sp>
      <p:sp>
        <p:nvSpPr>
          <p:cNvPr id="3" name="Tartalom helye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</a:p>
        </p:txBody>
      </p:sp>
      <p:sp>
        <p:nvSpPr>
          <p:cNvPr id="4" name="Tartalom helye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</a:p>
        </p:txBody>
      </p:sp>
      <p:sp>
        <p:nvSpPr>
          <p:cNvPr id="5" name="Dátum hely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FD0DED-EF02-431F-8CA0-12C9192D846B}" type="datetimeFigureOut">
              <a:rPr lang="hu-HU" smtClean="0"/>
              <a:pPr/>
              <a:t>2024. 02. 02.</a:t>
            </a:fld>
            <a:endParaRPr lang="hu-HU"/>
          </a:p>
        </p:txBody>
      </p:sp>
      <p:sp>
        <p:nvSpPr>
          <p:cNvPr id="6" name="Élőláb hely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7" name="Dia számának hely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4B87E5-D782-4FF1-BBBA-9E3F09A8FC2E}" type="slidenum">
              <a:rPr lang="hu-HU" smtClean="0"/>
              <a:pPr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399721501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Összehasonlítá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hu-HU"/>
              <a:t>Mintacím szerkesztése</a:t>
            </a:r>
          </a:p>
        </p:txBody>
      </p:sp>
      <p:sp>
        <p:nvSpPr>
          <p:cNvPr id="3" name="Szöveg helye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4" name="Tartalom helye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</a:p>
        </p:txBody>
      </p:sp>
      <p:sp>
        <p:nvSpPr>
          <p:cNvPr id="5" name="Szöveg helye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6" name="Tartalom helye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</a:p>
        </p:txBody>
      </p:sp>
      <p:sp>
        <p:nvSpPr>
          <p:cNvPr id="7" name="Dátum helye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FD0DED-EF02-431F-8CA0-12C9192D846B}" type="datetimeFigureOut">
              <a:rPr lang="hu-HU" smtClean="0"/>
              <a:pPr/>
              <a:t>2024. 02. 02.</a:t>
            </a:fld>
            <a:endParaRPr lang="hu-HU"/>
          </a:p>
        </p:txBody>
      </p:sp>
      <p:sp>
        <p:nvSpPr>
          <p:cNvPr id="8" name="Élőláb helye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9" name="Dia számának hely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4B87E5-D782-4FF1-BBBA-9E3F09A8FC2E}" type="slidenum">
              <a:rPr lang="hu-HU" smtClean="0"/>
              <a:pPr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71317091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Csak cí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/>
              <a:t>Mintacím szerkesztése</a:t>
            </a:r>
          </a:p>
        </p:txBody>
      </p:sp>
      <p:sp>
        <p:nvSpPr>
          <p:cNvPr id="3" name="Dátum hely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FD0DED-EF02-431F-8CA0-12C9192D846B}" type="datetimeFigureOut">
              <a:rPr lang="hu-HU" smtClean="0"/>
              <a:pPr/>
              <a:t>2024. 02. 02.</a:t>
            </a:fld>
            <a:endParaRPr lang="hu-HU"/>
          </a:p>
        </p:txBody>
      </p:sp>
      <p:sp>
        <p:nvSpPr>
          <p:cNvPr id="4" name="Élőláb hely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5" name="Dia számának hely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4B87E5-D782-4FF1-BBBA-9E3F09A8FC2E}" type="slidenum">
              <a:rPr lang="hu-HU" smtClean="0"/>
              <a:pPr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317295815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Ü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átum helye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FD0DED-EF02-431F-8CA0-12C9192D846B}" type="datetimeFigureOut">
              <a:rPr lang="hu-HU" smtClean="0"/>
              <a:pPr/>
              <a:t>2024. 02. 02.</a:t>
            </a:fld>
            <a:endParaRPr lang="hu-HU"/>
          </a:p>
        </p:txBody>
      </p:sp>
      <p:sp>
        <p:nvSpPr>
          <p:cNvPr id="3" name="Élőláb helye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4" name="Dia számának hely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4B87E5-D782-4FF1-BBBA-9E3F09A8FC2E}" type="slidenum">
              <a:rPr lang="hu-HU" smtClean="0"/>
              <a:pPr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382089671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Tartalomrész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hu-HU"/>
              <a:t>Mintacím szerkesztése</a:t>
            </a:r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</a:p>
        </p:txBody>
      </p:sp>
      <p:sp>
        <p:nvSpPr>
          <p:cNvPr id="4" name="Szöveg helye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5" name="Dátum hely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FD0DED-EF02-431F-8CA0-12C9192D846B}" type="datetimeFigureOut">
              <a:rPr lang="hu-HU" smtClean="0"/>
              <a:pPr/>
              <a:t>2024. 02. 02.</a:t>
            </a:fld>
            <a:endParaRPr lang="hu-HU"/>
          </a:p>
        </p:txBody>
      </p:sp>
      <p:sp>
        <p:nvSpPr>
          <p:cNvPr id="6" name="Élőláb hely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7" name="Dia számának hely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4B87E5-D782-4FF1-BBBA-9E3F09A8FC2E}" type="slidenum">
              <a:rPr lang="hu-HU" smtClean="0"/>
              <a:pPr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257812531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Kép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hu-HU"/>
              <a:t>Mintacím szerkesztése</a:t>
            </a:r>
          </a:p>
        </p:txBody>
      </p:sp>
      <p:sp>
        <p:nvSpPr>
          <p:cNvPr id="3" name="Kép helye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hu-HU"/>
          </a:p>
        </p:txBody>
      </p:sp>
      <p:sp>
        <p:nvSpPr>
          <p:cNvPr id="4" name="Szöveg helye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5" name="Dátum hely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FD0DED-EF02-431F-8CA0-12C9192D846B}" type="datetimeFigureOut">
              <a:rPr lang="hu-HU" smtClean="0"/>
              <a:pPr/>
              <a:t>2024. 02. 02.</a:t>
            </a:fld>
            <a:endParaRPr lang="hu-HU"/>
          </a:p>
        </p:txBody>
      </p:sp>
      <p:sp>
        <p:nvSpPr>
          <p:cNvPr id="6" name="Élőláb hely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7" name="Dia számának hely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4B87E5-D782-4FF1-BBBA-9E3F09A8FC2E}" type="slidenum">
              <a:rPr lang="hu-HU" smtClean="0"/>
              <a:pPr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114068095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Cím és függőleges szöv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/>
              <a:t>Mintacím szerkesztése</a:t>
            </a:r>
          </a:p>
        </p:txBody>
      </p:sp>
      <p:sp>
        <p:nvSpPr>
          <p:cNvPr id="3" name="Függőleges szöveg helye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</a:p>
        </p:txBody>
      </p:sp>
      <p:sp>
        <p:nvSpPr>
          <p:cNvPr id="4" name="Dátum hely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FD0DED-EF02-431F-8CA0-12C9192D846B}" type="datetimeFigureOut">
              <a:rPr lang="hu-HU" smtClean="0"/>
              <a:pPr/>
              <a:t>2024. 02. 02.</a:t>
            </a:fld>
            <a:endParaRPr lang="hu-HU"/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4B87E5-D782-4FF1-BBBA-9E3F09A8FC2E}" type="slidenum">
              <a:rPr lang="hu-HU" smtClean="0"/>
              <a:pPr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326851363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Függőleges cím és szöv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üggőleges cím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hu-HU"/>
              <a:t>Mintacím szerkesztése</a:t>
            </a:r>
          </a:p>
        </p:txBody>
      </p:sp>
      <p:sp>
        <p:nvSpPr>
          <p:cNvPr id="3" name="Függőleges szöveg helye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</a:p>
        </p:txBody>
      </p:sp>
      <p:sp>
        <p:nvSpPr>
          <p:cNvPr id="4" name="Dátum hely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FD0DED-EF02-431F-8CA0-12C9192D846B}" type="datetimeFigureOut">
              <a:rPr lang="hu-HU" smtClean="0"/>
              <a:pPr/>
              <a:t>2024. 02. 02.</a:t>
            </a:fld>
            <a:endParaRPr lang="hu-HU"/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4B87E5-D782-4FF1-BBBA-9E3F09A8FC2E}" type="slidenum">
              <a:rPr lang="hu-HU" smtClean="0"/>
              <a:pPr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2083577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hely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hu-HU"/>
              <a:t>Mintacím szerkesztése</a:t>
            </a:r>
          </a:p>
        </p:txBody>
      </p:sp>
      <p:sp>
        <p:nvSpPr>
          <p:cNvPr id="3" name="Szöveg helye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</a:p>
        </p:txBody>
      </p:sp>
      <p:sp>
        <p:nvSpPr>
          <p:cNvPr id="4" name="Dátum helye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1FD0DED-EF02-431F-8CA0-12C9192D846B}" type="datetimeFigureOut">
              <a:rPr lang="hu-HU" smtClean="0"/>
              <a:pPr/>
              <a:t>2024. 02. 02.</a:t>
            </a:fld>
            <a:endParaRPr lang="hu-HU"/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hu-HU"/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74B87E5-D782-4FF1-BBBA-9E3F09A8FC2E}" type="slidenum">
              <a:rPr lang="hu-HU" smtClean="0"/>
              <a:pPr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23669638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hu-H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gif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g"/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4.png"/><Relationship Id="rId4" Type="http://schemas.openxmlformats.org/officeDocument/2006/relationships/image" Target="../media/image13.jp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gif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gif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ctrTitle"/>
          </p:nvPr>
        </p:nvSpPr>
        <p:spPr>
          <a:xfrm>
            <a:off x="683568" y="1700808"/>
            <a:ext cx="7604348" cy="849846"/>
          </a:xfrm>
        </p:spPr>
        <p:txBody>
          <a:bodyPr>
            <a:normAutofit/>
          </a:bodyPr>
          <a:lstStyle/>
          <a:p>
            <a:pPr algn="ctr"/>
            <a:r>
              <a:rPr lang="hu-HU" sz="4000" i="1" dirty="0"/>
              <a:t>III. Béla uralkodása (1172 – 1196)</a:t>
            </a:r>
          </a:p>
        </p:txBody>
      </p:sp>
      <p:sp>
        <p:nvSpPr>
          <p:cNvPr id="3" name="Alcím 2"/>
          <p:cNvSpPr>
            <a:spLocks noGrp="1"/>
          </p:cNvSpPr>
          <p:nvPr>
            <p:ph type="subTitle" idx="1"/>
          </p:nvPr>
        </p:nvSpPr>
        <p:spPr>
          <a:xfrm>
            <a:off x="395536" y="-27384"/>
            <a:ext cx="8352928" cy="1872208"/>
          </a:xfrm>
        </p:spPr>
        <p:txBody>
          <a:bodyPr>
            <a:noAutofit/>
          </a:bodyPr>
          <a:lstStyle/>
          <a:p>
            <a:r>
              <a:rPr lang="hu-HU" sz="5000" b="1" dirty="0">
                <a:solidFill>
                  <a:schemeClr val="tx1"/>
                </a:solidFill>
              </a:rPr>
              <a:t>Gazdaság és népesség a </a:t>
            </a:r>
          </a:p>
          <a:p>
            <a:r>
              <a:rPr lang="hu-HU" sz="5000" b="1" dirty="0">
                <a:solidFill>
                  <a:schemeClr val="tx1"/>
                </a:solidFill>
              </a:rPr>
              <a:t>12. századi Magyarországon</a:t>
            </a:r>
          </a:p>
        </p:txBody>
      </p:sp>
      <p:pic>
        <p:nvPicPr>
          <p:cNvPr id="6" name="Kép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0002" y="2565400"/>
            <a:ext cx="7797800" cy="42926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251520" y="0"/>
            <a:ext cx="6552728" cy="868346"/>
          </a:xfrm>
        </p:spPr>
        <p:txBody>
          <a:bodyPr>
            <a:normAutofit/>
          </a:bodyPr>
          <a:lstStyle/>
          <a:p>
            <a:pPr algn="ctr"/>
            <a:r>
              <a:rPr lang="hu-HU" dirty="0"/>
              <a:t>Ismétlődő trónviszályok</a:t>
            </a:r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107504" y="836712"/>
            <a:ext cx="6912768" cy="6021288"/>
          </a:xfrm>
        </p:spPr>
        <p:txBody>
          <a:bodyPr>
            <a:normAutofit/>
          </a:bodyPr>
          <a:lstStyle/>
          <a:p>
            <a:r>
              <a:rPr lang="hu-HU" dirty="0"/>
              <a:t>Könyves Kálmán halálát követő fél évszázadot trónharcok jellemezték. A </a:t>
            </a:r>
            <a:r>
              <a:rPr lang="hu-HU" b="1" dirty="0"/>
              <a:t>belviszályok</a:t>
            </a:r>
            <a:r>
              <a:rPr lang="hu-HU" dirty="0"/>
              <a:t> ellenére az ország tovább fejlődött.</a:t>
            </a:r>
          </a:p>
          <a:p>
            <a:r>
              <a:rPr lang="hu-HU" b="1" dirty="0"/>
              <a:t>A bizánci befolyás egyre erősödött</a:t>
            </a:r>
            <a:r>
              <a:rPr lang="hu-HU" dirty="0"/>
              <a:t>, </a:t>
            </a:r>
            <a:r>
              <a:rPr lang="hu-HU" b="1" dirty="0">
                <a:solidFill>
                  <a:srgbClr val="C00000"/>
                </a:solidFill>
              </a:rPr>
              <a:t>Mánuel császár</a:t>
            </a:r>
            <a:r>
              <a:rPr lang="hu-HU" dirty="0"/>
              <a:t> szorosabbra akarta fogni a dinasztikus kapcsolatot az Árpádokkal </a:t>
            </a:r>
          </a:p>
          <a:p>
            <a:r>
              <a:rPr lang="hu-HU" b="1" dirty="0"/>
              <a:t>Utódjául jelölte</a:t>
            </a:r>
            <a:r>
              <a:rPr lang="hu-HU" dirty="0"/>
              <a:t>, és magával vitte Bizáncba </a:t>
            </a:r>
            <a:r>
              <a:rPr lang="hu-HU" b="1" dirty="0">
                <a:solidFill>
                  <a:srgbClr val="C00000"/>
                </a:solidFill>
              </a:rPr>
              <a:t>Béla herceget (1163)</a:t>
            </a:r>
            <a:r>
              <a:rPr lang="hu-HU" dirty="0"/>
              <a:t>, hogy felkészítse a császári szerepre</a:t>
            </a:r>
          </a:p>
        </p:txBody>
      </p:sp>
      <p:pic>
        <p:nvPicPr>
          <p:cNvPr id="7" name="Kép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61061" y="141312"/>
            <a:ext cx="2157984" cy="6096000"/>
          </a:xfrm>
          <a:prstGeom prst="rect">
            <a:avLst/>
          </a:prstGeom>
        </p:spPr>
      </p:pic>
      <p:sp>
        <p:nvSpPr>
          <p:cNvPr id="8" name="Szövegdoboz 7"/>
          <p:cNvSpPr txBox="1"/>
          <p:nvPr/>
        </p:nvSpPr>
        <p:spPr>
          <a:xfrm>
            <a:off x="6961061" y="6237312"/>
            <a:ext cx="215798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hu-HU" b="1" dirty="0"/>
              <a:t>Manuel, bizánci császár (1143-1180)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107504" y="836712"/>
            <a:ext cx="8856984" cy="2208308"/>
          </a:xfrm>
        </p:spPr>
        <p:txBody>
          <a:bodyPr>
            <a:normAutofit/>
          </a:bodyPr>
          <a:lstStyle/>
          <a:p>
            <a:r>
              <a:rPr lang="hu-HU" dirty="0"/>
              <a:t>Mánuel császárnak fia születik, ezért Béla herceget félre állítják</a:t>
            </a:r>
          </a:p>
          <a:p>
            <a:r>
              <a:rPr lang="hu-HU" dirty="0"/>
              <a:t>Később Magyarország trónját </a:t>
            </a:r>
            <a:r>
              <a:rPr lang="hu-HU" b="1" u="sng" dirty="0">
                <a:solidFill>
                  <a:srgbClr val="FF0000"/>
                </a:solidFill>
              </a:rPr>
              <a:t>III. Béla </a:t>
            </a:r>
            <a:r>
              <a:rPr lang="hu-HU" dirty="0"/>
              <a:t>bizánci segítséggel szerezte meg.</a:t>
            </a:r>
          </a:p>
          <a:p>
            <a:pPr marL="0" indent="0">
              <a:buNone/>
            </a:pPr>
            <a:endParaRPr lang="hu-HU" dirty="0"/>
          </a:p>
        </p:txBody>
      </p:sp>
      <p:sp>
        <p:nvSpPr>
          <p:cNvPr id="2" name="Szövegdoboz 1"/>
          <p:cNvSpPr txBox="1"/>
          <p:nvPr/>
        </p:nvSpPr>
        <p:spPr>
          <a:xfrm>
            <a:off x="251520" y="-27384"/>
            <a:ext cx="8712968" cy="9387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hu-HU" sz="5500" dirty="0"/>
              <a:t>Béla herceg hazatérése</a:t>
            </a:r>
          </a:p>
        </p:txBody>
      </p:sp>
      <p:pic>
        <p:nvPicPr>
          <p:cNvPr id="6" name="Kép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7584" y="3052687"/>
            <a:ext cx="7317909" cy="3805313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251520" y="116632"/>
            <a:ext cx="8640960" cy="1143000"/>
          </a:xfrm>
        </p:spPr>
        <p:txBody>
          <a:bodyPr>
            <a:normAutofit fontScale="90000"/>
          </a:bodyPr>
          <a:lstStyle/>
          <a:p>
            <a:r>
              <a:rPr lang="hu-HU" b="1" dirty="0"/>
              <a:t>III. Béla megszilárdította a királyi hatalmat</a:t>
            </a:r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179512" y="1268760"/>
            <a:ext cx="8784976" cy="4525963"/>
          </a:xfrm>
        </p:spPr>
        <p:txBody>
          <a:bodyPr/>
          <a:lstStyle/>
          <a:p>
            <a:pPr marL="550926" indent="-514350">
              <a:buFont typeface="+mj-lt"/>
              <a:buAutoNum type="arabicPeriod"/>
            </a:pPr>
            <a:r>
              <a:rPr lang="hu-HU" b="1" dirty="0">
                <a:solidFill>
                  <a:srgbClr val="FF0000"/>
                </a:solidFill>
              </a:rPr>
              <a:t>Az írásbeliség</a:t>
            </a:r>
            <a:r>
              <a:rPr lang="hu-HU" dirty="0"/>
              <a:t> kiterjesztésével modernizálta az államigazgatást</a:t>
            </a:r>
          </a:p>
          <a:p>
            <a:pPr marL="550926" indent="-514350">
              <a:buFont typeface="+mj-lt"/>
              <a:buAutoNum type="arabicPeriod"/>
            </a:pPr>
            <a:r>
              <a:rPr lang="hu-HU" dirty="0"/>
              <a:t>Királyi oklevelek kiadására létrejött a </a:t>
            </a:r>
            <a:r>
              <a:rPr lang="hu-HU" b="1" dirty="0">
                <a:solidFill>
                  <a:srgbClr val="FF0000"/>
                </a:solidFill>
              </a:rPr>
              <a:t>kancellária</a:t>
            </a:r>
            <a:r>
              <a:rPr lang="hu-HU" dirty="0">
                <a:solidFill>
                  <a:srgbClr val="FF0000"/>
                </a:solidFill>
              </a:rPr>
              <a:t> </a:t>
            </a:r>
            <a:r>
              <a:rPr lang="hu-HU" dirty="0"/>
              <a:t> </a:t>
            </a:r>
          </a:p>
          <a:p>
            <a:pPr marL="550926" indent="-514350">
              <a:buFont typeface="+mj-lt"/>
              <a:buAutoNum type="arabicPeriod"/>
            </a:pPr>
            <a:r>
              <a:rPr lang="hu-HU" dirty="0"/>
              <a:t>Elrendelte,hogy </a:t>
            </a:r>
            <a:r>
              <a:rPr lang="hu-HU" b="1" u="sng" dirty="0"/>
              <a:t>a király személye előtt elhangzottakat foglalják írásba</a:t>
            </a:r>
            <a:r>
              <a:rPr lang="hu-HU" dirty="0"/>
              <a:t>. (1181)</a:t>
            </a:r>
          </a:p>
          <a:p>
            <a:endParaRPr lang="hu-HU" dirty="0"/>
          </a:p>
        </p:txBody>
      </p:sp>
      <p:pic>
        <p:nvPicPr>
          <p:cNvPr id="5" name="Kép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56541" y="4409728"/>
            <a:ext cx="5387459" cy="2448272"/>
          </a:xfrm>
          <a:prstGeom prst="rect">
            <a:avLst/>
          </a:prstGeom>
        </p:spPr>
      </p:pic>
      <p:sp>
        <p:nvSpPr>
          <p:cNvPr id="4" name="Szövegdoboz 3">
            <a:extLst>
              <a:ext uri="{FF2B5EF4-FFF2-40B4-BE49-F238E27FC236}">
                <a16:creationId xmlns:a16="http://schemas.microsoft.com/office/drawing/2014/main" id="{C6A14CE8-4712-4A0C-9A0B-F4519B80E2A1}"/>
              </a:ext>
            </a:extLst>
          </p:cNvPr>
          <p:cNvSpPr txBox="1"/>
          <p:nvPr/>
        </p:nvSpPr>
        <p:spPr>
          <a:xfrm>
            <a:off x="179512" y="4149080"/>
            <a:ext cx="3994982" cy="21236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sz="2200" dirty="0"/>
              <a:t>Megjelennek a magyar nyelv írásbeli rögzítésére tett első kísérletek – latin ABC-vel:</a:t>
            </a:r>
          </a:p>
          <a:p>
            <a:pPr marL="285750" indent="-285750">
              <a:buFontTx/>
              <a:buChar char="-"/>
            </a:pPr>
            <a:r>
              <a:rPr lang="hu-HU" sz="2400" b="1" u="sng" dirty="0">
                <a:solidFill>
                  <a:srgbClr val="C00000"/>
                </a:solidFill>
              </a:rPr>
              <a:t>halotti beszéd</a:t>
            </a:r>
          </a:p>
          <a:p>
            <a:pPr marL="285750" indent="-285750">
              <a:buFontTx/>
              <a:buChar char="-"/>
            </a:pPr>
            <a:r>
              <a:rPr lang="hu-HU" sz="2400" b="1" u="sng" dirty="0">
                <a:solidFill>
                  <a:srgbClr val="C00000"/>
                </a:solidFill>
              </a:rPr>
              <a:t>ó-magyar Mária siralom</a:t>
            </a:r>
          </a:p>
          <a:p>
            <a:pPr marL="285750" indent="-285750">
              <a:buFontTx/>
              <a:buChar char="-"/>
            </a:pPr>
            <a:endParaRPr lang="hu-HU" dirty="0"/>
          </a:p>
        </p:txBody>
      </p:sp>
    </p:spTree>
    <p:extLst>
      <p:ext uri="{BB962C8B-B14F-4D97-AF65-F5344CB8AC3E}">
        <p14:creationId xmlns:p14="http://schemas.microsoft.com/office/powerpoint/2010/main" val="360516631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Kép 4">
            <a:extLst>
              <a:ext uri="{FF2B5EF4-FFF2-40B4-BE49-F238E27FC236}">
                <a16:creationId xmlns:a16="http://schemas.microsoft.com/office/drawing/2014/main" id="{02512AE6-E9E5-4022-A4EE-FF9D1862352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9038" y="0"/>
            <a:ext cx="6945923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7882259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827584" y="0"/>
            <a:ext cx="7467600" cy="764704"/>
          </a:xfrm>
        </p:spPr>
        <p:txBody>
          <a:bodyPr/>
          <a:lstStyle/>
          <a:p>
            <a:pPr algn="ctr"/>
            <a:r>
              <a:rPr lang="hu-HU" u="sng" dirty="0">
                <a:solidFill>
                  <a:srgbClr val="C00000"/>
                </a:solidFill>
              </a:rPr>
              <a:t>Gazdasági fejlődés</a:t>
            </a:r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6752" y="692696"/>
            <a:ext cx="9144000" cy="3507896"/>
          </a:xfrm>
        </p:spPr>
        <p:txBody>
          <a:bodyPr>
            <a:normAutofit/>
          </a:bodyPr>
          <a:lstStyle/>
          <a:p>
            <a:r>
              <a:rPr lang="hu-HU" sz="2800" dirty="0"/>
              <a:t>A XII. században előretört a </a:t>
            </a:r>
            <a:r>
              <a:rPr lang="hu-HU" sz="2800" b="1" u="sng" dirty="0"/>
              <a:t>földművelés</a:t>
            </a:r>
            <a:r>
              <a:rPr lang="hu-HU" sz="2800" dirty="0"/>
              <a:t> (az állattartással szemben) - </a:t>
            </a:r>
            <a:r>
              <a:rPr lang="hu-HU" sz="2800" b="1" dirty="0"/>
              <a:t>döntővé vált a letelepült életmód</a:t>
            </a:r>
          </a:p>
          <a:p>
            <a:r>
              <a:rPr lang="hu-HU" sz="2800" dirty="0"/>
              <a:t>Létrejön néhány város és aprófalvak ezrei</a:t>
            </a:r>
          </a:p>
          <a:p>
            <a:r>
              <a:rPr lang="hu-HU" sz="2800" dirty="0"/>
              <a:t>Az ország </a:t>
            </a:r>
            <a:r>
              <a:rPr lang="hu-HU" sz="2800" b="1" dirty="0">
                <a:solidFill>
                  <a:srgbClr val="C00000"/>
                </a:solidFill>
              </a:rPr>
              <a:t>népsűrűsége gyorsan gyarapodott</a:t>
            </a:r>
          </a:p>
          <a:p>
            <a:r>
              <a:rPr lang="hu-HU" sz="2800" dirty="0"/>
              <a:t>A társadalmi és gazdasági fejlődést elősegítették a </a:t>
            </a:r>
            <a:r>
              <a:rPr lang="hu-HU" sz="2800" b="1" dirty="0">
                <a:solidFill>
                  <a:srgbClr val="FF0000"/>
                </a:solidFill>
              </a:rPr>
              <a:t>hospesek</a:t>
            </a:r>
            <a:r>
              <a:rPr lang="hu-HU" sz="2800" dirty="0"/>
              <a:t> (vendégek, betelepültek) – többnyire szászok</a:t>
            </a:r>
          </a:p>
        </p:txBody>
      </p:sp>
      <p:pic>
        <p:nvPicPr>
          <p:cNvPr id="7" name="Kép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7584" y="3645024"/>
            <a:ext cx="7402016" cy="3244551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107504" y="836712"/>
            <a:ext cx="9036496" cy="5303512"/>
          </a:xfrm>
        </p:spPr>
        <p:txBody>
          <a:bodyPr>
            <a:normAutofit/>
          </a:bodyPr>
          <a:lstStyle/>
          <a:p>
            <a:r>
              <a:rPr lang="hu-HU" dirty="0"/>
              <a:t>A só kereskedelméből jelentős hasznot húztak az uralkodók.</a:t>
            </a:r>
          </a:p>
          <a:p>
            <a:r>
              <a:rPr lang="hu-HU" dirty="0"/>
              <a:t>Voltak arany- és ezüstbányáink, a magyar király évi bevétele: </a:t>
            </a:r>
            <a:r>
              <a:rPr lang="hu-HU" b="1" dirty="0"/>
              <a:t>22 TONNA EZÜST!!!</a:t>
            </a:r>
            <a:r>
              <a:rPr lang="hu-HU" dirty="0"/>
              <a:t> (a francia </a:t>
            </a:r>
            <a:r>
              <a:rPr lang="hu-HU" dirty="0" err="1"/>
              <a:t>kir</a:t>
            </a:r>
            <a:r>
              <a:rPr lang="hu-HU" dirty="0"/>
              <a:t>. 17 t, az angol </a:t>
            </a:r>
            <a:r>
              <a:rPr lang="hu-HU" dirty="0" err="1"/>
              <a:t>kir</a:t>
            </a:r>
            <a:r>
              <a:rPr lang="hu-HU" dirty="0"/>
              <a:t>. 9 t ezüst évente)</a:t>
            </a:r>
          </a:p>
        </p:txBody>
      </p:sp>
      <p:sp>
        <p:nvSpPr>
          <p:cNvPr id="5" name="Cím 1"/>
          <p:cNvSpPr>
            <a:spLocks noGrp="1"/>
          </p:cNvSpPr>
          <p:nvPr>
            <p:ph type="title"/>
          </p:nvPr>
        </p:nvSpPr>
        <p:spPr>
          <a:xfrm>
            <a:off x="827584" y="0"/>
            <a:ext cx="7467600" cy="764704"/>
          </a:xfrm>
        </p:spPr>
        <p:txBody>
          <a:bodyPr/>
          <a:lstStyle/>
          <a:p>
            <a:pPr algn="ctr"/>
            <a:r>
              <a:rPr lang="hu-HU" u="sng" dirty="0">
                <a:solidFill>
                  <a:srgbClr val="C00000"/>
                </a:solidFill>
              </a:rPr>
              <a:t>Gazdasági fejlődés</a:t>
            </a:r>
          </a:p>
        </p:txBody>
      </p:sp>
      <p:pic>
        <p:nvPicPr>
          <p:cNvPr id="2" name="Kép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648" y="3512950"/>
            <a:ext cx="5045445" cy="3284984"/>
          </a:xfrm>
          <a:prstGeom prst="rect">
            <a:avLst/>
          </a:prstGeom>
        </p:spPr>
      </p:pic>
      <p:pic>
        <p:nvPicPr>
          <p:cNvPr id="6" name="Kép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92514" y="3688406"/>
            <a:ext cx="3912096" cy="2934072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0" y="764704"/>
            <a:ext cx="9144000" cy="4525963"/>
          </a:xfrm>
        </p:spPr>
        <p:txBody>
          <a:bodyPr>
            <a:normAutofit/>
          </a:bodyPr>
          <a:lstStyle/>
          <a:p>
            <a:r>
              <a:rPr lang="hu-HU" dirty="0"/>
              <a:t>Nőtt a királyi felségjog alapján szedett , </a:t>
            </a:r>
            <a:r>
              <a:rPr lang="hu-HU" dirty="0" err="1"/>
              <a:t>ú.n</a:t>
            </a:r>
            <a:r>
              <a:rPr lang="hu-HU" dirty="0"/>
              <a:t>.: </a:t>
            </a:r>
            <a:r>
              <a:rPr lang="hu-HU" b="1" u="sng" dirty="0">
                <a:solidFill>
                  <a:srgbClr val="C00000"/>
                </a:solidFill>
              </a:rPr>
              <a:t>regálé jövedelmek</a:t>
            </a:r>
            <a:r>
              <a:rPr lang="hu-HU" dirty="0"/>
              <a:t> aránya. Ezek közül a legjelentősebb a </a:t>
            </a:r>
            <a:r>
              <a:rPr lang="hu-HU" b="1" dirty="0"/>
              <a:t>pénzváltásból származó jövedelem volt</a:t>
            </a:r>
            <a:r>
              <a:rPr lang="hu-HU" dirty="0"/>
              <a:t>:</a:t>
            </a:r>
          </a:p>
          <a:p>
            <a:pPr lvl="1"/>
            <a:r>
              <a:rPr lang="hu-HU" b="1" i="1" dirty="0"/>
              <a:t>A régi érméket évente új pénznemre cserélték és ezért beváltási illetéket kellett fizetni</a:t>
            </a:r>
            <a:r>
              <a:rPr lang="hu-HU" dirty="0"/>
              <a:t> </a:t>
            </a:r>
            <a:endParaRPr lang="hu-HU" b="1" u="sng" dirty="0">
              <a:solidFill>
                <a:srgbClr val="C00000"/>
              </a:solidFill>
            </a:endParaRPr>
          </a:p>
          <a:p>
            <a:r>
              <a:rPr lang="hu-HU" dirty="0"/>
              <a:t>A gazdaság, a kereskedelem fejlődése növelte a vámokból származó jövedelmet. </a:t>
            </a:r>
          </a:p>
          <a:p>
            <a:endParaRPr lang="hu-HU" dirty="0"/>
          </a:p>
        </p:txBody>
      </p:sp>
      <p:sp>
        <p:nvSpPr>
          <p:cNvPr id="4" name="Cím 1"/>
          <p:cNvSpPr>
            <a:spLocks noGrp="1"/>
          </p:cNvSpPr>
          <p:nvPr>
            <p:ph type="title"/>
          </p:nvPr>
        </p:nvSpPr>
        <p:spPr>
          <a:xfrm>
            <a:off x="827584" y="0"/>
            <a:ext cx="7467600" cy="764704"/>
          </a:xfrm>
        </p:spPr>
        <p:txBody>
          <a:bodyPr/>
          <a:lstStyle/>
          <a:p>
            <a:pPr algn="ctr"/>
            <a:r>
              <a:rPr lang="hu-HU" u="sng" dirty="0">
                <a:solidFill>
                  <a:srgbClr val="C00000"/>
                </a:solidFill>
              </a:rPr>
              <a:t>Gazdasági fejlődés</a:t>
            </a:r>
          </a:p>
        </p:txBody>
      </p:sp>
      <p:pic>
        <p:nvPicPr>
          <p:cNvPr id="5" name="Kép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12160" y="3861047"/>
            <a:ext cx="2980841" cy="2973407"/>
          </a:xfrm>
          <a:prstGeom prst="rect">
            <a:avLst/>
          </a:prstGeom>
        </p:spPr>
      </p:pic>
      <p:pic>
        <p:nvPicPr>
          <p:cNvPr id="6" name="Kép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44" y="4251799"/>
            <a:ext cx="5283630" cy="26353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2302779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ím 4"/>
          <p:cNvSpPr>
            <a:spLocks noGrp="1"/>
          </p:cNvSpPr>
          <p:nvPr>
            <p:ph type="title"/>
          </p:nvPr>
        </p:nvSpPr>
        <p:spPr>
          <a:xfrm>
            <a:off x="142844" y="108962"/>
            <a:ext cx="8677628" cy="439718"/>
          </a:xfrm>
        </p:spPr>
        <p:txBody>
          <a:bodyPr>
            <a:normAutofit fontScale="90000"/>
          </a:bodyPr>
          <a:lstStyle/>
          <a:p>
            <a:r>
              <a:rPr lang="hu-HU" dirty="0"/>
              <a:t>III. Béla uralkodása</a:t>
            </a:r>
          </a:p>
        </p:txBody>
      </p:sp>
      <p:sp>
        <p:nvSpPr>
          <p:cNvPr id="3" name="Szövegdoboz 2"/>
          <p:cNvSpPr txBox="1"/>
          <p:nvPr/>
        </p:nvSpPr>
        <p:spPr>
          <a:xfrm>
            <a:off x="107504" y="764704"/>
            <a:ext cx="8856984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Arial" pitchFamily="34" charset="0"/>
              <a:buChar char="•"/>
            </a:pPr>
            <a:r>
              <a:rPr lang="hu-HU" sz="3200" dirty="0"/>
              <a:t>I. László király szentté avatása: </a:t>
            </a:r>
            <a:r>
              <a:rPr lang="hu-HU" sz="3200" b="1" dirty="0"/>
              <a:t>1192. június 27. </a:t>
            </a:r>
            <a:r>
              <a:rPr lang="hu-HU" sz="3200" dirty="0"/>
              <a:t>(halála: </a:t>
            </a:r>
            <a:r>
              <a:rPr lang="hu-HU" sz="3200" b="1" dirty="0">
                <a:solidFill>
                  <a:srgbClr val="C00000"/>
                </a:solidFill>
              </a:rPr>
              <a:t>1095. július 29.</a:t>
            </a:r>
            <a:r>
              <a:rPr lang="hu-HU" sz="3200" dirty="0"/>
              <a:t>)</a:t>
            </a:r>
          </a:p>
        </p:txBody>
      </p:sp>
      <p:pic>
        <p:nvPicPr>
          <p:cNvPr id="8" name="Kép 7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06686" y="2564903"/>
            <a:ext cx="3637314" cy="4286397"/>
          </a:xfrm>
          <a:prstGeom prst="rect">
            <a:avLst/>
          </a:prstGeom>
        </p:spPr>
      </p:pic>
      <p:pic>
        <p:nvPicPr>
          <p:cNvPr id="10" name="Kép 9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219" y="2675532"/>
            <a:ext cx="3119621" cy="4159495"/>
          </a:xfrm>
          <a:prstGeom prst="rect">
            <a:avLst/>
          </a:prstGeom>
        </p:spPr>
      </p:pic>
      <p:pic>
        <p:nvPicPr>
          <p:cNvPr id="9" name="Kép 8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55776" y="1814752"/>
            <a:ext cx="3672407" cy="1928013"/>
          </a:xfrm>
          <a:prstGeom prst="rect">
            <a:avLst/>
          </a:prstGeom>
        </p:spPr>
      </p:pic>
      <p:pic>
        <p:nvPicPr>
          <p:cNvPr id="14" name="Kép 13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7853" y="2585759"/>
            <a:ext cx="1808351" cy="1429819"/>
          </a:xfrm>
          <a:prstGeom prst="rect">
            <a:avLst/>
          </a:prstGeom>
        </p:spPr>
      </p:pic>
    </p:spTree>
  </p:cSld>
  <p:clrMapOvr>
    <a:masterClrMapping/>
  </p:clrMapOvr>
  <p:transition>
    <p:wedge/>
  </p:transition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457200" y="-99392"/>
            <a:ext cx="8229600" cy="850106"/>
          </a:xfrm>
        </p:spPr>
        <p:txBody>
          <a:bodyPr/>
          <a:lstStyle/>
          <a:p>
            <a:r>
              <a:rPr lang="hu-HU" dirty="0"/>
              <a:t>III. Béla halála</a:t>
            </a:r>
          </a:p>
        </p:txBody>
      </p:sp>
      <p:sp>
        <p:nvSpPr>
          <p:cNvPr id="4" name="Szövegdoboz 3"/>
          <p:cNvSpPr txBox="1"/>
          <p:nvPr/>
        </p:nvSpPr>
        <p:spPr>
          <a:xfrm>
            <a:off x="21062" y="548680"/>
            <a:ext cx="9122938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Arial" pitchFamily="34" charset="0"/>
              <a:buChar char="•"/>
            </a:pPr>
            <a:r>
              <a:rPr lang="hu-HU" sz="2700" dirty="0"/>
              <a:t>III. Béla halála (1196) előtt úgy rendelkezik, hogy a </a:t>
            </a:r>
            <a:r>
              <a:rPr lang="hu-HU" sz="2700" b="1" dirty="0"/>
              <a:t>magyar királyi trónt</a:t>
            </a:r>
            <a:r>
              <a:rPr lang="hu-HU" sz="2700" dirty="0"/>
              <a:t> idősebb fiára </a:t>
            </a:r>
            <a:r>
              <a:rPr lang="hu-HU" sz="2700" b="1" dirty="0"/>
              <a:t>Imrére</a:t>
            </a:r>
            <a:r>
              <a:rPr lang="hu-HU" sz="2700" dirty="0"/>
              <a:t> hagyja, kisebbik fiára </a:t>
            </a:r>
            <a:r>
              <a:rPr lang="hu-HU" sz="2700" b="1" dirty="0">
                <a:solidFill>
                  <a:srgbClr val="C00000"/>
                </a:solidFill>
              </a:rPr>
              <a:t>Andrásra</a:t>
            </a:r>
            <a:r>
              <a:rPr lang="hu-HU" sz="2700" dirty="0"/>
              <a:t> pedig rengeteg pénzt és kincset – azzal az utasítással, hogy III. Béla beváltatlan fogadalmát - keresztes hadjáratot a szentföldre - ennek segítségével beteljesítse.</a:t>
            </a:r>
          </a:p>
          <a:p>
            <a:pPr marL="457200" indent="-457200">
              <a:buFont typeface="Arial" pitchFamily="34" charset="0"/>
              <a:buChar char="•"/>
            </a:pPr>
            <a:r>
              <a:rPr lang="hu-HU" sz="2700" dirty="0"/>
              <a:t>András a bátyja – Imre király ellen fordul</a:t>
            </a:r>
          </a:p>
          <a:p>
            <a:pPr marL="457200" indent="-457200">
              <a:buFont typeface="Arial" pitchFamily="34" charset="0"/>
              <a:buChar char="•"/>
            </a:pPr>
            <a:r>
              <a:rPr lang="hu-HU" sz="2700" dirty="0"/>
              <a:t>1203 - András Varasdnál vereséget szenved (a király foglyul ejti)</a:t>
            </a:r>
          </a:p>
        </p:txBody>
      </p:sp>
      <p:pic>
        <p:nvPicPr>
          <p:cNvPr id="5" name="Kép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19672" y="3571654"/>
            <a:ext cx="5976664" cy="32863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2120632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467544" y="-27384"/>
            <a:ext cx="8229600" cy="821724"/>
          </a:xfrm>
        </p:spPr>
        <p:txBody>
          <a:bodyPr/>
          <a:lstStyle/>
          <a:p>
            <a:r>
              <a:rPr lang="hu-HU" dirty="0">
                <a:solidFill>
                  <a:schemeClr val="accent5">
                    <a:lumMod val="40000"/>
                    <a:lumOff val="60000"/>
                  </a:schemeClr>
                </a:solidFill>
              </a:rPr>
              <a:t>Imre király halála és utódlása</a:t>
            </a:r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104036" y="692696"/>
            <a:ext cx="8932460" cy="2984179"/>
          </a:xfrm>
        </p:spPr>
        <p:txBody>
          <a:bodyPr>
            <a:normAutofit fontScale="92500" lnSpcReduction="20000"/>
          </a:bodyPr>
          <a:lstStyle/>
          <a:p>
            <a:r>
              <a:rPr lang="hu-HU" dirty="0">
                <a:solidFill>
                  <a:schemeClr val="bg1"/>
                </a:solidFill>
              </a:rPr>
              <a:t>Imre </a:t>
            </a:r>
            <a:r>
              <a:rPr lang="hu-HU" b="1" dirty="0">
                <a:solidFill>
                  <a:srgbClr val="FFFF00"/>
                </a:solidFill>
              </a:rPr>
              <a:t>keresztes hadjáratra </a:t>
            </a:r>
            <a:r>
              <a:rPr lang="hu-HU" dirty="0">
                <a:solidFill>
                  <a:schemeClr val="bg1"/>
                </a:solidFill>
              </a:rPr>
              <a:t>készült a szent földre, a trónt fiára, az akkor 3 éves </a:t>
            </a:r>
            <a:r>
              <a:rPr lang="hu-HU" b="1" dirty="0">
                <a:solidFill>
                  <a:srgbClr val="FFFF00"/>
                </a:solidFill>
              </a:rPr>
              <a:t>III. Lászlóra </a:t>
            </a:r>
            <a:r>
              <a:rPr lang="hu-HU" dirty="0">
                <a:solidFill>
                  <a:schemeClr val="bg1"/>
                </a:solidFill>
              </a:rPr>
              <a:t>hagyta, </a:t>
            </a:r>
            <a:r>
              <a:rPr lang="hu-HU" b="1" dirty="0">
                <a:solidFill>
                  <a:schemeClr val="accent5">
                    <a:lumMod val="40000"/>
                    <a:lumOff val="60000"/>
                  </a:schemeClr>
                </a:solidFill>
              </a:rPr>
              <a:t>szabadon engedte öccsét, Andrást</a:t>
            </a:r>
            <a:r>
              <a:rPr lang="hu-HU" dirty="0">
                <a:solidFill>
                  <a:schemeClr val="accent5">
                    <a:lumMod val="40000"/>
                    <a:lumOff val="60000"/>
                  </a:schemeClr>
                </a:solidFill>
              </a:rPr>
              <a:t> </a:t>
            </a:r>
            <a:r>
              <a:rPr lang="hu-HU" dirty="0">
                <a:solidFill>
                  <a:schemeClr val="bg1"/>
                </a:solidFill>
              </a:rPr>
              <a:t>és hűségeskü fejében meghagyta, hogy vigyázzon a gyermek királyra</a:t>
            </a:r>
          </a:p>
          <a:p>
            <a:r>
              <a:rPr lang="hu-HU" dirty="0">
                <a:solidFill>
                  <a:schemeClr val="bg1"/>
                </a:solidFill>
              </a:rPr>
              <a:t>Imre király meghalt 1205-ben, András seregei </a:t>
            </a:r>
            <a:r>
              <a:rPr lang="hu-HU" b="1" dirty="0">
                <a:solidFill>
                  <a:srgbClr val="FFFF00"/>
                </a:solidFill>
              </a:rPr>
              <a:t>legyőzik Imre híveit és a gyermek III. László királyt</a:t>
            </a:r>
            <a:r>
              <a:rPr lang="hu-HU" dirty="0">
                <a:solidFill>
                  <a:schemeClr val="bg1"/>
                </a:solidFill>
              </a:rPr>
              <a:t>, aki 4 évesen meghal</a:t>
            </a:r>
          </a:p>
        </p:txBody>
      </p:sp>
      <p:pic>
        <p:nvPicPr>
          <p:cNvPr id="4" name="Kép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59632" y="3501008"/>
            <a:ext cx="6851004" cy="33569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3629174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467544" y="188640"/>
            <a:ext cx="8229600" cy="1143000"/>
          </a:xfrm>
        </p:spPr>
        <p:txBody>
          <a:bodyPr>
            <a:normAutofit/>
          </a:bodyPr>
          <a:lstStyle/>
          <a:p>
            <a:r>
              <a:rPr lang="hu-HU" sz="5500" dirty="0">
                <a:solidFill>
                  <a:schemeClr val="bg1"/>
                </a:solidFill>
              </a:rPr>
              <a:t>Köszönöm a figyelmet!</a:t>
            </a:r>
          </a:p>
        </p:txBody>
      </p:sp>
      <p:pic>
        <p:nvPicPr>
          <p:cNvPr id="4" name="Kép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9" y="1556792"/>
            <a:ext cx="11172150" cy="46085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0340299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-téma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-téma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-téma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532</TotalTime>
  <Words>459</Words>
  <Application>Microsoft Office PowerPoint</Application>
  <PresentationFormat>Diavetítés a képernyőre (4:3 oldalarány)</PresentationFormat>
  <Paragraphs>41</Paragraphs>
  <Slides>12</Slides>
  <Notes>1</Notes>
  <HiddenSlides>0</HiddenSlides>
  <MMClips>0</MMClips>
  <ScaleCrop>false</ScaleCrop>
  <HeadingPairs>
    <vt:vector size="6" baseType="variant">
      <vt:variant>
        <vt:lpstr>Használt betűtípusok</vt:lpstr>
      </vt:variant>
      <vt:variant>
        <vt:i4>2</vt:i4>
      </vt:variant>
      <vt:variant>
        <vt:lpstr>Téma</vt:lpstr>
      </vt:variant>
      <vt:variant>
        <vt:i4>1</vt:i4>
      </vt:variant>
      <vt:variant>
        <vt:lpstr>Diacímek</vt:lpstr>
      </vt:variant>
      <vt:variant>
        <vt:i4>12</vt:i4>
      </vt:variant>
    </vt:vector>
  </HeadingPairs>
  <TitlesOfParts>
    <vt:vector size="15" baseType="lpstr">
      <vt:lpstr>Arial</vt:lpstr>
      <vt:lpstr>Calibri</vt:lpstr>
      <vt:lpstr>Office-téma</vt:lpstr>
      <vt:lpstr>III. Béla uralkodása (1172 – 1196)</vt:lpstr>
      <vt:lpstr>Ismétlődő trónviszályok</vt:lpstr>
      <vt:lpstr>PowerPoint-bemutató</vt:lpstr>
      <vt:lpstr>III. Béla megszilárdította a királyi hatalmat</vt:lpstr>
      <vt:lpstr>PowerPoint-bemutató</vt:lpstr>
      <vt:lpstr>Gazdasági fejlődés</vt:lpstr>
      <vt:lpstr>Gazdasági fejlődés</vt:lpstr>
      <vt:lpstr>Gazdasági fejlődés</vt:lpstr>
      <vt:lpstr>III. Béla uralkodása</vt:lpstr>
      <vt:lpstr>III. Béla halála</vt:lpstr>
      <vt:lpstr>Imre király halála és utódlása</vt:lpstr>
      <vt:lpstr>Köszönöm a figyelmet!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III. Béla</dc:title>
  <dc:creator>Kovács Brigitta</dc:creator>
  <cp:lastModifiedBy>os</cp:lastModifiedBy>
  <cp:revision>35</cp:revision>
  <dcterms:created xsi:type="dcterms:W3CDTF">2010-01-15T18:15:10Z</dcterms:created>
  <dcterms:modified xsi:type="dcterms:W3CDTF">2024-02-02T02:06:40Z</dcterms:modified>
</cp:coreProperties>
</file>