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6"/>
  </p:notesMasterIdLst>
  <p:handoutMasterIdLst>
    <p:handoutMasterId r:id="rId27"/>
  </p:handoutMasterIdLst>
  <p:sldIdLst>
    <p:sldId id="258" r:id="rId2"/>
    <p:sldId id="279" r:id="rId3"/>
    <p:sldId id="268" r:id="rId4"/>
    <p:sldId id="282" r:id="rId5"/>
    <p:sldId id="281" r:id="rId6"/>
    <p:sldId id="267" r:id="rId7"/>
    <p:sldId id="280" r:id="rId8"/>
    <p:sldId id="285" r:id="rId9"/>
    <p:sldId id="286" r:id="rId10"/>
    <p:sldId id="276" r:id="rId11"/>
    <p:sldId id="283" r:id="rId12"/>
    <p:sldId id="293" r:id="rId13"/>
    <p:sldId id="271" r:id="rId14"/>
    <p:sldId id="284" r:id="rId15"/>
    <p:sldId id="291" r:id="rId16"/>
    <p:sldId id="292" r:id="rId17"/>
    <p:sldId id="290" r:id="rId18"/>
    <p:sldId id="272" r:id="rId19"/>
    <p:sldId id="277" r:id="rId20"/>
    <p:sldId id="275" r:id="rId21"/>
    <p:sldId id="289" r:id="rId22"/>
    <p:sldId id="273" r:id="rId23"/>
    <p:sldId id="287" r:id="rId24"/>
    <p:sldId id="288" r:id="rId2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3300"/>
    <a:srgbClr val="0000FF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7" autoAdjust="0"/>
  </p:normalViewPr>
  <p:slideViewPr>
    <p:cSldViewPr>
      <p:cViewPr varScale="1">
        <p:scale>
          <a:sx n="80" d="100"/>
          <a:sy n="80" d="100"/>
        </p:scale>
        <p:origin x="84" y="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EB10234-8616-462E-A69A-3B0F1AB8C5AA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B50B45B-96B8-4529-8A69-DE86DDE48521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8EE82-2E50-4761-9A1F-F33F097B8132}" type="slidenum">
              <a:rPr lang="hu-HU" altLang="en-US" sz="1200"/>
              <a:pPr/>
              <a:t>1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69491A-7BA8-4B0E-AFC0-ED13632D6ECC}" type="slidenum">
              <a:rPr lang="hu-HU" altLang="en-US" sz="1200"/>
              <a:pPr/>
              <a:t>3</a:t>
            </a:fld>
            <a:endParaRPr lang="hu-HU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D0CD37-5544-4F6B-9542-52BE3B6F5528}" type="slidenum">
              <a:rPr lang="hu-HU" altLang="en-US" sz="1200"/>
              <a:pPr/>
              <a:t>6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157FBC1-C445-403E-9243-97CE7C0A845A}" type="slidenum">
              <a:rPr lang="hu-HU" altLang="en-US" sz="1200"/>
              <a:pPr/>
              <a:t>10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68DDF7-37FB-403F-8EE0-F0E59DCD18BF}" type="slidenum">
              <a:rPr lang="hu-HU" altLang="en-US" sz="1200"/>
              <a:pPr/>
              <a:t>13</a:t>
            </a:fld>
            <a:endParaRPr lang="hu-H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CF113B-E6C0-4B14-8CE8-BB6819C1E604}" type="slidenum">
              <a:rPr lang="hu-HU" altLang="en-US" sz="1200"/>
              <a:pPr/>
              <a:t>18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028832-5D37-4577-ACB1-E9A3EC24D67A}" type="slidenum">
              <a:rPr lang="hu-HU" altLang="en-US" sz="1200"/>
              <a:pPr/>
              <a:t>19</a:t>
            </a:fld>
            <a:endParaRPr lang="hu-HU" alt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53CA9F-6B63-448D-9B20-480ED7340EE0}" type="slidenum">
              <a:rPr lang="hu-HU" altLang="en-US" sz="1200"/>
              <a:pPr/>
              <a:t>20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4EC272A-ABEA-4CA9-8CCE-9F35CF7909D2}" type="slidenum">
              <a:rPr lang="hu-HU" altLang="en-US" sz="1200"/>
              <a:pPr/>
              <a:t>22</a:t>
            </a:fld>
            <a:endParaRPr lang="hu-HU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E3B20-F7F4-45E7-A2B5-4097553C44EE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DB5F0-4708-47DA-9547-9F35CAE514C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231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D5FF-3D9E-4629-883B-36242C48C861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26ADD-3928-4E85-80D2-F47858772C3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6414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6AADC-905A-4621-A011-7491DA4BDFEC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CC9B4-2CD2-47B8-8C0F-EB5DA22151F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8206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242B6-E572-4539-B7F4-96F0E2A1B5FC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30EAC-1EA2-45F1-A860-FD2769634DE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2062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B7BD1-F515-4600-9DF8-5D37F9B57F00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A982A-6C49-496E-8BAC-75B7A152D7B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9877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31A53-9FB6-4A8B-A8B5-C6DEBD7C8813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B01A1-8315-4F12-BF1B-8A49F3FCB82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12867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8A8DF-0C72-4F5E-88C6-ADEA53BA0466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BFDB8-664D-45A7-9328-E0B457C70F1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7721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B4EEA-F15D-47AA-9AAC-02474ECC1287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E019A-F538-4124-BEB1-E723D13763A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3880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20878-6198-4A09-B3AA-E7B37E138994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2C306-BD51-413B-BF75-D41822129B7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3109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25378-05B9-45CC-AEC2-518DAA017EAD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D6043-98C2-4E16-887D-D27E4813C3A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9117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312AF-9357-467F-838F-DA14EEBB72FB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D94D1-423D-4F81-A904-0C0BF0936EB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42043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83E583-D790-4095-89DE-9CFC69DD76E4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FD275C2-226A-4C5F-B25F-E141BCDFD87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7849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750084-1182-4728-88F4-82BC885221FE}" type="datetime1">
              <a:rPr lang="hu-HU"/>
              <a:pPr>
                <a:defRPr/>
              </a:pPr>
              <a:t>2024.02.12.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4023FBE-7D15-4C96-8DEC-AA5FB978FEBA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188913"/>
            <a:ext cx="91440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sz="4400" b="1" dirty="0">
                <a:latin typeface="+mj-lt"/>
              </a:rPr>
              <a:t>II. András uralkodása (1205 – 1235)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sz="4400" b="1" dirty="0">
                <a:latin typeface="+mj-lt"/>
              </a:rPr>
              <a:t>és az aranybulla</a:t>
            </a:r>
          </a:p>
        </p:txBody>
      </p:sp>
      <p:pic>
        <p:nvPicPr>
          <p:cNvPr id="3075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1512888"/>
            <a:ext cx="951547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37147"/>
            <a:ext cx="9144000" cy="5152293"/>
          </a:xfrm>
          <a:prstGeom prst="rect">
            <a:avLst/>
          </a:prstGeom>
        </p:spPr>
      </p:pic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467544" y="57820"/>
            <a:ext cx="8229600" cy="850900"/>
          </a:xfrm>
        </p:spPr>
        <p:txBody>
          <a:bodyPr/>
          <a:lstStyle/>
          <a:p>
            <a:r>
              <a:rPr lang="hu-HU" altLang="en-US" dirty="0">
                <a:solidFill>
                  <a:srgbClr val="FFFF00"/>
                </a:solidFill>
              </a:rPr>
              <a:t>Imre király halála után</a:t>
            </a:r>
          </a:p>
        </p:txBody>
      </p:sp>
      <p:sp>
        <p:nvSpPr>
          <p:cNvPr id="4099" name="Tartalom helye 2"/>
          <p:cNvSpPr>
            <a:spLocks noGrp="1"/>
          </p:cNvSpPr>
          <p:nvPr>
            <p:ph idx="1"/>
          </p:nvPr>
        </p:nvSpPr>
        <p:spPr>
          <a:xfrm>
            <a:off x="0" y="919262"/>
            <a:ext cx="9036496" cy="4525962"/>
          </a:xfrm>
        </p:spPr>
        <p:txBody>
          <a:bodyPr/>
          <a:lstStyle/>
          <a:p>
            <a:r>
              <a:rPr lang="hu-HU" altLang="en-US" sz="2800" dirty="0">
                <a:solidFill>
                  <a:schemeClr val="bg1"/>
                </a:solidFill>
              </a:rPr>
              <a:t>II. András a királyi birtokokat osztogatja – </a:t>
            </a:r>
            <a:r>
              <a:rPr lang="hu-HU" altLang="en-US" sz="2800" b="1" dirty="0">
                <a:solidFill>
                  <a:schemeClr val="bg1"/>
                </a:solidFill>
              </a:rPr>
              <a:t>érdemszerző cselekedetekért</a:t>
            </a:r>
            <a:r>
              <a:rPr lang="hu-HU" altLang="en-US" sz="2800" dirty="0">
                <a:solidFill>
                  <a:schemeClr val="bg1"/>
                </a:solidFill>
              </a:rPr>
              <a:t> (pl. részvétel egy hadjáratban)</a:t>
            </a:r>
          </a:p>
          <a:p>
            <a:r>
              <a:rPr lang="hu-HU" altLang="en-US" sz="2800" b="1" dirty="0">
                <a:solidFill>
                  <a:schemeClr val="bg1"/>
                </a:solidFill>
              </a:rPr>
              <a:t>Aránytalanul megnő</a:t>
            </a:r>
            <a:r>
              <a:rPr lang="hu-HU" altLang="en-US" sz="2800" dirty="0">
                <a:solidFill>
                  <a:schemeClr val="bg1"/>
                </a:solidFill>
              </a:rPr>
              <a:t> a nagybirtokosok száma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757099"/>
            <a:ext cx="9144000" cy="337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 err="1">
                <a:latin typeface="+mn-lt"/>
              </a:rPr>
              <a:t>Halics</a:t>
            </a:r>
            <a:r>
              <a:rPr lang="hu-HU" altLang="en-US" dirty="0">
                <a:latin typeface="+mn-lt"/>
              </a:rPr>
              <a:t> (orosz fejedelemség) megszerzésére indít hadjáratokat 1205, 1213 - eredménytelenül</a:t>
            </a:r>
          </a:p>
          <a:p>
            <a:pPr marL="342900" indent="-342900" eaLnBrk="1" hangingPunct="1">
              <a:lnSpc>
                <a:spcPct val="9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b="1" dirty="0">
                <a:latin typeface="+mn-lt"/>
                <a:sym typeface="Symbol" pitchFamily="18" charset="2"/>
              </a:rPr>
              <a:t>Havasalföld</a:t>
            </a:r>
            <a:r>
              <a:rPr kumimoji="1" lang="hu-HU" altLang="en-US" dirty="0">
                <a:latin typeface="+mn-lt"/>
                <a:sym typeface="Symbol" pitchFamily="18" charset="2"/>
              </a:rPr>
              <a:t> és </a:t>
            </a:r>
            <a:r>
              <a:rPr kumimoji="1" lang="hu-HU" altLang="en-US" b="1" dirty="0">
                <a:latin typeface="+mn-lt"/>
                <a:sym typeface="Symbol" pitchFamily="18" charset="2"/>
              </a:rPr>
              <a:t>Moldva</a:t>
            </a:r>
            <a:r>
              <a:rPr kumimoji="1" lang="hu-HU" altLang="en-US" dirty="0">
                <a:latin typeface="+mn-lt"/>
                <a:sym typeface="Symbol" pitchFamily="18" charset="2"/>
              </a:rPr>
              <a:t> megszerzése - sikeres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  </a:t>
            </a:r>
            <a:r>
              <a:rPr kumimoji="1" lang="hu-HU" altLang="en-US" b="1" dirty="0">
                <a:latin typeface="+mn-lt"/>
                <a:sym typeface="Wingdings 2" panose="05020102010507070707" pitchFamily="18" charset="2"/>
              </a:rPr>
              <a:t>Német Lovagrend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betelepítése Erdélybe 1211; kiűzésük 1225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  A moldvai kunok megtérítése - domonkosok - </a:t>
            </a:r>
            <a:r>
              <a:rPr kumimoji="1" lang="hu-HU" altLang="en-US" dirty="0" err="1">
                <a:latin typeface="+mn-lt"/>
                <a:sym typeface="Wingdings 2" panose="05020102010507070707" pitchFamily="18" charset="2"/>
              </a:rPr>
              <a:t>milkói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püspökség létrejötte 1227</a:t>
            </a:r>
          </a:p>
          <a:p>
            <a:pPr marL="342900" indent="-342900" eaLnBrk="1" hangingPunct="1">
              <a:lnSpc>
                <a:spcPct val="9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Az </a:t>
            </a:r>
            <a:r>
              <a:rPr kumimoji="1" lang="hu-HU" altLang="en-US" b="1" dirty="0">
                <a:latin typeface="+mn-lt"/>
                <a:sym typeface="Wingdings 2" panose="05020102010507070707" pitchFamily="18" charset="2"/>
              </a:rPr>
              <a:t>erdélyi szászok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kiváltsága - </a:t>
            </a:r>
            <a:r>
              <a:rPr kumimoji="1" lang="hu-HU" altLang="en-US" dirty="0" err="1">
                <a:latin typeface="+mn-lt"/>
                <a:sym typeface="Wingdings 2" panose="05020102010507070707" pitchFamily="18" charset="2"/>
              </a:rPr>
              <a:t>Andreanum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1224</a:t>
            </a:r>
            <a:endParaRPr lang="hu-HU" altLang="en-US" dirty="0">
              <a:latin typeface="+mn-lt"/>
            </a:endParaRPr>
          </a:p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hu-HU" altLang="en-US" dirty="0">
              <a:latin typeface="+mn-lt"/>
            </a:endParaRP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Symbol" pitchFamily="18" charset="2"/>
              </a:rPr>
              <a:t>			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413792" y="0"/>
            <a:ext cx="8316416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sz="4100" dirty="0">
                <a:latin typeface="+mj-lt"/>
              </a:rPr>
              <a:t>II. András terjeszkedő politikája</a:t>
            </a:r>
            <a:endParaRPr lang="hu-HU" sz="4400" dirty="0">
              <a:latin typeface="+mj-lt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8640960" cy="34403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16330"/>
            <a:ext cx="7210772" cy="3749601"/>
          </a:xfrm>
          <a:prstGeom prst="rect">
            <a:avLst/>
          </a:prstGeom>
        </p:spPr>
      </p:pic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9746" y="620688"/>
            <a:ext cx="9134254" cy="4611216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hu-HU" altLang="en-US" sz="2800" dirty="0"/>
              <a:t>A királyi vármegyerendszer felbomlása - királyi vármegyék helyett </a:t>
            </a:r>
            <a:r>
              <a:rPr lang="hu-HU" altLang="en-US" sz="2800" b="1" u="sng" dirty="0">
                <a:solidFill>
                  <a:srgbClr val="C00000"/>
                </a:solidFill>
              </a:rPr>
              <a:t>nemesi vármegyék </a:t>
            </a:r>
            <a:r>
              <a:rPr lang="hu-HU" altLang="en-US" sz="2800" dirty="0"/>
              <a:t>	     </a:t>
            </a:r>
          </a:p>
          <a:p>
            <a:pPr>
              <a:lnSpc>
                <a:spcPct val="75000"/>
              </a:lnSpc>
            </a:pPr>
            <a:r>
              <a:rPr lang="hu-HU" altLang="en-US" sz="2800" dirty="0"/>
              <a:t>A várkatonaság ideje lejárt - pótlására a király igénybe vette a feudális urak </a:t>
            </a:r>
            <a:r>
              <a:rPr lang="hu-HU" altLang="en-US" sz="2800" b="1" dirty="0"/>
              <a:t>magánhadseregeit </a:t>
            </a:r>
            <a:r>
              <a:rPr lang="hu-HU" altLang="en-US" sz="2800" dirty="0"/>
              <a:t>(tehát szüksége volt a nagybirtokosok támogatására) - </a:t>
            </a:r>
            <a:r>
              <a:rPr lang="hu-HU" altLang="en-US" sz="2800" b="1" u="sng" dirty="0"/>
              <a:t>a bárók ereje tovább növekedett</a:t>
            </a:r>
          </a:p>
          <a:p>
            <a:pPr>
              <a:lnSpc>
                <a:spcPct val="70000"/>
              </a:lnSpc>
            </a:pPr>
            <a:r>
              <a:rPr lang="hu-HU" altLang="en-US" sz="2800" dirty="0"/>
              <a:t>A királyi birtok csökkenése, a hadjáratok kiürítették a </a:t>
            </a:r>
            <a:r>
              <a:rPr lang="hu-HU" altLang="en-US" sz="2800" dirty="0" err="1"/>
              <a:t>kincstárat</a:t>
            </a:r>
            <a:endParaRPr lang="en-US" sz="2800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13792" y="-76745"/>
            <a:ext cx="83164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sz="4100" dirty="0">
                <a:latin typeface="+mj-lt"/>
              </a:rPr>
              <a:t>II. András </a:t>
            </a:r>
            <a:r>
              <a:rPr lang="hu-HU" sz="4400" dirty="0">
                <a:latin typeface="+mj-lt"/>
              </a:rPr>
              <a:t>belpolitikája</a:t>
            </a:r>
          </a:p>
        </p:txBody>
      </p:sp>
    </p:spTree>
    <p:extLst>
      <p:ext uri="{BB962C8B-B14F-4D97-AF65-F5344CB8AC3E}">
        <p14:creationId xmlns:p14="http://schemas.microsoft.com/office/powerpoint/2010/main" val="14181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0" y="548680"/>
            <a:ext cx="8964488" cy="5638800"/>
          </a:xfrm>
        </p:spPr>
        <p:txBody>
          <a:bodyPr/>
          <a:lstStyle/>
          <a:p>
            <a:r>
              <a:rPr lang="sk-SK" sz="2600" b="1" dirty="0">
                <a:solidFill>
                  <a:schemeClr val="bg1">
                    <a:lumMod val="95000"/>
                  </a:schemeClr>
                </a:solidFill>
              </a:rPr>
              <a:t>1217-ben</a:t>
            </a:r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 indít keresztes hadjáratot a Szentföldre</a:t>
            </a:r>
          </a:p>
          <a:p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Az adriai tengerparttól (Spalato, ma Split)                                    kikötőjéből velencei bérelt gályákkal</a:t>
            </a:r>
          </a:p>
          <a:p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Makó vitéz</a:t>
            </a:r>
          </a:p>
          <a:p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Kisebb katonai sikerek, vár elfoglalása</a:t>
            </a:r>
          </a:p>
          <a:p>
            <a:r>
              <a:rPr lang="sk-SK" sz="2600" b="1" dirty="0">
                <a:solidFill>
                  <a:schemeClr val="bg1">
                    <a:lumMod val="95000"/>
                  </a:schemeClr>
                </a:solidFill>
              </a:rPr>
              <a:t>Egyházi ereklyéket </a:t>
            </a:r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gyűjtött</a:t>
            </a:r>
          </a:p>
          <a:p>
            <a:r>
              <a:rPr lang="sk-SK" sz="2600" dirty="0">
                <a:solidFill>
                  <a:schemeClr val="bg1">
                    <a:lumMod val="95000"/>
                  </a:schemeClr>
                </a:solidFill>
              </a:rPr>
              <a:t>A kis-ázsiai Nikkaiaból </a:t>
            </a:r>
            <a:r>
              <a:rPr lang="sk-SK" sz="2600" b="1" dirty="0">
                <a:solidFill>
                  <a:schemeClr val="bg1">
                    <a:lumMod val="95000"/>
                  </a:schemeClr>
                </a:solidFill>
              </a:rPr>
              <a:t>feleséget hoz fiának, Bélának</a:t>
            </a:r>
            <a:endParaRPr lang="en-US" sz="2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1420" y="-76745"/>
            <a:ext cx="667848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sz="4100" dirty="0">
                <a:solidFill>
                  <a:srgbClr val="FFFF00"/>
                </a:solidFill>
                <a:latin typeface="+mj-lt"/>
              </a:rPr>
              <a:t>II. András </a:t>
            </a:r>
            <a:r>
              <a:rPr lang="hu-HU" sz="4400" dirty="0">
                <a:solidFill>
                  <a:srgbClr val="FFFF00"/>
                </a:solidFill>
                <a:latin typeface="+mj-lt"/>
              </a:rPr>
              <a:t>keresztes hadjárata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772"/>
            <a:ext cx="2517744" cy="335699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789040"/>
            <a:ext cx="6819911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6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08 Mország II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-99392"/>
            <a:ext cx="8323317" cy="6957392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468313" y="-99392"/>
            <a:ext cx="8229600" cy="850900"/>
          </a:xfrm>
        </p:spPr>
        <p:txBody>
          <a:bodyPr/>
          <a:lstStyle/>
          <a:p>
            <a:r>
              <a:rPr lang="hu-HU" altLang="en-US" dirty="0"/>
              <a:t>II. András uralkodása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4525963"/>
          </a:xfrm>
        </p:spPr>
        <p:txBody>
          <a:bodyPr/>
          <a:lstStyle/>
          <a:p>
            <a:r>
              <a:rPr lang="hu-HU" altLang="en-US" sz="2800" dirty="0"/>
              <a:t>A </a:t>
            </a:r>
            <a:r>
              <a:rPr lang="hu-HU" altLang="en-US" sz="2800" b="1" dirty="0"/>
              <a:t>kisbirtokosok</a:t>
            </a:r>
            <a:r>
              <a:rPr lang="hu-HU" altLang="en-US" sz="2800" dirty="0"/>
              <a:t>, </a:t>
            </a:r>
            <a:r>
              <a:rPr lang="hu-HU" altLang="en-US" sz="2800" b="1" dirty="0" err="1"/>
              <a:t>szerviensek</a:t>
            </a:r>
            <a:r>
              <a:rPr lang="hu-HU" altLang="en-US" sz="2800" dirty="0"/>
              <a:t> veszélyben</a:t>
            </a:r>
          </a:p>
          <a:p>
            <a:r>
              <a:rPr lang="hu-HU" altLang="en-US" sz="2800" b="1" dirty="0">
                <a:solidFill>
                  <a:srgbClr val="C00000"/>
                </a:solidFill>
              </a:rPr>
              <a:t>Elégedetlenség</a:t>
            </a:r>
            <a:r>
              <a:rPr lang="hu-HU" altLang="en-US" sz="2800" dirty="0"/>
              <a:t> – akik nem kapnak adományt vagy nem kapnak eleget</a:t>
            </a:r>
          </a:p>
          <a:p>
            <a:r>
              <a:rPr lang="hu-HU" altLang="en-US" sz="2800" b="1" dirty="0"/>
              <a:t>Gertrúd</a:t>
            </a:r>
            <a:r>
              <a:rPr lang="hu-HU" altLang="en-US" sz="2800" dirty="0"/>
              <a:t> királyné </a:t>
            </a:r>
            <a:r>
              <a:rPr lang="hu-HU" altLang="en-US" sz="2800" b="1" dirty="0">
                <a:solidFill>
                  <a:srgbClr val="C00000"/>
                </a:solidFill>
              </a:rPr>
              <a:t>arroganciája</a:t>
            </a:r>
            <a:r>
              <a:rPr lang="hu-HU" altLang="en-US" sz="2800" dirty="0"/>
              <a:t>, rokonai (merániak) </a:t>
            </a:r>
            <a:r>
              <a:rPr lang="hu-HU" altLang="en-US" sz="2800" b="1" dirty="0"/>
              <a:t>előnyökhöz, tisztségekhez juttatása</a:t>
            </a:r>
            <a:r>
              <a:rPr lang="hu-HU" altLang="en-US" sz="2800" dirty="0"/>
              <a:t> – ellenszenv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0487"/>
            <a:ext cx="9144000" cy="38475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468313" y="-99392"/>
            <a:ext cx="8229600" cy="850900"/>
          </a:xfrm>
        </p:spPr>
        <p:txBody>
          <a:bodyPr/>
          <a:lstStyle/>
          <a:p>
            <a:r>
              <a:rPr lang="hu-HU" altLang="en-US" sz="4200" dirty="0"/>
              <a:t>II. András feleségének meggyilkolása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>
          <a:xfrm>
            <a:off x="-36512" y="620688"/>
            <a:ext cx="9144000" cy="4525963"/>
          </a:xfrm>
        </p:spPr>
        <p:txBody>
          <a:bodyPr/>
          <a:lstStyle/>
          <a:p>
            <a:r>
              <a:rPr lang="hu-HU" altLang="en-US" sz="2800" dirty="0"/>
              <a:t>Főúri szervezkedés – mialatt a király külföldi hadjáraton volt – </a:t>
            </a:r>
            <a:r>
              <a:rPr lang="hu-HU" altLang="en-US" sz="2800" dirty="0" err="1"/>
              <a:t>Halics</a:t>
            </a:r>
            <a:r>
              <a:rPr lang="hu-HU" altLang="en-US" sz="2800" dirty="0"/>
              <a:t> megszerzéséért, 1213</a:t>
            </a:r>
          </a:p>
          <a:p>
            <a:r>
              <a:rPr lang="hu-HU" altLang="en-US" sz="2800" dirty="0"/>
              <a:t>A király feleségét Gertrúdot kíséretével együtt megtámadták a Pilis erdejében és megölték</a:t>
            </a:r>
          </a:p>
          <a:p>
            <a:r>
              <a:rPr lang="hu-HU" altLang="en-US" sz="2800" dirty="0"/>
              <a:t>Hazatérte után a király kivégeztette és megbüntette az összeesküvés vezetőit/résztvevőit: Péter ispánt, Bánk nádort, Simont (Bánk vejét), …</a:t>
            </a:r>
          </a:p>
          <a:p>
            <a:endParaRPr lang="hu-HU" altLang="en-US" sz="28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216" y="3501008"/>
            <a:ext cx="4347784" cy="339127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19" y="3933056"/>
            <a:ext cx="4326867" cy="286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6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1" y="548680"/>
            <a:ext cx="8928992" cy="4525963"/>
          </a:xfrm>
        </p:spPr>
        <p:txBody>
          <a:bodyPr/>
          <a:lstStyle/>
          <a:p>
            <a:r>
              <a:rPr lang="sk-SK" sz="2800" dirty="0"/>
              <a:t>Az összeesküvésbe belekeverték </a:t>
            </a:r>
            <a:r>
              <a:rPr lang="sk-SK" sz="2800" b="1" dirty="0"/>
              <a:t>János – esztergomi érseket</a:t>
            </a:r>
            <a:r>
              <a:rPr lang="sk-SK" sz="2800" dirty="0"/>
              <a:t> is, kikérték véleményét a Gertrúd ellen tervezett merénylet ügyében</a:t>
            </a:r>
          </a:p>
          <a:p>
            <a:r>
              <a:rPr lang="sk-SK" sz="2800" dirty="0"/>
              <a:t>János levélben válaszolt – </a:t>
            </a:r>
            <a:r>
              <a:rPr lang="sk-SK" sz="2800" b="1" dirty="0"/>
              <a:t>DE!!! </a:t>
            </a:r>
            <a:r>
              <a:rPr lang="sk-SK" sz="2800" dirty="0"/>
              <a:t>a (latin) szövegben nem használt pontokat és vesszőket </a:t>
            </a:r>
            <a:r>
              <a:rPr lang="sk-SK" sz="2800" i="1" dirty="0"/>
              <a:t>(ezért értelmezhető volt helyeslő vagy elutasító válaszként is)</a:t>
            </a:r>
          </a:p>
          <a:p>
            <a:r>
              <a:rPr lang="sk-SK" sz="2800" b="1" i="1" dirty="0"/>
              <a:t>„A királynét megölni nem kell félnetek jó lesz ha mindenki beleegyezik én nem ellenzem“</a:t>
            </a:r>
            <a:endParaRPr lang="en-US" sz="2800" b="1" i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68313" y="-99392"/>
            <a:ext cx="8229600" cy="850900"/>
          </a:xfrm>
        </p:spPr>
        <p:txBody>
          <a:bodyPr/>
          <a:lstStyle/>
          <a:p>
            <a:r>
              <a:rPr lang="hu-HU" altLang="en-US" sz="4200" dirty="0"/>
              <a:t>II. András feleségének meggyilkolása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847" y="4267200"/>
            <a:ext cx="6096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8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-71835" y="566444"/>
            <a:ext cx="9360247" cy="43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dirty="0">
                <a:latin typeface="+mn-lt"/>
                <a:sym typeface="Symbol" pitchFamily="18" charset="2"/>
              </a:rPr>
              <a:t>A királyi birtok drámai csökkenése - </a:t>
            </a:r>
            <a:r>
              <a:rPr kumimoji="1" lang="hu-HU" altLang="en-US" sz="2300" b="1" dirty="0">
                <a:latin typeface="+mn-lt"/>
                <a:sym typeface="Symbol" pitchFamily="18" charset="2"/>
              </a:rPr>
              <a:t>a</a:t>
            </a:r>
            <a:r>
              <a:rPr kumimoji="1" lang="hu-HU" altLang="en-US" sz="2300" b="1" dirty="0">
                <a:latin typeface="+mn-lt"/>
                <a:sym typeface="Wingdings 2" panose="05020102010507070707" pitchFamily="18" charset="2"/>
              </a:rPr>
              <a:t> királyi jövedelmek csökkenéséhez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vezetett</a:t>
            </a:r>
          </a:p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II. András a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regáléjövedelmekre</a:t>
            </a:r>
            <a:r>
              <a:rPr lang="hu-HU" altLang="en-US" dirty="0">
                <a:latin typeface="+mn-lt"/>
              </a:rPr>
              <a:t> próbált támaszkodni: a</a:t>
            </a:r>
            <a:r>
              <a:rPr kumimoji="1" lang="hu-HU" altLang="en-US" dirty="0">
                <a:latin typeface="+mn-lt"/>
                <a:sym typeface="Symbol" pitchFamily="18" charset="2"/>
              </a:rPr>
              <a:t>dó, vámemelés</a:t>
            </a:r>
          </a:p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Évenkénti </a:t>
            </a:r>
            <a:r>
              <a:rPr lang="hu-HU" altLang="en-US" b="1" dirty="0">
                <a:latin typeface="+mn-lt"/>
              </a:rPr>
              <a:t>pénzváltás</a:t>
            </a:r>
            <a:r>
              <a:rPr lang="hu-HU" altLang="en-US" dirty="0">
                <a:latin typeface="+mn-lt"/>
              </a:rPr>
              <a:t> (kamara haszna) </a:t>
            </a:r>
          </a:p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>
                <a:latin typeface="+mn-lt"/>
              </a:rPr>
              <a:t>Pénzrontás</a:t>
            </a:r>
            <a:r>
              <a:rPr lang="hu-HU" altLang="en-US" dirty="0">
                <a:latin typeface="+mn-lt"/>
              </a:rPr>
              <a:t> – az új pénzérmék kisebbek voltak vagy kevesebb színezüstöt tartalmaztak</a:t>
            </a:r>
          </a:p>
          <a:p>
            <a:pPr marL="342900" indent="-342900" eaLnBrk="1" hangingPunct="1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u="sng" dirty="0">
                <a:latin typeface="+mn-lt"/>
              </a:rPr>
              <a:t>Pénzverő kamarák </a:t>
            </a:r>
            <a:r>
              <a:rPr lang="hu-HU" altLang="en-US" dirty="0">
                <a:latin typeface="+mn-lt"/>
              </a:rPr>
              <a:t>felállítása – a kitermelt/kibányászott nemesfémeket pénzre váltották a termelőknek, a nyers nemesfémeket kivonták a forgalomból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Új főméltóság létrehozása: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tárnokmester</a:t>
            </a:r>
            <a:r>
              <a:rPr lang="hu-HU" altLang="en-US" dirty="0">
                <a:latin typeface="+mn-lt"/>
              </a:rPr>
              <a:t> (a királyi pénzügyek kezelője, kincseinek őrzője)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hu-HU" altLang="en-US" dirty="0">
              <a:latin typeface="+mn-lt"/>
            </a:endParaRP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07504" y="44450"/>
            <a:ext cx="9001571" cy="5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sz="4100" dirty="0">
                <a:latin typeface="+mj-lt"/>
              </a:rPr>
              <a:t>II. András gazdasági intézkedései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1037"/>
            <a:ext cx="4047139" cy="2537542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100" y="3933056"/>
            <a:ext cx="5199900" cy="29249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874292"/>
            <a:ext cx="4137195" cy="2952328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16" y="4238139"/>
            <a:ext cx="2847694" cy="258848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855" y="3050007"/>
            <a:ext cx="1816145" cy="2376264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100" dirty="0">
                <a:latin typeface="+mn-lt"/>
              </a:rPr>
              <a:t>Az aranybulla keletkezésének körülményei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5496" y="548680"/>
            <a:ext cx="89289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600" dirty="0">
                <a:latin typeface="+mj-lt"/>
              </a:rPr>
              <a:t>Az </a:t>
            </a:r>
            <a:r>
              <a:rPr lang="sk-SK" sz="2600" b="1" dirty="0">
                <a:latin typeface="+mj-lt"/>
              </a:rPr>
              <a:t>OKLEVELEK</a:t>
            </a:r>
            <a:r>
              <a:rPr lang="sk-SK" sz="2600" dirty="0">
                <a:latin typeface="+mj-lt"/>
              </a:rPr>
              <a:t> megerősítése – </a:t>
            </a:r>
            <a:r>
              <a:rPr lang="sk-SK" sz="2600" b="1" u="sng" dirty="0">
                <a:solidFill>
                  <a:srgbClr val="C00000"/>
                </a:solidFill>
                <a:latin typeface="+mj-lt"/>
              </a:rPr>
              <a:t>PECSÉTTEL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600" b="1" dirty="0">
                <a:latin typeface="+mj-lt"/>
              </a:rPr>
              <a:t>Pecsét </a:t>
            </a:r>
            <a:r>
              <a:rPr lang="en-US" sz="2600" b="1" dirty="0">
                <a:latin typeface="+mj-lt"/>
              </a:rPr>
              <a:t>= bulla </a:t>
            </a:r>
            <a:r>
              <a:rPr lang="sk-SK" sz="2600" b="1" dirty="0">
                <a:latin typeface="+mj-lt"/>
              </a:rPr>
              <a:t>(latinul)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600" dirty="0">
                <a:latin typeface="+mj-lt"/>
              </a:rPr>
              <a:t>A pecsétek anyaga: leggyakrabban viasz (vörös)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600" dirty="0">
                <a:latin typeface="+mj-lt"/>
              </a:rPr>
              <a:t>A rendkívül </a:t>
            </a:r>
            <a:r>
              <a:rPr lang="sk-SK" sz="2600" b="1" dirty="0">
                <a:latin typeface="+mj-lt"/>
              </a:rPr>
              <a:t>FONTOS</a:t>
            </a:r>
            <a:r>
              <a:rPr lang="sk-SK" sz="2600" dirty="0">
                <a:latin typeface="+mj-lt"/>
              </a:rPr>
              <a:t> oklevelekre kerülhetett ólomból, ezüstből (pápai oklevelek), aranyból (királyi oklevelek)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600" dirty="0">
                <a:latin typeface="+mj-lt"/>
              </a:rPr>
              <a:t>Az oklevelek anyaga: pergamen (cserzett állatbőr, ált. kecske vagy juh, magyarul gúny.: kutyabőr)</a:t>
            </a:r>
            <a:endParaRPr lang="en-US" sz="2600" dirty="0">
              <a:latin typeface="+mj-lt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0" y="3464550"/>
            <a:ext cx="2987824" cy="2171569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84051" y="5120734"/>
            <a:ext cx="282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dirty="0">
                <a:latin typeface="+mn-lt"/>
              </a:rPr>
              <a:t>az oklevélre nyomott viaszpecsét</a:t>
            </a:r>
            <a:endParaRPr lang="en-US" sz="1800" b="1" dirty="0">
              <a:latin typeface="+mn-lt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67544" y="6237312"/>
            <a:ext cx="282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dirty="0">
                <a:latin typeface="+mn-lt"/>
              </a:rPr>
              <a:t>az oklevélre zsinóron felfüggesztett viaszpecsét</a:t>
            </a:r>
            <a:endParaRPr lang="en-US" sz="1800" b="1" dirty="0">
              <a:latin typeface="+mn-lt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5663548" y="6474297"/>
            <a:ext cx="282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dirty="0">
                <a:solidFill>
                  <a:schemeClr val="bg1"/>
                </a:solidFill>
                <a:latin typeface="+mn-lt"/>
              </a:rPr>
              <a:t>királyi aranypecsét</a:t>
            </a:r>
            <a:endParaRPr lang="en-US" sz="1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048674" y="3390961"/>
            <a:ext cx="1381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800" b="1" dirty="0">
                <a:latin typeface="+mn-lt"/>
              </a:rPr>
              <a:t>pápai ólompecsét</a:t>
            </a:r>
            <a:endParaRPr 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865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D3EDDFF-062E-456F-A485-9A8F58613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0" y="0"/>
            <a:ext cx="558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1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620688"/>
            <a:ext cx="9144000" cy="410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dirty="0">
                <a:latin typeface="+mn-lt"/>
              </a:rPr>
              <a:t>Eltérő okok miatt, a </a:t>
            </a:r>
            <a:r>
              <a:rPr lang="hu-HU" altLang="en-US" sz="2600" b="1" dirty="0">
                <a:latin typeface="+mn-lt"/>
              </a:rPr>
              <a:t>magyar társadalom nagy része</a:t>
            </a:r>
            <a:r>
              <a:rPr lang="hu-HU" altLang="en-US" sz="2600" dirty="0">
                <a:latin typeface="+mn-lt"/>
              </a:rPr>
              <a:t> </a:t>
            </a:r>
            <a:r>
              <a:rPr lang="hu-HU" altLang="en-US" sz="2600" b="1" u="sng" dirty="0">
                <a:solidFill>
                  <a:srgbClr val="C00000"/>
                </a:solidFill>
                <a:latin typeface="+mn-lt"/>
              </a:rPr>
              <a:t>szembekerült a királyi hatalommal 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dirty="0">
                <a:latin typeface="+mn-lt"/>
              </a:rPr>
              <a:t>Az uralkodó osztály </a:t>
            </a:r>
            <a:r>
              <a:rPr lang="hu-HU" altLang="en-US" sz="2600" b="1" dirty="0">
                <a:latin typeface="+mn-lt"/>
              </a:rPr>
              <a:t>felsőbb rétegei</a:t>
            </a:r>
            <a:r>
              <a:rPr lang="hu-HU" altLang="en-US" sz="2600" dirty="0">
                <a:latin typeface="+mn-lt"/>
              </a:rPr>
              <a:t>: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hu-HU" altLang="en-US" sz="2600" dirty="0">
                <a:latin typeface="+mn-lt"/>
              </a:rPr>
              <a:t>	</a:t>
            </a:r>
            <a:r>
              <a:rPr kumimoji="1" lang="hu-HU" altLang="en-US" sz="2600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sz="2600" dirty="0">
                <a:latin typeface="+mn-lt"/>
              </a:rPr>
              <a:t> </a:t>
            </a:r>
            <a:r>
              <a:rPr lang="hu-HU" altLang="en-US" sz="2600" b="1" dirty="0">
                <a:latin typeface="+mn-lt"/>
              </a:rPr>
              <a:t>nem részesülnek a birtokadományokból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hu-HU" altLang="en-US" sz="2600" dirty="0">
                <a:latin typeface="+mn-lt"/>
              </a:rPr>
              <a:t>	</a:t>
            </a:r>
            <a:r>
              <a:rPr kumimoji="1" lang="hu-HU" altLang="en-US" sz="2600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sz="2600" dirty="0">
                <a:latin typeface="+mn-lt"/>
              </a:rPr>
              <a:t> mert félnek, hogy kiszorulnak a hatalomból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hu-HU" altLang="en-US" sz="2600" dirty="0">
                <a:latin typeface="+mn-lt"/>
              </a:rPr>
              <a:t>	</a:t>
            </a:r>
            <a:r>
              <a:rPr kumimoji="1" lang="hu-HU" altLang="en-US" sz="2600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sz="2600" dirty="0">
                <a:latin typeface="+mn-lt"/>
              </a:rPr>
              <a:t> </a:t>
            </a:r>
            <a:r>
              <a:rPr lang="hu-HU" altLang="en-US" sz="2600" b="1" dirty="0">
                <a:latin typeface="+mn-lt"/>
              </a:rPr>
              <a:t>elégedetlenek</a:t>
            </a:r>
            <a:r>
              <a:rPr lang="hu-HU" altLang="en-US" sz="2600" dirty="0">
                <a:latin typeface="+mn-lt"/>
              </a:rPr>
              <a:t> a külpolitikával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lang="hu-HU" altLang="en-US" sz="2600" dirty="0">
                <a:latin typeface="+mn-lt"/>
              </a:rPr>
              <a:t>	</a:t>
            </a:r>
            <a:r>
              <a:rPr kumimoji="1" lang="hu-HU" altLang="en-US" sz="2600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sz="2600" dirty="0">
                <a:latin typeface="+mn-lt"/>
              </a:rPr>
              <a:t> merániak gyűlölete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endParaRPr lang="hu-HU" altLang="en-US" sz="2600" dirty="0">
              <a:latin typeface="+mn-lt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-24854"/>
            <a:ext cx="9144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100" dirty="0">
                <a:latin typeface="+mn-lt"/>
              </a:rPr>
              <a:t>Az aranybulla keletkezésének körülményei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23436"/>
            <a:ext cx="4716016" cy="313456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3096"/>
            <a:ext cx="4409267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6" y="548680"/>
            <a:ext cx="9141853" cy="4525963"/>
          </a:xfrm>
        </p:spPr>
        <p:txBody>
          <a:bodyPr/>
          <a:lstStyle/>
          <a:p>
            <a:r>
              <a:rPr lang="hu-HU" altLang="en-US" sz="2500" dirty="0"/>
              <a:t>A világi nagybirtok nyomása ellen a </a:t>
            </a:r>
            <a:r>
              <a:rPr lang="hu-HU" altLang="en-US" sz="2500" b="1" i="1" dirty="0" err="1"/>
              <a:t>szerviensek</a:t>
            </a:r>
            <a:r>
              <a:rPr lang="hu-HU" altLang="en-US" sz="2500" dirty="0"/>
              <a:t> is szervezkedni kezdtek </a:t>
            </a:r>
          </a:p>
          <a:p>
            <a:r>
              <a:rPr lang="hu-HU" altLang="en-US" sz="2500" dirty="0"/>
              <a:t>Az elégedetlenség </a:t>
            </a:r>
            <a:r>
              <a:rPr lang="hu-HU" altLang="en-US" sz="2500" b="1" dirty="0"/>
              <a:t>társadalmi mozgalommá</a:t>
            </a:r>
            <a:r>
              <a:rPr lang="hu-HU" altLang="en-US" sz="2500" dirty="0"/>
              <a:t> alakult, s a várnépek valamint a parasztok támogatásával </a:t>
            </a:r>
            <a:r>
              <a:rPr lang="hu-HU" altLang="en-US" sz="3000" b="1" dirty="0">
                <a:solidFill>
                  <a:srgbClr val="C00000"/>
                </a:solidFill>
              </a:rPr>
              <a:t>1222-ben</a:t>
            </a:r>
            <a:r>
              <a:rPr lang="hu-HU" altLang="en-US" sz="2500" b="1" dirty="0"/>
              <a:t>, </a:t>
            </a:r>
            <a:r>
              <a:rPr lang="hu-HU" altLang="en-US" sz="2500" dirty="0"/>
              <a:t>a fehérvári törvénylátó napon </a:t>
            </a:r>
            <a:r>
              <a:rPr lang="hu-HU" altLang="en-US" sz="2500" b="1" u="sng" dirty="0">
                <a:solidFill>
                  <a:srgbClr val="C00000"/>
                </a:solidFill>
              </a:rPr>
              <a:t>kényszerítették a királyt</a:t>
            </a:r>
            <a:r>
              <a:rPr lang="hu-HU" altLang="en-US" sz="2500" dirty="0"/>
              <a:t>, hogy jogaikat </a:t>
            </a:r>
            <a:r>
              <a:rPr lang="hu-HU" altLang="en-US" sz="2500" b="1" dirty="0"/>
              <a:t>törvény erejű oklevélben</a:t>
            </a:r>
            <a:r>
              <a:rPr lang="hu-HU" altLang="en-US" sz="2500" dirty="0"/>
              <a:t> </a:t>
            </a:r>
            <a:r>
              <a:rPr lang="hu-HU" altLang="en-US" sz="2500" b="1" dirty="0"/>
              <a:t>-</a:t>
            </a:r>
            <a:r>
              <a:rPr lang="hu-HU" altLang="en-US" sz="2500" dirty="0"/>
              <a:t> </a:t>
            </a:r>
            <a:r>
              <a:rPr lang="hu-HU" altLang="en-US" sz="2500" b="1" i="1" dirty="0"/>
              <a:t>Aranybullában (31 cikkely)</a:t>
            </a:r>
            <a:r>
              <a:rPr lang="hu-HU" altLang="en-US" sz="2500" dirty="0"/>
              <a:t> erősítse meg</a:t>
            </a:r>
          </a:p>
          <a:p>
            <a:r>
              <a:rPr lang="hu-HU" altLang="en-US" sz="2500" dirty="0"/>
              <a:t>Az aranybulla törvényi tartalma hasonlít az angol </a:t>
            </a:r>
            <a:r>
              <a:rPr lang="hu-HU" altLang="en-US" sz="2500" b="1" dirty="0"/>
              <a:t>Magna Charta </a:t>
            </a:r>
            <a:r>
              <a:rPr lang="hu-HU" altLang="en-US" sz="2500" b="1" dirty="0" err="1"/>
              <a:t>Libertatum</a:t>
            </a:r>
            <a:r>
              <a:rPr lang="hu-HU" altLang="en-US" sz="2500" dirty="0" err="1"/>
              <a:t>-ra</a:t>
            </a:r>
            <a:r>
              <a:rPr lang="hu-HU" altLang="en-US" sz="2500" dirty="0"/>
              <a:t>, amely </a:t>
            </a:r>
            <a:r>
              <a:rPr lang="hu-HU" altLang="en-US" sz="2500" b="1" dirty="0"/>
              <a:t>1215</a:t>
            </a:r>
            <a:r>
              <a:rPr lang="hu-HU" altLang="en-US" sz="2500" dirty="0"/>
              <a:t>-ben keletkezett</a:t>
            </a:r>
            <a:endParaRPr lang="en-US" sz="25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-24854"/>
            <a:ext cx="9144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100" dirty="0">
                <a:latin typeface="+mn-lt"/>
              </a:rPr>
              <a:t>Az aranybulla keletkezésének körülményei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00" y="3867857"/>
            <a:ext cx="8172400" cy="29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2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C7233DD-C614-4FCD-B3EE-D189777F6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" y="0"/>
            <a:ext cx="8957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6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D01FECF-3763-4862-940C-63ADCD380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943" y="0"/>
            <a:ext cx="547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74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E2213C2-1D0B-446A-91F0-919E43B7C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049"/>
            <a:ext cx="6841951" cy="684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41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975" y="690166"/>
            <a:ext cx="9144000" cy="515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Az Aranybulla több pontja a </a:t>
            </a:r>
            <a:r>
              <a:rPr lang="hu-HU" altLang="en-US" b="1" i="1" dirty="0">
                <a:latin typeface="+mn-lt"/>
              </a:rPr>
              <a:t>bárók</a:t>
            </a:r>
            <a:r>
              <a:rPr lang="hu-HU" altLang="en-US" dirty="0">
                <a:latin typeface="+mn-lt"/>
              </a:rPr>
              <a:t> következő érdekeit tükrözi: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latin typeface="+mn-lt"/>
              </a:rPr>
              <a:t> a </a:t>
            </a:r>
            <a:r>
              <a:rPr lang="hu-HU" altLang="en-US" b="1" dirty="0">
                <a:latin typeface="+mn-lt"/>
              </a:rPr>
              <a:t>vármegyék</a:t>
            </a:r>
            <a:r>
              <a:rPr lang="hu-HU" altLang="en-US" dirty="0">
                <a:latin typeface="+mn-lt"/>
              </a:rPr>
              <a:t> eladományozását (a </a:t>
            </a:r>
            <a:r>
              <a:rPr lang="hu-HU" altLang="en-US" dirty="0" err="1">
                <a:latin typeface="+mn-lt"/>
              </a:rPr>
              <a:t>kir</a:t>
            </a:r>
            <a:r>
              <a:rPr lang="hu-HU" altLang="en-US" dirty="0">
                <a:latin typeface="+mn-lt"/>
              </a:rPr>
              <a:t>. részéről) tiltja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méltóságokat</a:t>
            </a:r>
            <a:r>
              <a:rPr lang="hu-HU" altLang="en-US" dirty="0">
                <a:latin typeface="+mn-lt"/>
              </a:rPr>
              <a:t> nem adományozhat egész életre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birtokok </a:t>
            </a:r>
            <a:r>
              <a:rPr lang="hu-HU" altLang="en-US" b="1" dirty="0">
                <a:latin typeface="+mn-lt"/>
              </a:rPr>
              <a:t>idegeneknek</a:t>
            </a:r>
            <a:r>
              <a:rPr lang="hu-HU" altLang="en-US" dirty="0">
                <a:latin typeface="+mn-lt"/>
              </a:rPr>
              <a:t> adományozása tilos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tisztségek idegeneknek adományozása</a:t>
            </a:r>
            <a:r>
              <a:rPr lang="hu-HU" altLang="en-US" dirty="0">
                <a:latin typeface="+mn-lt"/>
              </a:rPr>
              <a:t> az ország tanácsának jóváhagyása nélkül tilos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a </a:t>
            </a:r>
            <a:r>
              <a:rPr lang="hu-HU" altLang="en-US" b="1" dirty="0">
                <a:latin typeface="+mn-lt"/>
              </a:rPr>
              <a:t>pénzverő kamarák </a:t>
            </a:r>
            <a:r>
              <a:rPr lang="hu-HU" altLang="en-US" dirty="0">
                <a:latin typeface="+mn-lt"/>
              </a:rPr>
              <a:t>zsidóknak és izmaelitáknak történő bérbeadása tilos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méltóságok </a:t>
            </a:r>
            <a:r>
              <a:rPr lang="hu-HU" altLang="en-US" b="1" dirty="0">
                <a:latin typeface="+mn-lt"/>
              </a:rPr>
              <a:t>halmozását</a:t>
            </a:r>
            <a:r>
              <a:rPr lang="hu-HU" altLang="en-US" dirty="0">
                <a:latin typeface="+mn-lt"/>
              </a:rPr>
              <a:t> tiltja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</a:t>
            </a:r>
            <a:r>
              <a:rPr lang="hu-HU" altLang="en-US" dirty="0">
                <a:latin typeface="+mn-lt"/>
              </a:rPr>
              <a:t> A felhatalmazza, hogy ha ő és utódai nem tartják be a törvényeket, </a:t>
            </a: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lang="hu-HU" altLang="en-US" b="1" dirty="0">
                <a:latin typeface="+mn-lt"/>
              </a:rPr>
              <a:t>hűtlenség vétke nélkül ellenállhatnak </a:t>
            </a:r>
            <a:r>
              <a:rPr lang="en-US" altLang="en-US" b="1" dirty="0">
                <a:latin typeface="+mn-lt"/>
              </a:rPr>
              <a:t>= </a:t>
            </a:r>
            <a:r>
              <a:rPr lang="sk-SK" altLang="en-US" b="1" dirty="0">
                <a:latin typeface="+mn-lt"/>
              </a:rPr>
              <a:t>ELLENÁLLÁSI ZÁRADÉK</a:t>
            </a:r>
            <a:endParaRPr lang="hu-HU" altLang="en-US" b="1" dirty="0">
              <a:latin typeface="+mn-lt"/>
            </a:endParaRPr>
          </a:p>
          <a:p>
            <a:pPr eaLnBrk="1" hangingPunct="1"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Symbol" pitchFamily="18" charset="2"/>
              </a:rPr>
              <a:t>		     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90995" y="5445224"/>
            <a:ext cx="9036050" cy="101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800" b="1" i="1" dirty="0">
                <a:solidFill>
                  <a:srgbClr val="C00000"/>
                </a:solidFill>
                <a:latin typeface="+mn-lt"/>
              </a:rPr>
              <a:t>ELLENÁLLÁSI ZÁRADÉK: </a:t>
            </a:r>
            <a:r>
              <a:rPr lang="hu-HU" altLang="en-US" sz="2800" b="1" i="1" dirty="0" err="1">
                <a:solidFill>
                  <a:srgbClr val="C00000"/>
                </a:solidFill>
                <a:latin typeface="+mn-lt"/>
              </a:rPr>
              <a:t>ius</a:t>
            </a:r>
            <a:r>
              <a:rPr lang="hu-HU" altLang="en-US" sz="28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altLang="en-US" sz="2800" b="1" i="1" dirty="0" err="1">
                <a:solidFill>
                  <a:srgbClr val="C00000"/>
                </a:solidFill>
                <a:latin typeface="+mn-lt"/>
              </a:rPr>
              <a:t>resistendi</a:t>
            </a:r>
            <a:r>
              <a:rPr lang="hu-HU" altLang="en-US" sz="2800" b="1" i="1" dirty="0">
                <a:solidFill>
                  <a:srgbClr val="C00000"/>
                </a:solidFill>
                <a:latin typeface="+mn-lt"/>
              </a:rPr>
              <a:t> et </a:t>
            </a:r>
            <a:r>
              <a:rPr lang="hu-HU" altLang="en-US" sz="2800" b="1" i="1" dirty="0" err="1">
                <a:solidFill>
                  <a:srgbClr val="C00000"/>
                </a:solidFill>
                <a:latin typeface="+mn-lt"/>
              </a:rPr>
              <a:t>contradicendi</a:t>
            </a:r>
            <a:r>
              <a:rPr lang="hu-HU" altLang="en-US" sz="28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en-US" sz="2800" b="1" i="1" dirty="0">
                <a:solidFill>
                  <a:srgbClr val="C00000"/>
                </a:solidFill>
                <a:latin typeface="+mn-lt"/>
              </a:rPr>
              <a:t>= </a:t>
            </a:r>
            <a:r>
              <a:rPr lang="en-US" altLang="en-US" sz="2800" b="1" i="1" dirty="0" err="1">
                <a:solidFill>
                  <a:srgbClr val="C00000"/>
                </a:solidFill>
                <a:latin typeface="+mn-lt"/>
              </a:rPr>
              <a:t>jogosan</a:t>
            </a:r>
            <a:r>
              <a:rPr lang="en-US" altLang="en-US" sz="28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en-US" sz="2800" b="1" i="1" dirty="0" err="1">
                <a:solidFill>
                  <a:srgbClr val="C00000"/>
                </a:solidFill>
                <a:latin typeface="+mn-lt"/>
              </a:rPr>
              <a:t>ellen</a:t>
            </a:r>
            <a:r>
              <a:rPr lang="hu-HU" altLang="en-US" sz="2800" b="1" i="1" dirty="0">
                <a:solidFill>
                  <a:srgbClr val="C00000"/>
                </a:solidFill>
                <a:latin typeface="+mn-lt"/>
              </a:rPr>
              <a:t>állni és ellentmondani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100" dirty="0">
                <a:latin typeface="+mn-lt"/>
              </a:rPr>
              <a:t>Az aranybulla rendelkezései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-35496" y="476672"/>
            <a:ext cx="9144000" cy="4413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Tényleges súlyánál jóval kisebb mértékben szerepel az </a:t>
            </a:r>
            <a:r>
              <a:rPr lang="hu-HU" altLang="en-US" b="1" i="1" dirty="0">
                <a:latin typeface="+mn-lt"/>
              </a:rPr>
              <a:t>egyház</a:t>
            </a:r>
            <a:r>
              <a:rPr lang="hu-HU" altLang="en-US" dirty="0">
                <a:latin typeface="+mn-lt"/>
              </a:rPr>
              <a:t>, sőt van néhány kimondottan az </a:t>
            </a:r>
            <a:r>
              <a:rPr lang="hu-HU" altLang="en-US" b="1" u="sng" dirty="0">
                <a:latin typeface="+mn-lt"/>
              </a:rPr>
              <a:t>egyházat súlytó intézkedés: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latin typeface="+mn-lt"/>
              </a:rPr>
              <a:t> a tized </a:t>
            </a:r>
            <a:r>
              <a:rPr lang="hu-HU" altLang="en-US" b="1" dirty="0">
                <a:latin typeface="+mn-lt"/>
              </a:rPr>
              <a:t>pénzen való szedésének tiltása </a:t>
            </a:r>
            <a:r>
              <a:rPr lang="hu-HU" altLang="en-US" dirty="0">
                <a:latin typeface="+mn-lt"/>
              </a:rPr>
              <a:t>(csak terményben lehet) </a:t>
            </a:r>
          </a:p>
          <a:p>
            <a:pPr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latin typeface="+mn-lt"/>
              </a:rPr>
              <a:t> a </a:t>
            </a:r>
            <a:r>
              <a:rPr lang="hu-HU" altLang="en-US" b="1" dirty="0">
                <a:latin typeface="+mn-lt"/>
              </a:rPr>
              <a:t>só kereskedelmének tiltása</a:t>
            </a:r>
          </a:p>
          <a:p>
            <a:pPr marL="342900" indent="-342900" eaLnBrk="1" hangingPunct="1"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Azonban szabályozza: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</a:t>
            </a:r>
            <a:r>
              <a:rPr lang="hu-HU" altLang="en-US" dirty="0">
                <a:latin typeface="+mn-lt"/>
              </a:rPr>
              <a:t> a papság </a:t>
            </a:r>
            <a:r>
              <a:rPr lang="hu-HU" altLang="en-US" b="1" dirty="0">
                <a:latin typeface="+mn-lt"/>
              </a:rPr>
              <a:t>rendi jogállását 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adómentességet</a:t>
            </a:r>
            <a:r>
              <a:rPr lang="hu-HU" altLang="en-US" dirty="0">
                <a:latin typeface="+mn-lt"/>
              </a:rPr>
              <a:t> ad számukra 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 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„</a:t>
            </a:r>
            <a:r>
              <a:rPr lang="hu-HU" altLang="en-US" b="1" dirty="0" err="1">
                <a:latin typeface="+mn-lt"/>
              </a:rPr>
              <a:t>privilegium</a:t>
            </a:r>
            <a:r>
              <a:rPr lang="hu-HU" altLang="en-US" b="1" dirty="0">
                <a:latin typeface="+mn-lt"/>
              </a:rPr>
              <a:t> </a:t>
            </a:r>
            <a:r>
              <a:rPr lang="hu-HU" altLang="en-US" b="1" dirty="0" err="1">
                <a:latin typeface="+mn-lt"/>
              </a:rPr>
              <a:t>fori</a:t>
            </a:r>
            <a:r>
              <a:rPr lang="hu-HU" altLang="en-US" b="1" dirty="0">
                <a:latin typeface="+mn-lt"/>
              </a:rPr>
              <a:t>”                                                                                                        </a:t>
            </a:r>
            <a:r>
              <a:rPr lang="hu-HU" altLang="en-US" dirty="0">
                <a:latin typeface="+mn-lt"/>
              </a:rPr>
              <a:t>(a világi bíróságok nem jogosultak                                                                          dönteni egyházi ügyekben) 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743075" y="2508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alt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-99392"/>
            <a:ext cx="91440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4100" dirty="0">
                <a:latin typeface="+mn-lt"/>
              </a:rPr>
              <a:t>Az aranybulla rendelkezései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42" y="1844824"/>
            <a:ext cx="4284758" cy="242088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450183"/>
            <a:ext cx="4320480" cy="24078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44624"/>
            <a:ext cx="9144000" cy="474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Az Aranybulla legtöbb pontja a </a:t>
            </a:r>
            <a:r>
              <a:rPr lang="hu-HU" altLang="en-US" b="1" u="sng" dirty="0" err="1">
                <a:latin typeface="+mn-lt"/>
              </a:rPr>
              <a:t>szerviensek</a:t>
            </a:r>
            <a:r>
              <a:rPr lang="hu-HU" altLang="en-US" b="1" u="sng" dirty="0">
                <a:latin typeface="+mn-lt"/>
              </a:rPr>
              <a:t> érdekét </a:t>
            </a:r>
            <a:r>
              <a:rPr lang="hu-HU" altLang="en-US" dirty="0">
                <a:latin typeface="+mn-lt"/>
              </a:rPr>
              <a:t>tükrözi: 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adómentesség 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törvényes bírói ítélet nélkül</a:t>
            </a:r>
            <a:r>
              <a:rPr lang="hu-HU" altLang="en-US" dirty="0">
                <a:latin typeface="+mn-lt"/>
              </a:rPr>
              <a:t> nem foghatók el 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sym typeface="Wingdings 2" panose="05020102010507070707" pitchFamily="18" charset="2"/>
              </a:rPr>
              <a:t> </a:t>
            </a:r>
            <a:r>
              <a:rPr lang="hu-HU" altLang="en-US" b="1" dirty="0">
                <a:latin typeface="+mn-lt"/>
              </a:rPr>
              <a:t>engedély nélkül </a:t>
            </a:r>
            <a:r>
              <a:rPr lang="hu-HU" altLang="en-US" dirty="0">
                <a:latin typeface="+mn-lt"/>
              </a:rPr>
              <a:t>birtokain még a király sem szállhat meg - „az én házam, az én váram” 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a végrendelkezés szabadsága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csak </a:t>
            </a:r>
            <a:r>
              <a:rPr lang="hu-HU" altLang="en-US" b="1" dirty="0">
                <a:latin typeface="+mn-lt"/>
              </a:rPr>
              <a:t>a király</a:t>
            </a:r>
            <a:r>
              <a:rPr lang="hu-HU" altLang="en-US" dirty="0">
                <a:latin typeface="+mn-lt"/>
              </a:rPr>
              <a:t>, vagy </a:t>
            </a:r>
            <a:r>
              <a:rPr lang="hu-HU" altLang="en-US" b="1" dirty="0">
                <a:latin typeface="+mn-lt"/>
              </a:rPr>
              <a:t>a nádor </a:t>
            </a:r>
            <a:r>
              <a:rPr lang="hu-HU" altLang="en-US" dirty="0">
                <a:latin typeface="+mn-lt"/>
              </a:rPr>
              <a:t>ítélkezhet felettük</a:t>
            </a: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az ország védelmére kötelesek </a:t>
            </a:r>
            <a:r>
              <a:rPr lang="hu-HU" altLang="en-US" dirty="0">
                <a:latin typeface="+mn-lt"/>
              </a:rPr>
              <a:t>hadba vonulni, de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a királyságon kívül</a:t>
            </a:r>
            <a:r>
              <a:rPr lang="hu-HU" altLang="en-US" dirty="0">
                <a:latin typeface="+mn-lt"/>
              </a:rPr>
              <a:t> (külföldön)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csak a király költségén</a:t>
            </a: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endParaRPr lang="hu-HU" altLang="en-US" dirty="0">
              <a:latin typeface="+mn-lt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217516"/>
            <a:ext cx="6189934" cy="26369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8BCE62F-25BD-41B1-B29A-F0A6FC554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561"/>
            <a:ext cx="9144000" cy="610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1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410914"/>
            <a:ext cx="6120680" cy="3447086"/>
          </a:xfrm>
          <a:prstGeom prst="rect">
            <a:avLst/>
          </a:prstGeom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41275"/>
            <a:ext cx="9144000" cy="39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>
                <a:latin typeface="+mn-lt"/>
              </a:rPr>
              <a:t>1231 Aranybulla megújítása </a:t>
            </a:r>
            <a:r>
              <a:rPr lang="hu-HU" altLang="en-US" dirty="0">
                <a:latin typeface="+mn-lt"/>
              </a:rPr>
              <a:t>(2. Aranybulla, 35 cikkely):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latin typeface="+mn-lt"/>
              </a:rPr>
              <a:t>egyházellenes intézkedések törlése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zsidók és izmaeliták nem viselhetnek kincstári és egyéb közhivatalt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tized szedhető pénzben is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egyházi birtokok felett csak egyházi bíróságok ítélhetnek (hiteles helyek – </a:t>
            </a:r>
            <a:r>
              <a:rPr lang="hu-HU" altLang="en-US" dirty="0" err="1">
                <a:latin typeface="+mn-lt"/>
              </a:rPr>
              <a:t>loca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dirty="0" err="1">
                <a:latin typeface="+mn-lt"/>
              </a:rPr>
              <a:t>credibilia</a:t>
            </a:r>
            <a:r>
              <a:rPr lang="hu-HU" altLang="en-US" dirty="0">
                <a:latin typeface="+mn-lt"/>
              </a:rPr>
              <a:t>, oklevelek kiadására jogosult helyek)</a:t>
            </a:r>
          </a:p>
          <a:p>
            <a:pPr lvl="1" eaLnBrk="1" hangingPunct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lang="hu-HU" altLang="en-US" dirty="0">
                <a:latin typeface="+mn-lt"/>
              </a:rPr>
              <a:t> ellenállási záradék </a:t>
            </a:r>
            <a:r>
              <a:rPr lang="hu-HU" altLang="en-US" b="1" dirty="0">
                <a:latin typeface="+mn-lt"/>
              </a:rPr>
              <a:t>kiegészül</a:t>
            </a:r>
            <a:r>
              <a:rPr lang="hu-HU" altLang="en-US" dirty="0">
                <a:latin typeface="+mn-lt"/>
              </a:rPr>
              <a:t> - az ellenállás joga az </a:t>
            </a:r>
            <a:r>
              <a:rPr lang="hu-HU" altLang="en-US" b="1" dirty="0">
                <a:latin typeface="+mn-lt"/>
              </a:rPr>
              <a:t>esztergomi érseké is!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0" y="-27384"/>
            <a:ext cx="7772400" cy="5638800"/>
          </a:xfrm>
        </p:spPr>
        <p:txBody>
          <a:bodyPr/>
          <a:lstStyle/>
          <a:p>
            <a:r>
              <a:rPr lang="sk-SK" dirty="0"/>
              <a:t>Innentől kezdve a mindenkori magyar király köteles volt a </a:t>
            </a:r>
            <a:r>
              <a:rPr lang="sk-SK" b="1" dirty="0"/>
              <a:t>koronázási esküjében megerősíteni</a:t>
            </a:r>
            <a:r>
              <a:rPr lang="sk-SK" dirty="0"/>
              <a:t> az Aranybulla                       rendelkezéseit</a:t>
            </a:r>
          </a:p>
          <a:p>
            <a:endParaRPr lang="en-US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8416"/>
            <a:ext cx="9144000" cy="486696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284" y="548680"/>
            <a:ext cx="2959350" cy="390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57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1171600"/>
          </a:xfrm>
        </p:spPr>
        <p:txBody>
          <a:bodyPr/>
          <a:lstStyle/>
          <a:p>
            <a:pPr marL="0" indent="0" algn="ctr">
              <a:buNone/>
            </a:pPr>
            <a:r>
              <a:rPr lang="sk-SK" sz="6000" dirty="0">
                <a:solidFill>
                  <a:schemeClr val="bg1"/>
                </a:solidFill>
              </a:rPr>
              <a:t>Köszönöm a figyelmet!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3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946</Words>
  <Application>Microsoft Office PowerPoint</Application>
  <PresentationFormat>Diavetítés a képernyőre (4:3 oldalarány)</PresentationFormat>
  <Paragraphs>108</Paragraphs>
  <Slides>24</Slides>
  <Notes>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Wingdings</vt:lpstr>
      <vt:lpstr>Wingdings 2</vt:lpstr>
      <vt:lpstr>Office-téma</vt:lpstr>
      <vt:lpstr>PowerPoint-bemutató</vt:lpstr>
      <vt:lpstr>Imre király halála után</vt:lpstr>
      <vt:lpstr>PowerPoint-bemutató</vt:lpstr>
      <vt:lpstr>PowerPoint-bemutató</vt:lpstr>
      <vt:lpstr>PowerPoint-bemutató</vt:lpstr>
      <vt:lpstr>PowerPoint-bemutató</vt:lpstr>
      <vt:lpstr>II. András uralkodása</vt:lpstr>
      <vt:lpstr>II. András feleségének meggyilkolása</vt:lpstr>
      <vt:lpstr>II. András feleségének meggyilkolása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tanari</cp:lastModifiedBy>
  <cp:revision>82</cp:revision>
  <cp:lastPrinted>1601-01-01T00:00:00Z</cp:lastPrinted>
  <dcterms:created xsi:type="dcterms:W3CDTF">1601-01-01T00:00:00Z</dcterms:created>
  <dcterms:modified xsi:type="dcterms:W3CDTF">2024-02-12T08:29:16Z</dcterms:modified>
</cp:coreProperties>
</file>