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notesMasterIdLst>
    <p:notesMasterId r:id="rId34"/>
  </p:notesMasterIdLst>
  <p:handoutMasterIdLst>
    <p:handoutMasterId r:id="rId35"/>
  </p:handoutMasterIdLst>
  <p:sldIdLst>
    <p:sldId id="260" r:id="rId2"/>
    <p:sldId id="264" r:id="rId3"/>
    <p:sldId id="258" r:id="rId4"/>
    <p:sldId id="262" r:id="rId5"/>
    <p:sldId id="295" r:id="rId6"/>
    <p:sldId id="297" r:id="rId7"/>
    <p:sldId id="298" r:id="rId8"/>
    <p:sldId id="299" r:id="rId9"/>
    <p:sldId id="270" r:id="rId10"/>
    <p:sldId id="307" r:id="rId11"/>
    <p:sldId id="273" r:id="rId12"/>
    <p:sldId id="296" r:id="rId13"/>
    <p:sldId id="263" r:id="rId14"/>
    <p:sldId id="271" r:id="rId15"/>
    <p:sldId id="265" r:id="rId16"/>
    <p:sldId id="300" r:id="rId17"/>
    <p:sldId id="269" r:id="rId18"/>
    <p:sldId id="309" r:id="rId19"/>
    <p:sldId id="266" r:id="rId20"/>
    <p:sldId id="301" r:id="rId21"/>
    <p:sldId id="303" r:id="rId22"/>
    <p:sldId id="302" r:id="rId23"/>
    <p:sldId id="274" r:id="rId24"/>
    <p:sldId id="278" r:id="rId25"/>
    <p:sldId id="306" r:id="rId26"/>
    <p:sldId id="287" r:id="rId27"/>
    <p:sldId id="294" r:id="rId28"/>
    <p:sldId id="267" r:id="rId29"/>
    <p:sldId id="304" r:id="rId30"/>
    <p:sldId id="308" r:id="rId31"/>
    <p:sldId id="286" r:id="rId32"/>
    <p:sldId id="305" r:id="rId3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33CC33"/>
    <a:srgbClr val="FF3300"/>
    <a:srgbClr val="0000FF"/>
    <a:srgbClr val="003399"/>
    <a:srgbClr val="336699"/>
    <a:srgbClr val="008080"/>
    <a:srgbClr val="009999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2" autoAdjust="0"/>
    <p:restoredTop sz="94647" autoAdjust="0"/>
  </p:normalViewPr>
  <p:slideViewPr>
    <p:cSldViewPr>
      <p:cViewPr varScale="1">
        <p:scale>
          <a:sx n="105" d="100"/>
          <a:sy n="105" d="100"/>
        </p:scale>
        <p:origin x="67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 alt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hu-HU" alt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 alt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6A6F8510-AEA1-44CB-80C3-19300736E4A8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hu-HU" alt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D42B922-4AFE-4343-9FB6-E193D8265A19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342900" indent="1143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342900" indent="5715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342900" indent="10287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342900" indent="1485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3BBFE4-5BEF-45A1-BEC0-FF27E79A6AD7}" type="slidenum">
              <a:rPr lang="hu-HU" altLang="en-US"/>
              <a:pPr/>
              <a:t>1</a:t>
            </a:fld>
            <a:endParaRPr lang="hu-HU" alt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CBCAC0-23E6-407A-8E10-1F053D4A4119}" type="slidenum">
              <a:rPr lang="hu-HU" altLang="en-US"/>
              <a:pPr/>
              <a:t>2</a:t>
            </a:fld>
            <a:endParaRPr lang="hu-HU" alt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280E78-D75C-4ECE-B7AA-552CF44CB0FA}" type="slidenum">
              <a:rPr lang="hu-HU" altLang="en-US"/>
              <a:pPr/>
              <a:t>3</a:t>
            </a:fld>
            <a:endParaRPr lang="hu-HU" alt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53A960-9B5F-4ABF-9839-396ED2C78BA8}" type="slidenum">
              <a:rPr lang="hu-HU" altLang="en-US"/>
              <a:pPr/>
              <a:t>4</a:t>
            </a:fld>
            <a:endParaRPr lang="hu-HU" alt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B13D91-C991-449F-94B3-CE3187C2DC1A}" type="slidenum">
              <a:rPr lang="hu-HU" altLang="en-US"/>
              <a:pPr/>
              <a:t>5</a:t>
            </a:fld>
            <a:endParaRPr lang="hu-HU" alt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DDB4CF-A9AE-4A2E-BE6F-9823CE27D6D7}" type="slidenum">
              <a:rPr lang="hu-HU" altLang="en-US"/>
              <a:pPr/>
              <a:t>9</a:t>
            </a:fld>
            <a:endParaRPr lang="hu-HU" alt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F7719F-8187-4AAD-BB5E-F7016809EF36}" type="slidenum">
              <a:rPr lang="hu-HU" altLang="en-US"/>
              <a:pPr/>
              <a:t>11</a:t>
            </a:fld>
            <a:endParaRPr lang="hu-HU" alt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0D056C-FBDA-47EA-8461-DFA3275D9A5F}" type="slidenum">
              <a:rPr lang="hu-HU" altLang="en-US"/>
              <a:pPr/>
              <a:t>12</a:t>
            </a:fld>
            <a:endParaRPr lang="hu-HU" altLang="en-US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691F9C-0607-4FD4-B17C-67E0C7DD5665}" type="slidenum">
              <a:rPr lang="hu-HU" altLang="en-US"/>
              <a:pPr/>
              <a:t>13</a:t>
            </a:fld>
            <a:endParaRPr lang="hu-HU" alt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BA3595-A332-4710-B39B-44D0884032CE}" type="slidenum">
              <a:rPr lang="hu-HU" altLang="en-US"/>
              <a:pPr/>
              <a:t>14</a:t>
            </a:fld>
            <a:endParaRPr lang="hu-HU" altLang="en-US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93C2B3-B438-4571-A9AF-883948BD75C8}" type="slidenum">
              <a:rPr lang="hu-HU" altLang="en-US"/>
              <a:pPr/>
              <a:t>15</a:t>
            </a:fld>
            <a:endParaRPr lang="hu-HU" alt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14B898-6F4F-4E31-B55F-5F54824C149A}" type="slidenum">
              <a:rPr lang="hu-HU" altLang="en-US"/>
              <a:pPr/>
              <a:t>17</a:t>
            </a:fld>
            <a:endParaRPr lang="hu-HU" alt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CB710F-C913-4905-8D43-775789A290C8}" type="slidenum">
              <a:rPr lang="hu-HU" altLang="en-US"/>
              <a:pPr/>
              <a:t>19</a:t>
            </a:fld>
            <a:endParaRPr lang="hu-HU" alt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F0CD61-084E-4CD4-A313-4A20FE602628}" type="slidenum">
              <a:rPr lang="hu-HU" altLang="en-US"/>
              <a:pPr/>
              <a:t>23</a:t>
            </a:fld>
            <a:endParaRPr lang="hu-HU" alt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B2FE6F-D789-4846-B212-1983E807ABA4}" type="slidenum">
              <a:rPr lang="hu-HU" altLang="en-US"/>
              <a:pPr/>
              <a:t>24</a:t>
            </a:fld>
            <a:endParaRPr lang="hu-HU" alt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D82192-EF5F-4981-8457-C1AD2D448919}" type="slidenum">
              <a:rPr lang="hu-HU" altLang="en-US"/>
              <a:pPr/>
              <a:t>26</a:t>
            </a:fld>
            <a:endParaRPr lang="hu-HU" alt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D91AA0-A3E5-448A-8BAA-586905858772}" type="slidenum">
              <a:rPr lang="hu-HU" altLang="en-US"/>
              <a:pPr/>
              <a:t>27</a:t>
            </a:fld>
            <a:endParaRPr lang="hu-HU" altLang="en-US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155C62-0495-4248-8F55-820391AA4191}" type="slidenum">
              <a:rPr lang="hu-HU" altLang="en-US"/>
              <a:pPr/>
              <a:t>28</a:t>
            </a:fld>
            <a:endParaRPr lang="hu-HU" alt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91623E-4EE7-4DCA-8F24-8AC41E4096AC}" type="slidenum">
              <a:rPr lang="hu-HU" altLang="en-US"/>
              <a:pPr/>
              <a:t>31</a:t>
            </a:fld>
            <a:endParaRPr lang="hu-HU" altLang="en-US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CCFA-B197-40C0-B8B3-6AAF9971A1BD}" type="datetime1">
              <a:rPr lang="hu-HU" altLang="en-US" smtClean="0"/>
              <a:pPr/>
              <a:t>2024. 02. 02.</a:t>
            </a:fld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1DEAE-64DA-4F79-9A55-116D17508443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3455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0653-794A-4403-94D8-368CC0596A23}" type="datetime1">
              <a:rPr lang="hu-HU" altLang="en-US" smtClean="0"/>
              <a:pPr/>
              <a:t>2024. 02. 02.</a:t>
            </a:fld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AD49F-5978-489A-8F3E-D9619B1C8C3D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5036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4A8BE-1E2B-4EDF-9193-A5038FEC9206}" type="datetime1">
              <a:rPr lang="hu-HU" altLang="en-US" smtClean="0"/>
              <a:pPr/>
              <a:t>2024. 02. 02.</a:t>
            </a:fld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E3F2-A69E-47DA-AAF4-A38C7ABBBCB5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9439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72362-F9FD-4689-BBF7-B02D73182B6D}" type="datetime1">
              <a:rPr lang="hu-HU" altLang="en-US" smtClean="0"/>
              <a:pPr/>
              <a:t>2024. 02. 02.</a:t>
            </a:fld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0F30A-30B4-4615-9705-34D78ACF4167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99711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2349-3F2D-4C7A-9865-7CE988C4801F}" type="datetime1">
              <a:rPr lang="hu-HU" altLang="en-US" smtClean="0"/>
              <a:pPr/>
              <a:t>2024. 02. 02.</a:t>
            </a:fld>
            <a:endParaRPr lang="hu-HU" altLang="en-US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altLang="en-US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5C9A-7379-477B-8283-82DBA533B6CA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5624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E772C-12AA-4DE1-85FC-24ABACC5153A}" type="datetime1">
              <a:rPr lang="hu-HU" altLang="en-US" smtClean="0"/>
              <a:pPr/>
              <a:t>2024. 02. 02.</a:t>
            </a:fld>
            <a:endParaRPr lang="hu-HU" alt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alt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CAB1-B579-4B5D-A081-F3AE50648FE8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99503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45CB-9B1D-45A4-BCF4-6517BD50DB7B}" type="datetime1">
              <a:rPr lang="hu-HU" altLang="en-US" smtClean="0"/>
              <a:pPr/>
              <a:t>2024. 02. 02.</a:t>
            </a:fld>
            <a:endParaRPr lang="hu-HU" altLang="en-US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alt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0D83E-FA40-4357-B284-E037EBA17948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74609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547E5-AE69-494B-889A-1E5FDD88A844}" type="datetime1">
              <a:rPr lang="hu-HU" altLang="en-US" smtClean="0"/>
              <a:pPr/>
              <a:t>2024. 02. 02.</a:t>
            </a:fld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50B32-DFDA-4CF9-9780-E5D2AD28838D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94839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DBAE-EC66-42A8-8198-6A0BEC223955}" type="datetime1">
              <a:rPr lang="hu-HU" altLang="en-US" smtClean="0"/>
              <a:pPr/>
              <a:t>2024. 02. 02.</a:t>
            </a:fld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4B51F-864A-40AE-900F-F4EE55E5198A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951040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B4F6-AE27-4C72-A08B-7A6E78B60F7E}" type="datetime1">
              <a:rPr lang="hu-HU" altLang="en-US" smtClean="0"/>
              <a:pPr/>
              <a:t>2024. 02. 02.</a:t>
            </a:fld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049F4-8BEE-41A2-9D0A-72848101B5C9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4674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A8E5B-760E-4F1A-B789-306D012CECC6}" type="datetime1">
              <a:rPr lang="hu-HU" altLang="en-US" smtClean="0"/>
              <a:pPr/>
              <a:t>2024. 02. 02.</a:t>
            </a:fld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9A9A8-A470-4948-97A5-C2235776DEC0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1897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10F9B67-5697-41F7-BECA-CC7F12CF3D9F}" type="datetime1">
              <a:rPr lang="hu-HU" altLang="en-US"/>
              <a:pPr/>
              <a:t>2024. 02. 02.</a:t>
            </a:fld>
            <a:endParaRPr lang="hu-HU" alt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4FA59E8-2193-458E-80E2-4E9A619DB8A8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744707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1ABD55B-9FEA-43D4-B586-054AFC517BB8}" type="datetime1">
              <a:rPr lang="hu-HU" altLang="en-US"/>
              <a:pPr/>
              <a:t>2024. 02. 02.</a:t>
            </a:fld>
            <a:endParaRPr lang="hu-HU" altLang="en-US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DEF2121-A7A0-4D57-8B63-0C142B223145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731125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DF98B-3FA7-483E-8FA9-3450815D3423}" type="datetime1">
              <a:rPr lang="hu-HU" altLang="en-US" smtClean="0"/>
              <a:pPr/>
              <a:t>2024. 02. 02.</a:t>
            </a:fld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73F6F-343B-48BC-9E84-2E2BB9F5372C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173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0" y="103188"/>
            <a:ext cx="9144000" cy="1189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I. Károly (Róbert), a királyi hatalom helyreállítója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200700"/>
            <a:ext cx="5400600" cy="56662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5" name="Picture 5" descr="Kiskir%C3%A1lyok_uralmi_ter%C3%BCletei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95" y="457200"/>
            <a:ext cx="7173410" cy="5638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904" y="499240"/>
            <a:ext cx="4907862" cy="6381328"/>
          </a:xfrm>
          <a:prstGeom prst="rect">
            <a:avLst/>
          </a:prstGeom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0" y="44450"/>
            <a:ext cx="91440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solidFill>
                  <a:srgbClr val="000000"/>
                </a:solidFill>
                <a:latin typeface="Calibri" panose="020F0502020204030204" pitchFamily="34" charset="0"/>
              </a:rPr>
              <a:t>Tartományúri hatalom 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-14704" y="692000"/>
            <a:ext cx="5954856" cy="5952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1301. január 14. - </a:t>
            </a:r>
            <a:r>
              <a:rPr lang="hu-H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III. András halálával kihal </a:t>
            </a:r>
            <a:r>
              <a:rPr lang="hu-HU" altLang="en-U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férfiágon az Árpádház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hu-HU" altLang="en-US" sz="2800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Az ország jogilag egységes, de </a:t>
            </a:r>
            <a:r>
              <a:rPr lang="hu-H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a hatalom a </a:t>
            </a:r>
            <a:r>
              <a:rPr lang="hu-HU" alt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tartományurak</a:t>
            </a:r>
            <a:r>
              <a:rPr lang="hu-H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 (kiskirályok) kezébe kerül</a:t>
            </a:r>
            <a:endParaRPr kumimoji="1" lang="hu-HU" altLang="en-US" sz="2800" dirty="0">
              <a:solidFill>
                <a:srgbClr val="000000"/>
              </a:solidFill>
              <a:latin typeface="Calibri" panose="020F0502020204030204" pitchFamily="34" charset="0"/>
              <a:sym typeface="Symbol" pitchFamily="18" charset="2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hu-HU" altLang="en-US" sz="2800" dirty="0">
                <a:solidFill>
                  <a:srgbClr val="000000"/>
                </a:solidFill>
                <a:latin typeface="Calibri" panose="020F0502020204030204" pitchFamily="34" charset="0"/>
                <a:sym typeface="Symbol" pitchFamily="18" charset="2"/>
              </a:rPr>
              <a:t>A kiskirályok:</a:t>
            </a:r>
            <a:endParaRPr lang="hu-HU" altLang="en-US" sz="2800" dirty="0">
              <a:solidFill>
                <a:srgbClr val="000000"/>
              </a:solidFill>
              <a:latin typeface="Calibri" panose="020F0502020204030204" pitchFamily="34" charset="0"/>
              <a:sym typeface="Symbol" pitchFamily="18" charset="2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szerezték meg a főméltóságokat (élethosszra)</a:t>
            </a:r>
            <a:endParaRPr kumimoji="1" lang="hu-HU" altLang="en-US" sz="2800" dirty="0">
              <a:solidFill>
                <a:srgbClr val="000000"/>
              </a:solidFill>
              <a:latin typeface="Calibri" panose="020F0502020204030204" pitchFamily="34" charset="0"/>
              <a:sym typeface="Wingdings 2" panose="05020102010507070707" pitchFamily="18" charset="2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sajátjukként kezelték</a:t>
            </a:r>
            <a:r>
              <a:rPr lang="hu-H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 a méltóságuk révén birtokolt királyi várakat</a:t>
            </a:r>
            <a:endParaRPr kumimoji="1" lang="hu-HU" altLang="en-US" sz="2800" dirty="0">
              <a:solidFill>
                <a:srgbClr val="000000"/>
              </a:solidFill>
              <a:latin typeface="Calibri" panose="020F0502020204030204" pitchFamily="34" charset="0"/>
              <a:sym typeface="Symbol" pitchFamily="18" charset="2"/>
            </a:endParaRP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királyi jogokat</a:t>
            </a:r>
            <a:r>
              <a:rPr lang="hu-H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 gyakoroltak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joguk van az </a:t>
            </a:r>
            <a:r>
              <a:rPr lang="hu-HU" alt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új király megválasztására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7199784" y="5877272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III. András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345921" y="25550"/>
            <a:ext cx="4500562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Trónkövetelők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24202" y="548680"/>
            <a:ext cx="9144000" cy="4144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lnSpc>
                <a:spcPct val="10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dirty="0">
                <a:solidFill>
                  <a:srgbClr val="000000"/>
                </a:solidFill>
                <a:latin typeface="+mn-lt"/>
              </a:rPr>
              <a:t>Három lehetséges trónkövetelő (a</a:t>
            </a:r>
            <a:r>
              <a:rPr kumimoji="1" lang="hu-HU" altLang="en-US" dirty="0">
                <a:solidFill>
                  <a:srgbClr val="000000"/>
                </a:solidFill>
                <a:latin typeface="+mn-lt"/>
                <a:sym typeface="Symbol" pitchFamily="18" charset="2"/>
              </a:rPr>
              <a:t>z Árpád-háziakhoz nőági rokonság jogán)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:</a:t>
            </a: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 </a:t>
            </a:r>
          </a:p>
          <a:p>
            <a:pPr marL="457200" indent="-457200">
              <a:lnSpc>
                <a:spcPct val="105000"/>
              </a:lnSpc>
              <a:spcBef>
                <a:spcPct val="20000"/>
              </a:spcBef>
              <a:buAutoNum type="arabicPeriod"/>
            </a:pPr>
            <a:r>
              <a:rPr lang="hu-HU" altLang="en-US" b="1" dirty="0">
                <a:solidFill>
                  <a:srgbClr val="C00000"/>
                </a:solidFill>
                <a:latin typeface="+mn-lt"/>
              </a:rPr>
              <a:t>Anjouk</a:t>
            </a: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 (Nápolyi királyság)</a:t>
            </a:r>
          </a:p>
          <a:p>
            <a:pPr marL="457200" indent="-457200">
              <a:lnSpc>
                <a:spcPct val="105000"/>
              </a:lnSpc>
              <a:spcBef>
                <a:spcPct val="20000"/>
              </a:spcBef>
              <a:buAutoNum type="arabicPeriod"/>
            </a:pPr>
            <a:r>
              <a:rPr lang="hu-HU" altLang="en-US" b="1" dirty="0">
                <a:solidFill>
                  <a:srgbClr val="C00000"/>
                </a:solidFill>
                <a:latin typeface="+mn-lt"/>
              </a:rPr>
              <a:t>P</a:t>
            </a:r>
            <a:r>
              <a:rPr lang="en-US" altLang="en-US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ř</a:t>
            </a:r>
            <a:r>
              <a:rPr lang="hu-HU" altLang="en-US" b="1" dirty="0" err="1">
                <a:solidFill>
                  <a:srgbClr val="C00000"/>
                </a:solidFill>
                <a:latin typeface="+mn-lt"/>
              </a:rPr>
              <a:t>emyslek</a:t>
            </a: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 (Cseh királyság) </a:t>
            </a:r>
          </a:p>
          <a:p>
            <a:pPr marL="457200" indent="-457200">
              <a:lnSpc>
                <a:spcPct val="105000"/>
              </a:lnSpc>
              <a:spcBef>
                <a:spcPct val="20000"/>
              </a:spcBef>
              <a:buAutoNum type="arabicPeriod"/>
            </a:pPr>
            <a:r>
              <a:rPr lang="hu-HU" altLang="en-US" b="1" dirty="0" err="1">
                <a:solidFill>
                  <a:srgbClr val="C00000"/>
                </a:solidFill>
                <a:latin typeface="+mn-lt"/>
              </a:rPr>
              <a:t>Wittelsbachok</a:t>
            </a:r>
            <a:r>
              <a:rPr lang="hu-HU" altLang="en-US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(Bajor hercegség)</a:t>
            </a:r>
          </a:p>
          <a:p>
            <a:pPr>
              <a:lnSpc>
                <a:spcPct val="105000"/>
              </a:lnSpc>
              <a:spcBef>
                <a:spcPct val="20000"/>
              </a:spcBef>
            </a:pPr>
            <a:endParaRPr lang="hu-HU" altLang="en-US" sz="1000" b="1" dirty="0">
              <a:solidFill>
                <a:srgbClr val="000000"/>
              </a:solidFill>
              <a:latin typeface="+mn-lt"/>
            </a:endParaRPr>
          </a:p>
          <a:p>
            <a:pPr>
              <a:lnSpc>
                <a:spcPct val="105000"/>
              </a:lnSpc>
              <a:spcBef>
                <a:spcPct val="20000"/>
              </a:spcBef>
            </a:pPr>
            <a:r>
              <a:rPr lang="hu-HU" altLang="en-US" dirty="0">
                <a:solidFill>
                  <a:srgbClr val="000000"/>
                </a:solidFill>
                <a:latin typeface="+mn-lt"/>
              </a:rPr>
              <a:t>Az Árpád-ház férfi ágon való kihalása utáni évtized 1301-1310: </a:t>
            </a: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INTERREGNUM – hatalmi/uralkodói szünet – mert (!!!) a valódi hatalom a </a:t>
            </a:r>
            <a:r>
              <a:rPr lang="hu-HU" altLang="en-US" b="1" dirty="0">
                <a:solidFill>
                  <a:srgbClr val="C00000"/>
                </a:solidFill>
                <a:latin typeface="+mn-lt"/>
              </a:rPr>
              <a:t>tartományurak – kiskirályok </a:t>
            </a: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kezében volt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latin typeface="+mn-lt"/>
                <a:sym typeface="Symbol" pitchFamily="18" charset="2"/>
              </a:rPr>
              <a:t>	</a:t>
            </a:r>
            <a:endParaRPr lang="hu-HU" altLang="en-US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563" y="4189905"/>
            <a:ext cx="4683638" cy="2668095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89905"/>
            <a:ext cx="4371612" cy="1740549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2699792" y="6427113"/>
            <a:ext cx="24632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b="1" dirty="0">
                <a:latin typeface="+mn-lt"/>
              </a:rPr>
              <a:t>Trencsén vára</a:t>
            </a:r>
            <a:endParaRPr lang="en-US" sz="2200" b="1" dirty="0"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1" name="Picture 5" descr="1301olygarcha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" t="1480" r="1082" b="2960"/>
          <a:stretch>
            <a:fillRect/>
          </a:stretch>
        </p:blipFill>
        <p:spPr>
          <a:xfrm>
            <a:off x="-36513" y="0"/>
            <a:ext cx="9193213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8695" y="476672"/>
            <a:ext cx="9036496" cy="4351338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600" b="1" dirty="0">
                <a:solidFill>
                  <a:schemeClr val="accent1">
                    <a:lumMod val="60000"/>
                    <a:lumOff val="40000"/>
                  </a:schemeClr>
                </a:solidFill>
                <a:sym typeface="Wingdings 2" panose="05020102010507070707" pitchFamily="18" charset="2"/>
              </a:rPr>
              <a:t>A NÁPOLYI ANJOUK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 2" panose="05020102010507070707" pitchFamily="18" charset="2"/>
              <a:buChar char="c"/>
            </a:pPr>
            <a:r>
              <a:rPr lang="hu-HU" altLang="en-US" sz="2600" dirty="0">
                <a:solidFill>
                  <a:schemeClr val="bg1"/>
                </a:solidFill>
              </a:rPr>
              <a:t> A pápa, itáliai bankárok és a magyar főpapság támogatásával:</a:t>
            </a:r>
            <a:endParaRPr kumimoji="1" lang="hu-HU" altLang="en-US" sz="2600" dirty="0">
              <a:solidFill>
                <a:schemeClr val="bg1"/>
              </a:solidFill>
              <a:sym typeface="Wingdings 2" panose="05020102010507070707" pitchFamily="18" charset="2"/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 2" panose="05020102010507070707" pitchFamily="18" charset="2"/>
              <a:buChar char="c"/>
            </a:pPr>
            <a:r>
              <a:rPr kumimoji="1" lang="hu-HU" altLang="en-US" sz="2600" dirty="0">
                <a:solidFill>
                  <a:schemeClr val="bg1"/>
                </a:solidFill>
                <a:sym typeface="Wingdings 2" panose="05020102010507070707" pitchFamily="18" charset="2"/>
              </a:rPr>
              <a:t> A </a:t>
            </a:r>
            <a:r>
              <a:rPr kumimoji="1" lang="hu-HU" altLang="en-US" sz="2600" b="1" u="sng" dirty="0">
                <a:solidFill>
                  <a:schemeClr val="accent1">
                    <a:lumMod val="40000"/>
                    <a:lumOff val="60000"/>
                  </a:schemeClr>
                </a:solidFill>
                <a:sym typeface="Wingdings 2" panose="05020102010507070707" pitchFamily="18" charset="2"/>
              </a:rPr>
              <a:t>13 éves</a:t>
            </a:r>
            <a:r>
              <a:rPr kumimoji="1" lang="hu-HU" altLang="en-US" sz="2600" dirty="0">
                <a:solidFill>
                  <a:schemeClr val="bg1"/>
                </a:solidFill>
                <a:sym typeface="Wingdings 2" panose="05020102010507070707" pitchFamily="18" charset="2"/>
              </a:rPr>
              <a:t> </a:t>
            </a:r>
            <a:r>
              <a:rPr lang="hu-HU" altLang="en-US" sz="2600" b="1" dirty="0">
                <a:solidFill>
                  <a:srgbClr val="FFFF00"/>
                </a:solidFill>
              </a:rPr>
              <a:t>Anjou Károly (</a:t>
            </a:r>
            <a:r>
              <a:rPr lang="hu-HU" altLang="en-US" sz="2600" b="1" dirty="0" err="1">
                <a:solidFill>
                  <a:srgbClr val="FFFF00"/>
                </a:solidFill>
              </a:rPr>
              <a:t>Caroberto</a:t>
            </a:r>
            <a:r>
              <a:rPr lang="hu-HU" altLang="en-US" sz="2600" b="1" dirty="0">
                <a:solidFill>
                  <a:srgbClr val="FFFF00"/>
                </a:solidFill>
              </a:rPr>
              <a:t>) 1301-ben</a:t>
            </a:r>
            <a:r>
              <a:rPr lang="hu-HU" altLang="en-US" sz="2600" dirty="0">
                <a:solidFill>
                  <a:srgbClr val="FFFF00"/>
                </a:solidFill>
              </a:rPr>
              <a:t> </a:t>
            </a:r>
            <a:r>
              <a:rPr lang="hu-HU" altLang="en-US" sz="2600" dirty="0">
                <a:solidFill>
                  <a:schemeClr val="bg1"/>
                </a:solidFill>
              </a:rPr>
              <a:t>Esztergom</a:t>
            </a:r>
            <a:r>
              <a:rPr kumimoji="1" lang="hu-HU" altLang="en-US" sz="2600" dirty="0">
                <a:solidFill>
                  <a:schemeClr val="bg1"/>
                </a:solidFill>
                <a:sym typeface="Symbol" pitchFamily="18" charset="2"/>
              </a:rPr>
              <a:t>ba érkezik, V. István dédunokája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 2" panose="05020102010507070707" pitchFamily="18" charset="2"/>
              <a:buChar char="c"/>
            </a:pPr>
            <a:r>
              <a:rPr kumimoji="1" lang="hu-HU" altLang="en-US" sz="2600" dirty="0">
                <a:solidFill>
                  <a:schemeClr val="bg1"/>
                </a:solidFill>
                <a:sym typeface="Symbol" pitchFamily="18" charset="2"/>
              </a:rPr>
              <a:t> A</a:t>
            </a:r>
            <a:r>
              <a:rPr lang="hu-HU" altLang="en-US" sz="2600" dirty="0">
                <a:solidFill>
                  <a:schemeClr val="bg1"/>
                </a:solidFill>
              </a:rPr>
              <a:t>z esztergomi érsek </a:t>
            </a:r>
            <a:r>
              <a:rPr lang="hu-HU" altLang="en-US" sz="2600" b="1" u="sng" dirty="0">
                <a:solidFill>
                  <a:srgbClr val="FFFF00"/>
                </a:solidFill>
              </a:rPr>
              <a:t>alkalmi koronával </a:t>
            </a:r>
            <a:r>
              <a:rPr lang="hu-HU" altLang="en-US" sz="2600" dirty="0">
                <a:solidFill>
                  <a:schemeClr val="bg1"/>
                </a:solidFill>
              </a:rPr>
              <a:t>megkoronázza – </a:t>
            </a:r>
            <a:r>
              <a:rPr lang="hu-HU" altLang="en-US" sz="2600" b="1" dirty="0">
                <a:solidFill>
                  <a:srgbClr val="FF0000"/>
                </a:solidFill>
              </a:rPr>
              <a:t>támadható !!!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344762" y="11151"/>
            <a:ext cx="4500562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Trónkövetelők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56992"/>
            <a:ext cx="8237666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220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431" y="3280957"/>
            <a:ext cx="6353541" cy="3577043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548680"/>
            <a:ext cx="8928992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5000"/>
              </a:lnSpc>
              <a:spcBef>
                <a:spcPct val="20000"/>
              </a:spcBef>
              <a:buNone/>
            </a:pPr>
            <a:r>
              <a:rPr kumimoji="1" lang="hu-HU" altLang="en-US" sz="2600" b="1" dirty="0">
                <a:solidFill>
                  <a:srgbClr val="000000"/>
                </a:solidFill>
                <a:sym typeface="Wingdings 2" panose="05020102010507070707" pitchFamily="18" charset="2"/>
              </a:rPr>
              <a:t>A CSEH PREMYSLEK</a:t>
            </a:r>
          </a:p>
          <a:p>
            <a:pPr marL="0" indent="0">
              <a:lnSpc>
                <a:spcPct val="105000"/>
              </a:lnSpc>
              <a:spcBef>
                <a:spcPct val="20000"/>
              </a:spcBef>
              <a:buNone/>
            </a:pPr>
            <a:r>
              <a:rPr kumimoji="1" lang="hu-HU" altLang="en-US" sz="2600" dirty="0">
                <a:solidFill>
                  <a:srgbClr val="000000"/>
                </a:solidFill>
                <a:sym typeface="Wingdings 2" panose="05020102010507070707" pitchFamily="18" charset="2"/>
              </a:rPr>
              <a:t> </a:t>
            </a:r>
            <a:r>
              <a:rPr lang="hu-HU" altLang="en-US" sz="2600" b="1" dirty="0">
                <a:solidFill>
                  <a:srgbClr val="000000"/>
                </a:solidFill>
              </a:rPr>
              <a:t>P</a:t>
            </a:r>
            <a:r>
              <a:rPr lang="en-US" altLang="en-US" sz="2600" b="1" dirty="0">
                <a:solidFill>
                  <a:srgbClr val="000000"/>
                </a:solidFill>
              </a:rPr>
              <a:t>ř</a:t>
            </a:r>
            <a:r>
              <a:rPr lang="hu-HU" altLang="en-US" sz="2600" b="1" dirty="0" err="1">
                <a:solidFill>
                  <a:srgbClr val="000000"/>
                </a:solidFill>
              </a:rPr>
              <a:t>emysl</a:t>
            </a:r>
            <a:r>
              <a:rPr lang="hu-HU" altLang="en-US" sz="2600" b="1" dirty="0">
                <a:solidFill>
                  <a:srgbClr val="000000"/>
                </a:solidFill>
              </a:rPr>
              <a:t> Vencel</a:t>
            </a:r>
            <a:r>
              <a:rPr lang="hu-HU" altLang="en-US" sz="2600" dirty="0">
                <a:solidFill>
                  <a:srgbClr val="000000"/>
                </a:solidFill>
              </a:rPr>
              <a:t>:</a:t>
            </a:r>
            <a:endParaRPr kumimoji="1" lang="hu-HU" altLang="en-US" sz="2600" dirty="0">
              <a:solidFill>
                <a:srgbClr val="000000"/>
              </a:solidFill>
              <a:sym typeface="Wingdings 2" panose="05020102010507070707" pitchFamily="18" charset="2"/>
            </a:endParaRPr>
          </a:p>
          <a:p>
            <a:pPr lvl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sz="2600" dirty="0">
                <a:solidFill>
                  <a:srgbClr val="000000"/>
                </a:solidFill>
                <a:sym typeface="Wingdings 2" panose="05020102010507070707" pitchFamily="18" charset="2"/>
              </a:rPr>
              <a:t> </a:t>
            </a:r>
            <a:r>
              <a:rPr lang="hu-HU" altLang="en-US" sz="2600" dirty="0">
                <a:solidFill>
                  <a:srgbClr val="000000"/>
                </a:solidFill>
              </a:rPr>
              <a:t>Csák Máté támogatásával megkoronázzák Székesfehérváron, a Szent Koronával, de a </a:t>
            </a:r>
            <a:r>
              <a:rPr lang="hu-HU" altLang="en-US" sz="2600" b="1" u="sng" dirty="0">
                <a:solidFill>
                  <a:srgbClr val="000000"/>
                </a:solidFill>
              </a:rPr>
              <a:t>kalocsai érsek</a:t>
            </a:r>
            <a:r>
              <a:rPr lang="hu-HU" altLang="en-US" sz="2600" b="1" dirty="0">
                <a:solidFill>
                  <a:srgbClr val="000000"/>
                </a:solidFill>
              </a:rPr>
              <a:t> </a:t>
            </a:r>
            <a:r>
              <a:rPr lang="hu-HU" altLang="en-US" sz="2600" dirty="0">
                <a:solidFill>
                  <a:srgbClr val="000000"/>
                </a:solidFill>
              </a:rPr>
              <a:t>- </a:t>
            </a:r>
            <a:r>
              <a:rPr lang="hu-HU" altLang="en-US" sz="2600" b="1" dirty="0">
                <a:solidFill>
                  <a:srgbClr val="C00000"/>
                </a:solidFill>
              </a:rPr>
              <a:t>támadható</a:t>
            </a:r>
          </a:p>
          <a:p>
            <a:pPr lvl="1">
              <a:lnSpc>
                <a:spcPct val="105000"/>
              </a:lnSpc>
              <a:spcBef>
                <a:spcPct val="20000"/>
              </a:spcBef>
            </a:pPr>
            <a:r>
              <a:rPr kumimoji="1" lang="hu-HU" altLang="en-US" sz="2600" dirty="0">
                <a:solidFill>
                  <a:srgbClr val="000000"/>
                </a:solidFill>
                <a:sym typeface="Wingdings 2" panose="05020102010507070707" pitchFamily="18" charset="2"/>
              </a:rPr>
              <a:t> Elvileg MO királya </a:t>
            </a:r>
            <a:r>
              <a:rPr lang="hu-HU" altLang="en-US" sz="2600" b="1" dirty="0">
                <a:solidFill>
                  <a:srgbClr val="000000"/>
                </a:solidFill>
              </a:rPr>
              <a:t>1301-1305</a:t>
            </a:r>
            <a:r>
              <a:rPr lang="hu-HU" altLang="en-US" sz="2600" dirty="0">
                <a:solidFill>
                  <a:srgbClr val="000000"/>
                </a:solidFill>
              </a:rPr>
              <a:t>, de nem kormányoz, a hatalom a bárók kezében van</a:t>
            </a:r>
          </a:p>
          <a:p>
            <a:endParaRPr lang="en-US" sz="2600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345921" y="25550"/>
            <a:ext cx="4500562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Trónkövetelők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320" y="2564904"/>
            <a:ext cx="324036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0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039" y="689124"/>
            <a:ext cx="6196146" cy="5908228"/>
          </a:xfrm>
        </p:spPr>
        <p:txBody>
          <a:bodyPr>
            <a:normAutofit/>
          </a:bodyPr>
          <a:lstStyle/>
          <a:p>
            <a:pPr marL="0" indent="0">
              <a:lnSpc>
                <a:spcPct val="105000"/>
              </a:lnSpc>
              <a:spcBef>
                <a:spcPct val="20000"/>
              </a:spcBef>
              <a:buNone/>
            </a:pPr>
            <a:r>
              <a:rPr kumimoji="1" lang="hu-HU" altLang="en-US" sz="2600" b="1" dirty="0">
                <a:solidFill>
                  <a:srgbClr val="000000"/>
                </a:solidFill>
                <a:sym typeface="Wingdings 2" panose="05020102010507070707" pitchFamily="18" charset="2"/>
              </a:rPr>
              <a:t>A BAJOR WITTELSBACHOK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 2" panose="05020102010507070707" pitchFamily="18" charset="2"/>
              <a:buChar char="c"/>
            </a:pPr>
            <a:r>
              <a:rPr lang="hu-HU" altLang="en-US" sz="2600" dirty="0">
                <a:solidFill>
                  <a:srgbClr val="000000"/>
                </a:solidFill>
              </a:rPr>
              <a:t> Vencel hazatér (Csehországba) és 1305-ben meghal, a fia a magyar koronát </a:t>
            </a:r>
            <a:r>
              <a:rPr lang="hu-HU" altLang="en-US" sz="2600" b="1" dirty="0" err="1">
                <a:solidFill>
                  <a:srgbClr val="000000"/>
                </a:solidFill>
              </a:rPr>
              <a:t>Wittelsbach</a:t>
            </a:r>
            <a:r>
              <a:rPr lang="hu-HU" altLang="en-US" sz="2600" b="1" dirty="0">
                <a:solidFill>
                  <a:srgbClr val="000000"/>
                </a:solidFill>
              </a:rPr>
              <a:t> Ottóra </a:t>
            </a:r>
            <a:r>
              <a:rPr lang="hu-HU" altLang="en-US" sz="2600" dirty="0">
                <a:solidFill>
                  <a:srgbClr val="000000"/>
                </a:solidFill>
              </a:rPr>
              <a:t>hagyja, </a:t>
            </a:r>
            <a:r>
              <a:rPr lang="hu-HU" altLang="en-US" sz="2600" b="1" dirty="0">
                <a:solidFill>
                  <a:srgbClr val="000000"/>
                </a:solidFill>
              </a:rPr>
              <a:t>1305-1307 magyar király</a:t>
            </a:r>
            <a:endParaRPr lang="hu-HU" altLang="en-US" sz="2600" dirty="0">
              <a:solidFill>
                <a:srgbClr val="000000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 2" panose="05020102010507070707" pitchFamily="18" charset="2"/>
              <a:buChar char="c"/>
            </a:pPr>
            <a:r>
              <a:rPr lang="hu-HU" altLang="en-US" sz="2600" dirty="0">
                <a:solidFill>
                  <a:srgbClr val="000000"/>
                </a:solidFill>
              </a:rPr>
              <a:t> Fehérváron megkoronázzák, a </a:t>
            </a:r>
            <a:r>
              <a:rPr lang="hu-HU" altLang="en-US" sz="2600" b="1" u="sng" dirty="0">
                <a:solidFill>
                  <a:srgbClr val="000000"/>
                </a:solidFill>
              </a:rPr>
              <a:t>kalocsai érsek</a:t>
            </a:r>
            <a:r>
              <a:rPr lang="hu-HU" altLang="en-US" sz="2600" dirty="0">
                <a:solidFill>
                  <a:srgbClr val="000000"/>
                </a:solidFill>
              </a:rPr>
              <a:t> – </a:t>
            </a:r>
            <a:r>
              <a:rPr lang="hu-HU" altLang="en-US" sz="2600" b="1" dirty="0">
                <a:solidFill>
                  <a:srgbClr val="C00000"/>
                </a:solidFill>
              </a:rPr>
              <a:t>támadható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 2" panose="05020102010507070707" pitchFamily="18" charset="2"/>
              <a:buChar char="c"/>
            </a:pPr>
            <a:r>
              <a:rPr kumimoji="1" lang="hu-HU" altLang="en-US" sz="2600" b="1" dirty="0">
                <a:solidFill>
                  <a:srgbClr val="000000"/>
                </a:solidFill>
                <a:sym typeface="Wingdings 2" panose="05020102010507070707" pitchFamily="18" charset="2"/>
              </a:rPr>
              <a:t> </a:t>
            </a:r>
            <a:r>
              <a:rPr kumimoji="1" lang="hu-HU" altLang="en-US" sz="2600" dirty="0">
                <a:solidFill>
                  <a:srgbClr val="000000"/>
                </a:solidFill>
                <a:sym typeface="Wingdings 2" panose="05020102010507070707" pitchFamily="18" charset="2"/>
              </a:rPr>
              <a:t>Erdélybe megy, Kán Lászlóhoz (házasságkötés a lányával). E</a:t>
            </a:r>
            <a:r>
              <a:rPr lang="hu-HU" altLang="en-US" sz="2600" dirty="0">
                <a:solidFill>
                  <a:srgbClr val="000000"/>
                </a:solidFill>
              </a:rPr>
              <a:t>sküvő helyett börtönbe veti – váltságdíj fejében szabadul, majd visszatér Bajorországba</a:t>
            </a:r>
          </a:p>
          <a:p>
            <a:endParaRPr lang="en-US" sz="2600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345921" y="25550"/>
            <a:ext cx="4500562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Trónkövetelők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625422"/>
            <a:ext cx="3011042" cy="422108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13" y="-315416"/>
            <a:ext cx="324036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729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146990"/>
            <a:ext cx="4427984" cy="2711010"/>
          </a:xfrm>
          <a:prstGeom prst="rect">
            <a:avLst/>
          </a:prstGeom>
        </p:spPr>
      </p:pic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4509" y="907463"/>
            <a:ext cx="5863635" cy="5833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9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sz="2600" dirty="0">
                <a:solidFill>
                  <a:srgbClr val="000000"/>
                </a:solidFill>
                <a:latin typeface="+mn-lt"/>
              </a:rPr>
              <a:t>I. Károly (Róbert) megnyer néhány bárót (Aba Amádé, Borsa Kopasz, Csák </a:t>
            </a:r>
            <a:r>
              <a:rPr lang="hu-HU" altLang="en-US" sz="2600" dirty="0" err="1">
                <a:solidFill>
                  <a:srgbClr val="000000"/>
                </a:solidFill>
                <a:latin typeface="+mn-lt"/>
              </a:rPr>
              <a:t>Ugrin</a:t>
            </a:r>
            <a:r>
              <a:rPr lang="hu-HU" altLang="en-US" sz="2600" dirty="0">
                <a:solidFill>
                  <a:srgbClr val="000000"/>
                </a:solidFill>
                <a:latin typeface="+mn-lt"/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sz="2600" b="1" dirty="0">
                <a:solidFill>
                  <a:srgbClr val="000000"/>
                </a:solidFill>
                <a:latin typeface="+mn-lt"/>
              </a:rPr>
              <a:t>1307. a rákosi gyűlés</a:t>
            </a:r>
            <a:r>
              <a:rPr lang="hu-HU" altLang="en-US" sz="2600" dirty="0">
                <a:solidFill>
                  <a:srgbClr val="000000"/>
                </a:solidFill>
                <a:latin typeface="+mn-lt"/>
              </a:rPr>
              <a:t> </a:t>
            </a:r>
            <a:r>
              <a:rPr lang="hu-HU" altLang="en-US" sz="2600" b="1" dirty="0">
                <a:solidFill>
                  <a:srgbClr val="C00000"/>
                </a:solidFill>
                <a:latin typeface="+mn-lt"/>
              </a:rPr>
              <a:t>királlyá választja</a:t>
            </a:r>
          </a:p>
          <a:p>
            <a:pPr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600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      - a főpapság, nemesség támogatja</a:t>
            </a:r>
            <a:r>
              <a:rPr lang="hu-HU" altLang="en-US" sz="2600" dirty="0">
                <a:solidFill>
                  <a:srgbClr val="000000"/>
                </a:solidFill>
                <a:latin typeface="+mn-lt"/>
              </a:rPr>
              <a:t> </a:t>
            </a:r>
            <a:endParaRPr kumimoji="1" lang="hu-HU" altLang="en-US" sz="2600" dirty="0">
              <a:solidFill>
                <a:srgbClr val="000000"/>
              </a:solidFill>
              <a:latin typeface="+mn-lt"/>
              <a:sym typeface="Wingdings 2" panose="05020102010507070707" pitchFamily="18" charset="2"/>
            </a:endParaRPr>
          </a:p>
          <a:p>
            <a:pPr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600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      - megerősíti a nemesség jogait </a:t>
            </a:r>
          </a:p>
          <a:p>
            <a:pPr marL="342900" indent="-342900">
              <a:lnSpc>
                <a:spcPct val="9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hu-HU" altLang="en-US" sz="2600" b="1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1308.</a:t>
            </a:r>
            <a:r>
              <a:rPr kumimoji="1" lang="hu-HU" altLang="en-US" sz="2600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 </a:t>
            </a:r>
            <a:r>
              <a:rPr kumimoji="1" lang="hu-HU" altLang="en-US" sz="2600" b="1" dirty="0" err="1">
                <a:solidFill>
                  <a:srgbClr val="C00000"/>
                </a:solidFill>
                <a:latin typeface="+mn-lt"/>
                <a:sym typeface="Wingdings 2" panose="05020102010507070707" pitchFamily="18" charset="2"/>
              </a:rPr>
              <a:t>Gentilis</a:t>
            </a:r>
            <a:r>
              <a:rPr kumimoji="1" lang="hu-HU" altLang="en-US" sz="2600" b="1" dirty="0">
                <a:solidFill>
                  <a:srgbClr val="C00000"/>
                </a:solidFill>
                <a:latin typeface="+mn-lt"/>
                <a:sym typeface="Wingdings 2" panose="05020102010507070707" pitchFamily="18" charset="2"/>
              </a:rPr>
              <a:t> bíboros </a:t>
            </a:r>
            <a:r>
              <a:rPr kumimoji="1" lang="hu-HU" altLang="en-US" sz="2600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(a pápa követe MO-</a:t>
            </a:r>
            <a:r>
              <a:rPr kumimoji="1" lang="hu-HU" altLang="en-US" sz="2600" dirty="0" err="1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ra</a:t>
            </a:r>
            <a:r>
              <a:rPr kumimoji="1" lang="hu-HU" altLang="en-US" sz="2600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 érkezik) - </a:t>
            </a:r>
            <a:r>
              <a:rPr kumimoji="1" lang="hu-HU" altLang="en-US" sz="2600" b="1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Csák Máté és Kőszegi Henrik megnyerése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kumimoji="1" lang="hu-HU" altLang="en-US" sz="2600" dirty="0">
                <a:solidFill>
                  <a:srgbClr val="000000"/>
                </a:solidFill>
                <a:latin typeface="+mn-lt"/>
                <a:sym typeface="Symbol" pitchFamily="18" charset="2"/>
              </a:rPr>
              <a:t>     </a:t>
            </a:r>
            <a:r>
              <a:rPr lang="hu-HU" altLang="en-US" sz="2600" dirty="0">
                <a:solidFill>
                  <a:srgbClr val="000000"/>
                </a:solidFill>
                <a:latin typeface="+mn-lt"/>
              </a:rPr>
              <a:t>1308 domonkosok pesti kolostora –                                                                                       gyűlés  </a:t>
            </a:r>
            <a:r>
              <a:rPr lang="hu-HU" altLang="en-US" sz="2600" b="1" dirty="0">
                <a:solidFill>
                  <a:srgbClr val="000000"/>
                </a:solidFill>
                <a:latin typeface="+mn-lt"/>
              </a:rPr>
              <a:t>ismét </a:t>
            </a:r>
            <a:r>
              <a:rPr lang="hu-HU" altLang="en-US" sz="2600" b="1" dirty="0">
                <a:solidFill>
                  <a:srgbClr val="C00000"/>
                </a:solidFill>
                <a:latin typeface="+mn-lt"/>
              </a:rPr>
              <a:t>királlyá választja</a:t>
            </a:r>
          </a:p>
          <a:p>
            <a:pPr marL="342900" indent="-342900">
              <a:lnSpc>
                <a:spcPct val="9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sz="2600" b="1" dirty="0">
                <a:solidFill>
                  <a:srgbClr val="000000"/>
                </a:solidFill>
                <a:latin typeface="+mn-lt"/>
              </a:rPr>
              <a:t>1309.</a:t>
            </a:r>
            <a:r>
              <a:rPr lang="hu-HU" altLang="en-US" sz="2600" dirty="0">
                <a:solidFill>
                  <a:srgbClr val="000000"/>
                </a:solidFill>
                <a:latin typeface="+mn-lt"/>
              </a:rPr>
              <a:t> A budai Nagyboldogasszony-templom - </a:t>
            </a:r>
            <a:r>
              <a:rPr lang="hu-HU" altLang="en-US" sz="2600" b="1" dirty="0">
                <a:solidFill>
                  <a:srgbClr val="000000"/>
                </a:solidFill>
                <a:latin typeface="+mn-lt"/>
              </a:rPr>
              <a:t>újabb koronázás</a:t>
            </a:r>
            <a:r>
              <a:rPr lang="hu-HU" altLang="en-US" sz="2600" dirty="0">
                <a:solidFill>
                  <a:srgbClr val="000000"/>
                </a:solidFill>
                <a:latin typeface="+mn-lt"/>
              </a:rPr>
              <a:t>, de ez sem hivatalos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-36512" y="45146"/>
            <a:ext cx="6336704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solidFill>
                  <a:srgbClr val="000000"/>
                </a:solidFill>
                <a:latin typeface="+mn-lt"/>
              </a:rPr>
              <a:t>I. Károly (Róbert)</a:t>
            </a: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hu-HU" altLang="en-US" sz="4400" b="1" dirty="0">
                <a:solidFill>
                  <a:srgbClr val="000000"/>
                </a:solidFill>
                <a:latin typeface="+mn-lt"/>
              </a:rPr>
              <a:t>egyedül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635" y="620688"/>
            <a:ext cx="3280365" cy="3453016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6538274" y="306473"/>
            <a:ext cx="1850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>
                <a:latin typeface="+mn-lt"/>
              </a:rPr>
              <a:t>Gentilis bíboros</a:t>
            </a:r>
            <a:endParaRPr lang="en-US" sz="2000" b="1" dirty="0"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94BE1A18-54FC-48B6-9EE1-45CA49F3B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145" y="0"/>
            <a:ext cx="63037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32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I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5199"/>
            <a:ext cx="9152698" cy="368396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0" y="534806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 dirty="0">
                <a:solidFill>
                  <a:schemeClr val="bg1"/>
                </a:solidFill>
                <a:latin typeface="+mn-lt"/>
              </a:rPr>
              <a:t>I. Károly (Róbert) koronázása a </a:t>
            </a:r>
            <a:r>
              <a:rPr lang="hu-HU" altLang="en-US" dirty="0" err="1">
                <a:solidFill>
                  <a:schemeClr val="bg1"/>
                </a:solidFill>
                <a:latin typeface="+mn-lt"/>
              </a:rPr>
              <a:t>szepeshelyi</a:t>
            </a:r>
            <a:r>
              <a:rPr lang="hu-HU" altLang="en-US" dirty="0">
                <a:solidFill>
                  <a:schemeClr val="bg1"/>
                </a:solidFill>
                <a:latin typeface="+mn-lt"/>
              </a:rPr>
              <a:t> templom freskóján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19"/>
            <a:ext cx="9144000" cy="6838381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5496" y="19619"/>
            <a:ext cx="9145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latin typeface="+mn-lt"/>
              </a:rPr>
              <a:t>I. Károly (Róbert) királyi birtoka 1310-ben és a tartományurak birtokai</a:t>
            </a:r>
            <a:endParaRPr lang="en-US" b="1" dirty="0"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0" y="63500"/>
            <a:ext cx="91440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Tartományúri hatalom felszámolása</a:t>
            </a:r>
            <a:r>
              <a:rPr lang="hu-HU" altLang="en-US" b="1" dirty="0">
                <a:latin typeface="+mn-lt"/>
              </a:rPr>
              <a:t> </a:t>
            </a:r>
            <a:endParaRPr lang="hu-HU" altLang="en-US" b="1" dirty="0">
              <a:latin typeface="+mn-lt"/>
              <a:sym typeface="Wingdings" pitchFamily="2" charset="2"/>
            </a:endParaRP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0" y="707270"/>
            <a:ext cx="91440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1310 </a:t>
            </a:r>
            <a:r>
              <a:rPr lang="hu-HU" altLang="en-US" b="1" dirty="0">
                <a:solidFill>
                  <a:srgbClr val="C00000"/>
                </a:solidFill>
                <a:latin typeface="+mn-lt"/>
              </a:rPr>
              <a:t>törvényesen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 megkoronázzák I. Károlyt, királyi </a:t>
            </a: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központja: </a:t>
            </a:r>
            <a:r>
              <a:rPr kumimoji="1" lang="hu-HU" altLang="en-US" b="1" u="sng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Temesvár</a:t>
            </a:r>
            <a:r>
              <a:rPr kumimoji="1" lang="hu-HU" altLang="en-US" b="1" i="1" u="sng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 </a:t>
            </a:r>
            <a:endParaRPr lang="hu-HU" altLang="en-US" b="1" u="sng" dirty="0">
              <a:solidFill>
                <a:srgbClr val="000000"/>
              </a:solidFill>
              <a:latin typeface="+mn-lt"/>
            </a:endParaRP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Fegyveres sikerek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</a:t>
            </a:r>
            <a:r>
              <a:rPr kumimoji="1" lang="hu-HU" altLang="en-US" dirty="0">
                <a:solidFill>
                  <a:srgbClr val="000000"/>
                </a:solidFill>
                <a:latin typeface="+mn-lt"/>
                <a:sym typeface="Symbol" pitchFamily="18" charset="2"/>
              </a:rPr>
              <a:t> </a:t>
            </a:r>
            <a:r>
              <a:rPr lang="hu-HU" altLang="en-US" b="1" dirty="0">
                <a:solidFill>
                  <a:srgbClr val="C00000"/>
                </a:solidFill>
                <a:latin typeface="+mn-lt"/>
              </a:rPr>
              <a:t>1312. rozgonyi csata 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- Amadé fiak</a:t>
            </a:r>
            <a:endParaRPr kumimoji="1" lang="hu-HU" altLang="en-US" dirty="0">
              <a:solidFill>
                <a:srgbClr val="000000"/>
              </a:solidFill>
              <a:latin typeface="+mn-lt"/>
              <a:sym typeface="Wingdings 2" panose="05020102010507070707" pitchFamily="18" charset="2"/>
            </a:endParaRPr>
          </a:p>
          <a:p>
            <a:pPr lvl="1"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</a:t>
            </a:r>
            <a:r>
              <a:rPr kumimoji="1" lang="hu-HU" altLang="en-US" dirty="0">
                <a:solidFill>
                  <a:srgbClr val="000000"/>
                </a:solidFill>
                <a:latin typeface="+mn-lt"/>
                <a:sym typeface="Symbol" pitchFamily="18" charset="2"/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1317. debreceni csata - Borsa Kopasz</a:t>
            </a: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 </a:t>
            </a:r>
          </a:p>
          <a:p>
            <a:pPr lvl="1"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</a:t>
            </a:r>
            <a:r>
              <a:rPr kumimoji="1" lang="hu-HU" altLang="en-US" dirty="0">
                <a:solidFill>
                  <a:srgbClr val="000000"/>
                </a:solidFill>
                <a:latin typeface="+mn-lt"/>
                <a:sym typeface="Symbol" pitchFamily="18" charset="2"/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1319. </a:t>
            </a:r>
            <a:r>
              <a:rPr lang="hu-HU" altLang="en-US" dirty="0" err="1">
                <a:solidFill>
                  <a:srgbClr val="000000"/>
                </a:solidFill>
                <a:latin typeface="+mn-lt"/>
              </a:rPr>
              <a:t>zalafői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 csata – Kőszegi testvérek </a:t>
            </a:r>
            <a:r>
              <a:rPr kumimoji="1" lang="hu-HU" altLang="en-US" dirty="0">
                <a:solidFill>
                  <a:srgbClr val="000000"/>
                </a:solidFill>
                <a:latin typeface="+mn-lt"/>
                <a:sym typeface="Symbol" pitchFamily="18" charset="2"/>
              </a:rPr>
              <a:t>		</a:t>
            </a:r>
            <a:endParaRPr lang="hu-HU" altLang="en-US" dirty="0">
              <a:solidFill>
                <a:srgbClr val="000000"/>
              </a:solidFill>
              <a:latin typeface="+mn-lt"/>
            </a:endParaRP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Kivárás</a:t>
            </a:r>
            <a:endParaRPr kumimoji="1" lang="hu-HU" altLang="en-US" b="1" dirty="0">
              <a:solidFill>
                <a:srgbClr val="000000"/>
              </a:solidFill>
              <a:latin typeface="+mn-lt"/>
              <a:sym typeface="Wingdings 2" panose="05020102010507070707" pitchFamily="18" charset="2"/>
            </a:endParaRPr>
          </a:p>
          <a:p>
            <a:pPr lvl="1"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</a:t>
            </a:r>
            <a:r>
              <a:rPr kumimoji="1" lang="hu-HU" altLang="en-US" dirty="0">
                <a:solidFill>
                  <a:srgbClr val="000000"/>
                </a:solidFill>
                <a:latin typeface="+mn-lt"/>
                <a:sym typeface="Symbol" pitchFamily="18" charset="2"/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1311. Csák </a:t>
            </a:r>
            <a:r>
              <a:rPr lang="hu-HU" altLang="en-US" dirty="0" err="1">
                <a:solidFill>
                  <a:srgbClr val="000000"/>
                </a:solidFill>
                <a:latin typeface="+mn-lt"/>
              </a:rPr>
              <a:t>Ugrin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 </a:t>
            </a:r>
            <a:r>
              <a:rPr lang="hu-HU" altLang="en-US" b="1" dirty="0">
                <a:solidFill>
                  <a:srgbClr val="000000"/>
                </a:solidFill>
                <a:latin typeface="+mn-lt"/>
                <a:sym typeface="Wingdings" pitchFamily="2" charset="2"/>
              </a:rPr>
              <a:t>†</a:t>
            </a:r>
            <a:endParaRPr kumimoji="1" lang="hu-HU" altLang="en-US" dirty="0">
              <a:solidFill>
                <a:srgbClr val="000000"/>
              </a:solidFill>
              <a:latin typeface="+mn-lt"/>
              <a:sym typeface="Wingdings 2" panose="05020102010507070707" pitchFamily="18" charset="2"/>
            </a:endParaRPr>
          </a:p>
          <a:p>
            <a:pPr lvl="1"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</a:t>
            </a:r>
            <a:r>
              <a:rPr kumimoji="1" lang="hu-HU" altLang="en-US" dirty="0">
                <a:solidFill>
                  <a:srgbClr val="000000"/>
                </a:solidFill>
                <a:latin typeface="+mn-lt"/>
                <a:sym typeface="Symbol" pitchFamily="18" charset="2"/>
              </a:rPr>
              <a:t> </a:t>
            </a:r>
            <a:r>
              <a:rPr lang="hu-HU" altLang="en-US" b="1" dirty="0">
                <a:solidFill>
                  <a:srgbClr val="C00000"/>
                </a:solidFill>
                <a:latin typeface="+mn-lt"/>
              </a:rPr>
              <a:t>1321. Csák Máté </a:t>
            </a:r>
            <a:r>
              <a:rPr lang="hu-HU" altLang="en-US" b="1" dirty="0">
                <a:solidFill>
                  <a:srgbClr val="C00000"/>
                </a:solidFill>
                <a:latin typeface="+mn-lt"/>
                <a:sym typeface="Wingdings" pitchFamily="2" charset="2"/>
              </a:rPr>
              <a:t>†</a:t>
            </a:r>
            <a:r>
              <a:rPr lang="hu-HU" altLang="en-US" b="1" dirty="0">
                <a:solidFill>
                  <a:srgbClr val="000000"/>
                </a:solidFill>
                <a:latin typeface="+mn-lt"/>
                <a:sym typeface="Wingdings" pitchFamily="2" charset="2"/>
              </a:rPr>
              <a:t>, </a:t>
            </a: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Kán László </a:t>
            </a:r>
            <a:r>
              <a:rPr lang="hu-HU" altLang="en-US" b="1" dirty="0">
                <a:solidFill>
                  <a:srgbClr val="000000"/>
                </a:solidFill>
                <a:latin typeface="+mn-lt"/>
                <a:sym typeface="Wingdings" pitchFamily="2" charset="2"/>
              </a:rPr>
              <a:t>†</a:t>
            </a:r>
            <a:endParaRPr kumimoji="1" lang="hu-HU" altLang="en-US" dirty="0">
              <a:solidFill>
                <a:srgbClr val="000000"/>
              </a:solidFill>
              <a:latin typeface="+mn-lt"/>
              <a:sym typeface="Wingdings 2" panose="05020102010507070707" pitchFamily="18" charset="2"/>
            </a:endParaRPr>
          </a:p>
          <a:p>
            <a:pPr marL="342900" indent="-342900">
              <a:spcBef>
                <a:spcPct val="2000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A király támaszai: főpapság, nemesség, </a:t>
            </a:r>
          </a:p>
          <a:p>
            <a:pPr>
              <a:spcBef>
                <a:spcPct val="20000"/>
              </a:spcBef>
              <a:buClr>
                <a:srgbClr val="0000FF"/>
              </a:buClr>
            </a:pP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     polgárság</a:t>
            </a:r>
            <a:endParaRPr lang="hu-HU" altLang="en-US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500" y="1124744"/>
            <a:ext cx="3533500" cy="462888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884076"/>
            <a:ext cx="3796008" cy="19739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A rozgonyi csata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7878" y="0"/>
            <a:ext cx="3368864" cy="62372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4" name="Picture 16" descr="trencsen25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1"/>
          <a:stretch>
            <a:fillRect/>
          </a:stretch>
        </p:blipFill>
        <p:spPr>
          <a:xfrm>
            <a:off x="4139952" y="-171400"/>
            <a:ext cx="4741757" cy="3324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8" name="Picture 20" descr="trencsenrajz13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9952" y="3389149"/>
            <a:ext cx="4741757" cy="28481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7" name="Text Box 9"/>
          <p:cNvSpPr txBox="1">
            <a:spLocks noChangeArrowheads="1"/>
          </p:cNvSpPr>
          <p:nvPr/>
        </p:nvSpPr>
        <p:spPr bwMode="auto">
          <a:xfrm>
            <a:off x="107504" y="6308725"/>
            <a:ext cx="3419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 dirty="0">
                <a:solidFill>
                  <a:srgbClr val="000000"/>
                </a:solidFill>
                <a:latin typeface="+mn-lt"/>
              </a:rPr>
              <a:t>1312. Rozgonyi csata</a:t>
            </a:r>
          </a:p>
        </p:txBody>
      </p:sp>
      <p:sp>
        <p:nvSpPr>
          <p:cNvPr id="63511" name="Text Box 23"/>
          <p:cNvSpPr txBox="1">
            <a:spLocks noChangeArrowheads="1"/>
          </p:cNvSpPr>
          <p:nvPr/>
        </p:nvSpPr>
        <p:spPr bwMode="auto">
          <a:xfrm>
            <a:off x="4356100" y="6308725"/>
            <a:ext cx="4392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 dirty="0">
                <a:solidFill>
                  <a:srgbClr val="000000"/>
                </a:solidFill>
                <a:latin typeface="+mn-lt"/>
              </a:rPr>
              <a:t>Trencsén, Csák Máté fellegvára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896262"/>
            <a:ext cx="4139952" cy="3177761"/>
          </a:xfrm>
          <a:prstGeom prst="rect">
            <a:avLst/>
          </a:prstGeom>
        </p:spPr>
      </p:pic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179264" y="67824"/>
            <a:ext cx="8785472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latin typeface="+mn-lt"/>
              </a:rPr>
              <a:t>A királyi hatalom alapjai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0" y="332656"/>
            <a:ext cx="9144000" cy="4376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20000"/>
              </a:spcBef>
              <a:buFont typeface="Wingdings" pitchFamily="2" charset="2"/>
              <a:buNone/>
            </a:pPr>
            <a:endParaRPr lang="hu-HU" altLang="en-US" dirty="0">
              <a:latin typeface="+mn-lt"/>
            </a:endParaRPr>
          </a:p>
          <a:p>
            <a:pPr marL="342900" indent="-342900">
              <a:lnSpc>
                <a:spcPct val="7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dirty="0">
                <a:latin typeface="+mn-lt"/>
              </a:rPr>
              <a:t>A királyi birtokok nagy részét visszaszerezte, s ezeket</a:t>
            </a:r>
            <a:r>
              <a:rPr lang="hu-HU" altLang="en-US" dirty="0">
                <a:latin typeface="+mn-lt"/>
                <a:sym typeface="Symbol" pitchFamily="18" charset="2"/>
              </a:rPr>
              <a:t> </a:t>
            </a:r>
            <a:r>
              <a:rPr lang="hu-HU" altLang="en-US" dirty="0">
                <a:latin typeface="+mn-lt"/>
              </a:rPr>
              <a:t>új bárói réteg irányította </a:t>
            </a:r>
            <a:endParaRPr kumimoji="1" lang="hu-HU" altLang="en-US" dirty="0">
              <a:latin typeface="+mn-lt"/>
              <a:sym typeface="Symbol" pitchFamily="18" charset="2"/>
            </a:endParaRPr>
          </a:p>
          <a:p>
            <a:pPr marL="342900" indent="-342900">
              <a:lnSpc>
                <a:spcPct val="7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dirty="0">
                <a:latin typeface="+mn-lt"/>
              </a:rPr>
              <a:t>A </a:t>
            </a:r>
            <a:r>
              <a:rPr lang="hu-HU" altLang="en-US" b="1" dirty="0" err="1">
                <a:solidFill>
                  <a:srgbClr val="C00000"/>
                </a:solidFill>
                <a:latin typeface="+mn-lt"/>
              </a:rPr>
              <a:t>honor</a:t>
            </a:r>
            <a:r>
              <a:rPr lang="hu-HU" altLang="en-US" b="1" dirty="0">
                <a:solidFill>
                  <a:srgbClr val="C00000"/>
                </a:solidFill>
                <a:latin typeface="+mn-lt"/>
              </a:rPr>
              <a:t>-rendszer</a:t>
            </a:r>
            <a:r>
              <a:rPr lang="hu-HU" altLang="en-US" dirty="0">
                <a:latin typeface="+mn-lt"/>
              </a:rPr>
              <a:t> létrehozása: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kumimoji="1" lang="hu-HU" altLang="en-US" dirty="0">
                <a:latin typeface="+mn-lt"/>
                <a:sym typeface="Symbol" pitchFamily="18" charset="2"/>
              </a:rPr>
              <a:t>     - a tisztségből [</a:t>
            </a:r>
            <a:r>
              <a:rPr kumimoji="1" lang="hu-HU" altLang="en-US" dirty="0" err="1">
                <a:latin typeface="+mn-lt"/>
                <a:sym typeface="Symbol" pitchFamily="18" charset="2"/>
              </a:rPr>
              <a:t>honor</a:t>
            </a:r>
            <a:r>
              <a:rPr kumimoji="1" lang="hu-HU" altLang="en-US" dirty="0">
                <a:latin typeface="+mn-lt"/>
                <a:sym typeface="Symbol" pitchFamily="18" charset="2"/>
              </a:rPr>
              <a:t>] </a:t>
            </a:r>
            <a:r>
              <a:rPr kumimoji="1" lang="hu-HU" altLang="en-US" b="1" u="sng" dirty="0">
                <a:latin typeface="+mn-lt"/>
                <a:sym typeface="Symbol" pitchFamily="18" charset="2"/>
              </a:rPr>
              <a:t>bármikor le lehetett váltani</a:t>
            </a:r>
            <a:r>
              <a:rPr kumimoji="1" lang="hu-HU" altLang="en-US" b="1" dirty="0">
                <a:latin typeface="+mn-lt"/>
                <a:sym typeface="Symbol" pitchFamily="18" charset="2"/>
              </a:rPr>
              <a:t> </a:t>
            </a:r>
            <a:r>
              <a:rPr kumimoji="1" lang="hu-HU" altLang="en-US" dirty="0">
                <a:latin typeface="+mn-lt"/>
                <a:sym typeface="Symbol" pitchFamily="18" charset="2"/>
              </a:rPr>
              <a:t>őket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dirty="0">
                <a:latin typeface="+mn-lt"/>
              </a:rPr>
              <a:t>Új bárói réteg - hatalmának hű támaszai -</a:t>
            </a:r>
            <a:r>
              <a:rPr kumimoji="1" lang="hu-HU" altLang="en-US" dirty="0">
                <a:latin typeface="+mn-lt"/>
                <a:sym typeface="Symbol" pitchFamily="18" charset="2"/>
              </a:rPr>
              <a:t> </a:t>
            </a:r>
            <a:r>
              <a:rPr kumimoji="1" lang="hu-HU" altLang="en-US" b="1" dirty="0">
                <a:latin typeface="+mn-lt"/>
                <a:sym typeface="Symbol" pitchFamily="18" charset="2"/>
              </a:rPr>
              <a:t>oldalági családok, nemesek</a:t>
            </a:r>
            <a:r>
              <a:rPr kumimoji="1" lang="hu-HU" altLang="en-US" dirty="0">
                <a:latin typeface="+mn-lt"/>
                <a:sym typeface="Symbol" pitchFamily="18" charset="2"/>
              </a:rPr>
              <a:t>, kevés</a:t>
            </a:r>
            <a:r>
              <a:rPr lang="hu-HU" altLang="en-US" dirty="0">
                <a:latin typeface="+mn-lt"/>
              </a:rPr>
              <a:t> idegen </a:t>
            </a: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(</a:t>
            </a:r>
            <a:r>
              <a:rPr lang="hu-HU" altLang="en-US" dirty="0" err="1">
                <a:latin typeface="+mn-lt"/>
              </a:rPr>
              <a:t>Nekcsei</a:t>
            </a:r>
            <a:r>
              <a:rPr lang="hu-HU" altLang="en-US" dirty="0">
                <a:latin typeface="+mn-lt"/>
              </a:rPr>
              <a:t>, Szécsényi, Garai, </a:t>
            </a:r>
            <a:r>
              <a:rPr lang="hu-HU" altLang="en-US" dirty="0" err="1">
                <a:latin typeface="+mn-lt"/>
              </a:rPr>
              <a:t>Lackfi</a:t>
            </a:r>
            <a:r>
              <a:rPr lang="hu-HU" altLang="en-US" dirty="0">
                <a:latin typeface="+mn-lt"/>
              </a:rPr>
              <a:t>, Újlaki, </a:t>
            </a:r>
            <a:r>
              <a:rPr lang="hu-HU" altLang="en-US" dirty="0" err="1">
                <a:latin typeface="+mn-lt"/>
              </a:rPr>
              <a:t>Drugeth</a:t>
            </a:r>
            <a:r>
              <a:rPr lang="hu-HU" altLang="en-US" dirty="0">
                <a:latin typeface="+mn-lt"/>
              </a:rPr>
              <a:t>)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dirty="0">
                <a:latin typeface="+mn-lt"/>
              </a:rPr>
              <a:t>Az </a:t>
            </a:r>
            <a:r>
              <a:rPr lang="hu-HU" altLang="en-US" b="1" dirty="0">
                <a:latin typeface="+mn-lt"/>
              </a:rPr>
              <a:t>egyház hatalmának korlátozása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 </a:t>
            </a:r>
            <a:r>
              <a:rPr lang="hu-HU" altLang="en-US" dirty="0">
                <a:latin typeface="+mn-lt"/>
              </a:rPr>
              <a:t>egyházi jövedelmek megadóztatása</a:t>
            </a:r>
            <a:endParaRPr kumimoji="1" lang="hu-HU" altLang="en-US" dirty="0">
              <a:latin typeface="+mn-lt"/>
              <a:sym typeface="Wingdings 2" panose="05020102010507070707" pitchFamily="18" charset="2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</a:t>
            </a:r>
            <a:r>
              <a:rPr kumimoji="1" lang="hu-HU" altLang="en-US" dirty="0">
                <a:latin typeface="+mn-lt"/>
                <a:sym typeface="Symbol" pitchFamily="18" charset="2"/>
              </a:rPr>
              <a:t> világi </a:t>
            </a:r>
            <a:r>
              <a:rPr lang="hu-HU" altLang="en-US" dirty="0">
                <a:latin typeface="+mn-lt"/>
              </a:rPr>
              <a:t>méltóság be nem töltése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hu-HU" altLang="en-US" dirty="0">
              <a:latin typeface="+mn-lt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106" y="4286250"/>
            <a:ext cx="4572000" cy="25717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248" y="688310"/>
            <a:ext cx="8799958" cy="2202434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</a:pPr>
            <a:r>
              <a:rPr lang="hu-HU" altLang="en-US" sz="2600" dirty="0">
                <a:solidFill>
                  <a:srgbClr val="000000"/>
                </a:solidFill>
              </a:rPr>
              <a:t>I. Károly hatalmának biztosítéka - a királyi haderő</a:t>
            </a:r>
            <a:endParaRPr kumimoji="1" lang="hu-HU" altLang="en-US" sz="2600" dirty="0">
              <a:solidFill>
                <a:srgbClr val="000000"/>
              </a:solidFill>
              <a:sym typeface="Wingdings 2" panose="05020102010507070707" pitchFamily="18" charset="2"/>
            </a:endParaRPr>
          </a:p>
          <a:p>
            <a:pPr>
              <a:spcBef>
                <a:spcPct val="20000"/>
              </a:spcBef>
              <a:buNone/>
            </a:pPr>
            <a:r>
              <a:rPr kumimoji="1" lang="hu-HU" altLang="en-US" sz="2600" dirty="0">
                <a:solidFill>
                  <a:srgbClr val="000000"/>
                </a:solidFill>
                <a:sym typeface="Wingdings 2" panose="05020102010507070707" pitchFamily="18" charset="2"/>
              </a:rPr>
              <a:t>    </a:t>
            </a:r>
            <a:r>
              <a:rPr lang="hu-HU" altLang="en-US" sz="2600" dirty="0">
                <a:solidFill>
                  <a:srgbClr val="000000"/>
                </a:solidFill>
              </a:rPr>
              <a:t>Létrehozza a </a:t>
            </a:r>
            <a:r>
              <a:rPr lang="hu-HU" altLang="en-US" sz="2600" b="1" dirty="0">
                <a:solidFill>
                  <a:srgbClr val="000000"/>
                </a:solidFill>
              </a:rPr>
              <a:t>banderiális hadsereget</a:t>
            </a:r>
            <a:r>
              <a:rPr lang="hu-HU" altLang="en-US" sz="2600" dirty="0">
                <a:solidFill>
                  <a:srgbClr val="000000"/>
                </a:solidFill>
              </a:rPr>
              <a:t> (</a:t>
            </a:r>
            <a:r>
              <a:rPr lang="hu-HU" altLang="en-US" sz="2600" dirty="0" err="1">
                <a:solidFill>
                  <a:srgbClr val="000000"/>
                </a:solidFill>
              </a:rPr>
              <a:t>banderia</a:t>
            </a:r>
            <a:r>
              <a:rPr lang="hu-HU" altLang="en-US" sz="2600" dirty="0">
                <a:solidFill>
                  <a:srgbClr val="000000"/>
                </a:solidFill>
              </a:rPr>
              <a:t>-zászló) </a:t>
            </a:r>
            <a:endParaRPr kumimoji="1" lang="hu-HU" altLang="en-US" sz="2600" dirty="0">
              <a:solidFill>
                <a:srgbClr val="000000"/>
              </a:solidFill>
              <a:sym typeface="Wingdings 2" panose="05020102010507070707" pitchFamily="18" charset="2"/>
            </a:endParaRPr>
          </a:p>
          <a:p>
            <a:pPr lvl="1">
              <a:spcBef>
                <a:spcPct val="20000"/>
              </a:spcBef>
              <a:buNone/>
            </a:pPr>
            <a:r>
              <a:rPr kumimoji="1" lang="hu-HU" altLang="en-US" sz="2600" dirty="0">
                <a:solidFill>
                  <a:srgbClr val="000000"/>
                </a:solidFill>
                <a:sym typeface="Wingdings 2" panose="05020102010507070707" pitchFamily="18" charset="2"/>
              </a:rPr>
              <a:t> bárói, </a:t>
            </a:r>
            <a:r>
              <a:rPr lang="hu-HU" altLang="en-US" sz="2600" dirty="0">
                <a:solidFill>
                  <a:srgbClr val="000000"/>
                </a:solidFill>
              </a:rPr>
              <a:t>vármegyei </a:t>
            </a:r>
            <a:r>
              <a:rPr lang="hu-HU" altLang="en-US" sz="2600" b="1" dirty="0">
                <a:solidFill>
                  <a:srgbClr val="000000"/>
                </a:solidFill>
              </a:rPr>
              <a:t>bandériumok (zászlóaljak)</a:t>
            </a:r>
            <a:endParaRPr kumimoji="1" lang="hu-HU" altLang="en-US" sz="2600" b="1" dirty="0">
              <a:solidFill>
                <a:srgbClr val="000000"/>
              </a:solidFill>
              <a:sym typeface="Wingdings 2" panose="05020102010507070707" pitchFamily="18" charset="2"/>
            </a:endParaRPr>
          </a:p>
          <a:p>
            <a:pPr lvl="1">
              <a:spcBef>
                <a:spcPct val="20000"/>
              </a:spcBef>
              <a:buNone/>
            </a:pPr>
            <a:r>
              <a:rPr kumimoji="1" lang="hu-HU" altLang="en-US" sz="2600" dirty="0">
                <a:solidFill>
                  <a:srgbClr val="0000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 sz="2600" dirty="0">
                <a:solidFill>
                  <a:srgbClr val="000000"/>
                </a:solidFill>
              </a:rPr>
              <a:t>kunok, székelyek, szepesi lándzsások </a:t>
            </a:r>
            <a:endParaRPr kumimoji="1" lang="hu-HU" altLang="en-US" sz="2600" dirty="0">
              <a:solidFill>
                <a:srgbClr val="000000"/>
              </a:solidFill>
              <a:sym typeface="Wingdings 2" panose="05020102010507070707" pitchFamily="18" charset="2"/>
            </a:endParaRPr>
          </a:p>
          <a:p>
            <a:pPr lvl="1">
              <a:spcBef>
                <a:spcPct val="20000"/>
              </a:spcBef>
              <a:buNone/>
            </a:pPr>
            <a:r>
              <a:rPr kumimoji="1" lang="hu-HU" altLang="en-US" sz="2600" dirty="0">
                <a:solidFill>
                  <a:srgbClr val="0000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 sz="2600" dirty="0">
                <a:solidFill>
                  <a:srgbClr val="000000"/>
                </a:solidFill>
              </a:rPr>
              <a:t>zsoldosokból </a:t>
            </a:r>
          </a:p>
          <a:p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5659557" y="1755393"/>
            <a:ext cx="466794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000" dirty="0">
                <a:solidFill>
                  <a:srgbClr val="C00000"/>
                </a:solidFill>
                <a:latin typeface="+mn-lt"/>
              </a:rPr>
              <a:t>}</a:t>
            </a:r>
            <a:endParaRPr lang="hu-HU" altLang="en-US" sz="70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012160" y="1924669"/>
            <a:ext cx="268284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 dirty="0">
                <a:solidFill>
                  <a:srgbClr val="C00000"/>
                </a:solidFill>
                <a:latin typeface="+mn-lt"/>
              </a:rPr>
              <a:t>Támadó hadjáratok pénzbe kerülnek 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79264" y="67824"/>
            <a:ext cx="8785472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latin typeface="+mn-lt"/>
              </a:rPr>
              <a:t>A királyi hatalom alapjai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397" y="2921225"/>
            <a:ext cx="6783205" cy="395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867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0" y="63500"/>
            <a:ext cx="91440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I. Károly (Róbert) gazdasági reformjai</a:t>
            </a:r>
            <a:endParaRPr lang="hu-HU" altLang="en-US" b="1" dirty="0">
              <a:solidFill>
                <a:srgbClr val="C00000"/>
              </a:solidFill>
              <a:latin typeface="+mn-lt"/>
              <a:sym typeface="Wingdings" pitchFamily="2" charset="2"/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0" y="10525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hu-HU" altLang="en-US"/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0" y="601663"/>
            <a:ext cx="9144000" cy="339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XIII-XIV. sz. - változás a gazdaságban</a:t>
            </a:r>
            <a:r>
              <a:rPr kumimoji="1" lang="hu-HU" altLang="en-US" dirty="0">
                <a:solidFill>
                  <a:srgbClr val="000000"/>
                </a:solidFill>
                <a:latin typeface="+mn-lt"/>
                <a:sym typeface="Symbol" pitchFamily="18" charset="2"/>
              </a:rPr>
              <a:t> - 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fejlődő gazdaság, pénzforgalom </a:t>
            </a:r>
            <a:r>
              <a:rPr lang="hu-HU" altLang="en-US" dirty="0">
                <a:solidFill>
                  <a:srgbClr val="000000"/>
                </a:solidFill>
                <a:latin typeface="+mn-lt"/>
                <a:sym typeface="Symbol" pitchFamily="18" charset="2"/>
              </a:rPr>
              <a:t>növekedik - </a:t>
            </a:r>
            <a:r>
              <a:rPr kumimoji="1" lang="hu-HU" altLang="en-US" b="1" dirty="0">
                <a:solidFill>
                  <a:srgbClr val="C00000"/>
                </a:solidFill>
                <a:latin typeface="+mn-lt"/>
                <a:sym typeface="Wingdings 2" panose="05020102010507070707" pitchFamily="18" charset="2"/>
              </a:rPr>
              <a:t>értékálló pénz szükséges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altLang="en-US" dirty="0">
                <a:solidFill>
                  <a:srgbClr val="000000"/>
                </a:solidFill>
                <a:latin typeface="+mn-lt"/>
              </a:rPr>
              <a:t>Teendő - fel kell lendíteni a </a:t>
            </a: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nemesércbányászatot!!!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altLang="en-US" dirty="0">
                <a:solidFill>
                  <a:srgbClr val="000000"/>
                </a:solidFill>
                <a:latin typeface="+mn-lt"/>
              </a:rPr>
              <a:t>Hol van a nemesérc? - </a:t>
            </a: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a föld mélyén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altLang="en-US" dirty="0">
                <a:solidFill>
                  <a:srgbClr val="000000"/>
                </a:solidFill>
                <a:latin typeface="+mn-lt"/>
              </a:rPr>
              <a:t>Kié a föld? - </a:t>
            </a: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a földbirtokosé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, de ösztönözni kell:</a:t>
            </a:r>
          </a:p>
          <a:p>
            <a:pPr>
              <a:lnSpc>
                <a:spcPct val="95000"/>
              </a:lnSpc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  <a:latin typeface="+mn-lt"/>
              </a:rPr>
              <a:t>	- a </a:t>
            </a: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Bányabér (</a:t>
            </a:r>
            <a:r>
              <a:rPr lang="hu-HU" altLang="en-US" b="1" dirty="0" err="1">
                <a:solidFill>
                  <a:srgbClr val="000000"/>
                </a:solidFill>
                <a:latin typeface="+mn-lt"/>
              </a:rPr>
              <a:t>Urbura</a:t>
            </a: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) 1/3-át 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átengedi a birtokosnak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altLang="en-US" dirty="0">
                <a:solidFill>
                  <a:srgbClr val="000000"/>
                </a:solidFill>
                <a:latin typeface="+mn-lt"/>
              </a:rPr>
              <a:t>A bányászat fellendülése - </a:t>
            </a: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értékálló pénz verése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Ez által megszűnik a </a:t>
            </a:r>
            <a:r>
              <a:rPr kumimoji="1" lang="hu-HU" altLang="en-US" b="1" dirty="0">
                <a:solidFill>
                  <a:srgbClr val="C00000"/>
                </a:solidFill>
                <a:latin typeface="+mn-lt"/>
                <a:sym typeface="Wingdings 2" panose="05020102010507070707" pitchFamily="18" charset="2"/>
              </a:rPr>
              <a:t>Kamara haszna </a:t>
            </a: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– nincs évenkénti pénzváltás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hu-HU" altLang="en-US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A bevétel </a:t>
            </a:r>
            <a:r>
              <a:rPr lang="hu-HU" altLang="en-US" dirty="0">
                <a:solidFill>
                  <a:srgbClr val="000000"/>
                </a:solidFill>
                <a:latin typeface="+mn-lt"/>
              </a:rPr>
              <a:t>pótlására bevezeti a </a:t>
            </a:r>
            <a:r>
              <a:rPr lang="hu-HU" altLang="en-US" b="1" dirty="0">
                <a:solidFill>
                  <a:srgbClr val="000000"/>
                </a:solidFill>
                <a:latin typeface="+mn-lt"/>
              </a:rPr>
              <a:t>„kapuadót”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974356"/>
            <a:ext cx="5767288" cy="288364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5946800" y="4797152"/>
            <a:ext cx="3059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latin typeface="+mn-lt"/>
              </a:rPr>
              <a:t>I. Károly aranyforintja, firenzei mintára készült... </a:t>
            </a:r>
          </a:p>
          <a:p>
            <a:r>
              <a:rPr lang="en-US" dirty="0">
                <a:latin typeface="+mn-lt"/>
              </a:rPr>
              <a:t>…e</a:t>
            </a:r>
            <a:r>
              <a:rPr lang="sk-SK" dirty="0">
                <a:latin typeface="+mn-lt"/>
              </a:rPr>
              <a:t>zért: florentinus </a:t>
            </a:r>
            <a:r>
              <a:rPr lang="en-US" dirty="0">
                <a:latin typeface="+mn-lt"/>
              </a:rPr>
              <a:t>=&gt; </a:t>
            </a:r>
            <a:r>
              <a:rPr lang="en-US" dirty="0" err="1">
                <a:latin typeface="+mn-lt"/>
              </a:rPr>
              <a:t>florint</a:t>
            </a:r>
            <a:r>
              <a:rPr lang="en-US" dirty="0">
                <a:latin typeface="+mn-lt"/>
              </a:rPr>
              <a:t> </a:t>
            </a:r>
            <a:r>
              <a:rPr lang="cs-CZ" dirty="0">
                <a:latin typeface="+mn-lt"/>
              </a:rPr>
              <a:t>=</a:t>
            </a:r>
            <a:r>
              <a:rPr lang="en-US" dirty="0">
                <a:latin typeface="+mn-lt"/>
              </a:rPr>
              <a:t>&gt; </a:t>
            </a:r>
            <a:r>
              <a:rPr lang="en-US" b="1" dirty="0">
                <a:latin typeface="+mn-lt"/>
              </a:rPr>
              <a:t>forint</a:t>
            </a:r>
            <a:endParaRPr lang="sk-SK" b="1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_Karoly_kapuado_GIF">
            <a:hlinkClick r:id="" action="ppaction://media"/>
            <a:extLst>
              <a:ext uri="{FF2B5EF4-FFF2-40B4-BE49-F238E27FC236}">
                <a16:creationId xmlns:a16="http://schemas.microsoft.com/office/drawing/2014/main" id="{65D8FE35-468A-4902-8EE4-A3D5E268D6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81071" y="0"/>
            <a:ext cx="6187273" cy="686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4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740" y="2852936"/>
            <a:ext cx="3471280" cy="3577906"/>
          </a:xfrm>
          <a:prstGeom prst="rect">
            <a:avLst/>
          </a:prstGeom>
        </p:spPr>
      </p:pic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solidFill>
                  <a:srgbClr val="000000"/>
                </a:solidFill>
                <a:latin typeface="+mn-lt"/>
              </a:rPr>
              <a:t>I. Károly (Róbert) gazdaságpolitikája 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0" y="548680"/>
            <a:ext cx="9144000" cy="257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sz="2600" dirty="0">
                <a:solidFill>
                  <a:srgbClr val="000000"/>
                </a:solidFill>
                <a:latin typeface="+mn-lt"/>
              </a:rPr>
              <a:t>A király </a:t>
            </a:r>
            <a:r>
              <a:rPr lang="hu-HU" altLang="en-US" sz="2600" b="1" dirty="0" err="1">
                <a:solidFill>
                  <a:srgbClr val="000000"/>
                </a:solidFill>
                <a:latin typeface="+mn-lt"/>
              </a:rPr>
              <a:t>domaniális</a:t>
            </a:r>
            <a:r>
              <a:rPr lang="hu-HU" altLang="en-US" sz="2600" dirty="0">
                <a:solidFill>
                  <a:srgbClr val="000000"/>
                </a:solidFill>
                <a:latin typeface="+mn-lt"/>
              </a:rPr>
              <a:t> (</a:t>
            </a:r>
            <a:r>
              <a:rPr lang="hu-HU" altLang="en-US" sz="2600" dirty="0" err="1">
                <a:solidFill>
                  <a:srgbClr val="000000"/>
                </a:solidFill>
                <a:latin typeface="+mn-lt"/>
              </a:rPr>
              <a:t>dominium</a:t>
            </a:r>
            <a:r>
              <a:rPr lang="hu-HU" altLang="en-US" sz="26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en-US" sz="2600" dirty="0">
                <a:solidFill>
                  <a:srgbClr val="000000"/>
                </a:solidFill>
                <a:latin typeface="+mn-lt"/>
              </a:rPr>
              <a:t>= </a:t>
            </a:r>
            <a:r>
              <a:rPr lang="hu-HU" altLang="en-US" sz="2600" dirty="0">
                <a:solidFill>
                  <a:srgbClr val="000000"/>
                </a:solidFill>
                <a:latin typeface="+mn-lt"/>
              </a:rPr>
              <a:t>királyi uradalmakból</a:t>
            </a:r>
            <a:r>
              <a:rPr lang="en-US" altLang="en-US" sz="2600" dirty="0">
                <a:solidFill>
                  <a:srgbClr val="000000"/>
                </a:solidFill>
                <a:latin typeface="+mn-lt"/>
              </a:rPr>
              <a:t> </a:t>
            </a:r>
            <a:r>
              <a:rPr lang="sk-SK" altLang="en-US" sz="2600" dirty="0">
                <a:solidFill>
                  <a:srgbClr val="000000"/>
                </a:solidFill>
                <a:latin typeface="+mn-lt"/>
              </a:rPr>
              <a:t>származó</a:t>
            </a:r>
            <a:r>
              <a:rPr lang="hu-HU" altLang="en-US" sz="2600" dirty="0">
                <a:solidFill>
                  <a:srgbClr val="000000"/>
                </a:solidFill>
                <a:latin typeface="+mn-lt"/>
              </a:rPr>
              <a:t>) jövedelmei elenyészők, </a:t>
            </a:r>
            <a:r>
              <a:rPr lang="hu-HU" altLang="en-US" sz="2600" b="1" u="sng" dirty="0">
                <a:solidFill>
                  <a:srgbClr val="000000"/>
                </a:solidFill>
                <a:latin typeface="+mn-lt"/>
              </a:rPr>
              <a:t>kezdetben </a:t>
            </a:r>
            <a:r>
              <a:rPr kumimoji="1" lang="hu-HU" altLang="en-US" sz="2600" b="1" u="sng" dirty="0">
                <a:solidFill>
                  <a:srgbClr val="000000"/>
                </a:solidFill>
                <a:latin typeface="+mn-lt"/>
                <a:sym typeface="Wingdings 2" panose="05020102010507070707" pitchFamily="18" charset="2"/>
              </a:rPr>
              <a:t>csak </a:t>
            </a:r>
            <a:r>
              <a:rPr lang="hu-HU" altLang="en-US" sz="2600" b="1" u="sng" dirty="0">
                <a:solidFill>
                  <a:srgbClr val="000000"/>
                </a:solidFill>
                <a:latin typeface="+mn-lt"/>
              </a:rPr>
              <a:t>az ország 1/6-a</a:t>
            </a:r>
            <a:r>
              <a:rPr lang="hu-HU" altLang="en-US" sz="2600" dirty="0">
                <a:solidFill>
                  <a:srgbClr val="000000"/>
                </a:solidFill>
                <a:latin typeface="+mn-lt"/>
              </a:rPr>
              <a:t> van a király kezén - növelni kell a </a:t>
            </a:r>
            <a:r>
              <a:rPr lang="hu-HU" altLang="en-US" sz="2600" b="1" dirty="0">
                <a:solidFill>
                  <a:srgbClr val="C00000"/>
                </a:solidFill>
                <a:latin typeface="+mn-lt"/>
              </a:rPr>
              <a:t>regálé jövedelmeket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+mn-lt"/>
              </a:rPr>
              <a:t>A </a:t>
            </a:r>
            <a:r>
              <a:rPr lang="en-US" sz="2600" dirty="0" err="1">
                <a:latin typeface="+mn-lt"/>
              </a:rPr>
              <a:t>reg</a:t>
            </a:r>
            <a:r>
              <a:rPr lang="sk-SK" sz="2600" dirty="0">
                <a:latin typeface="+mn-lt"/>
              </a:rPr>
              <a:t>á</a:t>
            </a:r>
            <a:r>
              <a:rPr lang="en-US" sz="2600" dirty="0" err="1">
                <a:latin typeface="+mn-lt"/>
              </a:rPr>
              <a:t>lé</a:t>
            </a:r>
            <a:r>
              <a:rPr lang="sk-SK" sz="2600" dirty="0">
                <a:latin typeface="+mn-lt"/>
              </a:rPr>
              <a:t> (lat. </a:t>
            </a:r>
            <a:r>
              <a:rPr lang="en-US" sz="2600" dirty="0" err="1">
                <a:latin typeface="+mn-lt"/>
              </a:rPr>
              <a:t>i</a:t>
            </a:r>
            <a:r>
              <a:rPr lang="sk-SK" sz="2600" dirty="0">
                <a:latin typeface="+mn-lt"/>
              </a:rPr>
              <a:t>us regale </a:t>
            </a:r>
            <a:r>
              <a:rPr lang="en-US" sz="2600" dirty="0">
                <a:latin typeface="+mn-lt"/>
              </a:rPr>
              <a:t>= </a:t>
            </a:r>
            <a:r>
              <a:rPr lang="sk-SK" sz="2600" dirty="0">
                <a:latin typeface="+mn-lt"/>
              </a:rPr>
              <a:t>királyi jog) jövedelmek közé </a:t>
            </a:r>
            <a:r>
              <a:rPr lang="en-US" sz="2600" dirty="0" err="1">
                <a:latin typeface="+mn-lt"/>
              </a:rPr>
              <a:t>soroljuk</a:t>
            </a:r>
            <a:r>
              <a:rPr lang="en-US" sz="2600" dirty="0">
                <a:latin typeface="+mn-lt"/>
              </a:rPr>
              <a:t> a </a:t>
            </a:r>
            <a:r>
              <a:rPr lang="en-US" sz="2600" b="1" u="sng" dirty="0" err="1">
                <a:latin typeface="+mn-lt"/>
              </a:rPr>
              <a:t>pénzverésből</a:t>
            </a:r>
            <a:r>
              <a:rPr lang="en-US" sz="2600" dirty="0">
                <a:latin typeface="+mn-lt"/>
              </a:rPr>
              <a:t> </a:t>
            </a:r>
            <a:r>
              <a:rPr lang="sk-SK" sz="2600" dirty="0">
                <a:latin typeface="+mn-lt"/>
              </a:rPr>
              <a:t>- </a:t>
            </a:r>
            <a:r>
              <a:rPr lang="en-US" sz="2600" b="1" i="1" dirty="0" err="1">
                <a:solidFill>
                  <a:srgbClr val="C00000"/>
                </a:solidFill>
                <a:latin typeface="+mn-lt"/>
              </a:rPr>
              <a:t>kamara</a:t>
            </a:r>
            <a:r>
              <a:rPr lang="en-US" sz="2600" b="1" i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600" b="1" i="1" dirty="0" err="1">
                <a:solidFill>
                  <a:srgbClr val="C00000"/>
                </a:solidFill>
                <a:latin typeface="+mn-lt"/>
              </a:rPr>
              <a:t>haszna</a:t>
            </a:r>
            <a:r>
              <a:rPr lang="en-US" sz="2600" dirty="0">
                <a:latin typeface="+mn-lt"/>
              </a:rPr>
              <a:t>, a </a:t>
            </a:r>
            <a:r>
              <a:rPr lang="en-US" sz="2600" b="1" dirty="0" err="1">
                <a:latin typeface="+mn-lt"/>
              </a:rPr>
              <a:t>bányabérből</a:t>
            </a:r>
            <a:r>
              <a:rPr lang="en-US" sz="2600" dirty="0">
                <a:latin typeface="+mn-lt"/>
              </a:rPr>
              <a:t> </a:t>
            </a:r>
            <a:r>
              <a:rPr lang="sk-SK" sz="2600" dirty="0">
                <a:latin typeface="+mn-lt"/>
              </a:rPr>
              <a:t>- </a:t>
            </a:r>
            <a:r>
              <a:rPr lang="en-US" sz="2600" b="1" i="1" dirty="0" err="1">
                <a:solidFill>
                  <a:srgbClr val="C00000"/>
                </a:solidFill>
                <a:latin typeface="+mn-lt"/>
              </a:rPr>
              <a:t>urbura</a:t>
            </a:r>
            <a:r>
              <a:rPr lang="en-US" sz="2600" dirty="0">
                <a:latin typeface="+mn-lt"/>
              </a:rPr>
              <a:t>, a </a:t>
            </a:r>
            <a:r>
              <a:rPr lang="en-US" sz="2600" dirty="0" err="1">
                <a:latin typeface="+mn-lt"/>
              </a:rPr>
              <a:t>só</a:t>
            </a:r>
            <a:r>
              <a:rPr lang="sk-SK" sz="2600" dirty="0">
                <a:latin typeface="+mn-lt"/>
              </a:rPr>
              <a:t>kereskedelemből</a:t>
            </a:r>
            <a:r>
              <a:rPr lang="en-US" sz="2600" dirty="0">
                <a:latin typeface="+mn-lt"/>
              </a:rPr>
              <a:t> </a:t>
            </a:r>
            <a:r>
              <a:rPr lang="en-US" sz="2600" dirty="0" err="1">
                <a:latin typeface="+mn-lt"/>
              </a:rPr>
              <a:t>és</a:t>
            </a:r>
            <a:r>
              <a:rPr lang="en-US" sz="2600" dirty="0">
                <a:latin typeface="+mn-lt"/>
              </a:rPr>
              <a:t> </a:t>
            </a:r>
            <a:r>
              <a:rPr lang="en-US" sz="2600" dirty="0" err="1">
                <a:latin typeface="+mn-lt"/>
              </a:rPr>
              <a:t>vámbevételekből</a:t>
            </a:r>
            <a:r>
              <a:rPr lang="en-US" sz="2600" dirty="0">
                <a:latin typeface="+mn-lt"/>
              </a:rPr>
              <a:t> </a:t>
            </a:r>
            <a:r>
              <a:rPr lang="en-US" sz="2600" dirty="0" err="1">
                <a:latin typeface="+mn-lt"/>
              </a:rPr>
              <a:t>származó</a:t>
            </a:r>
            <a:r>
              <a:rPr lang="en-US" sz="2600" dirty="0">
                <a:latin typeface="+mn-lt"/>
              </a:rPr>
              <a:t> </a:t>
            </a:r>
            <a:r>
              <a:rPr lang="en-US" sz="2600" dirty="0" err="1">
                <a:latin typeface="+mn-lt"/>
              </a:rPr>
              <a:t>jövedelmeket</a:t>
            </a:r>
            <a:r>
              <a:rPr lang="en-US" sz="2600" dirty="0">
                <a:latin typeface="+mn-lt"/>
              </a:rPr>
              <a:t> </a:t>
            </a:r>
            <a:endParaRPr lang="hu-HU" altLang="en-US" sz="26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1" y="3140968"/>
            <a:ext cx="4687213" cy="2929508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30747" y="6021288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b="1" dirty="0">
                <a:latin typeface="+mn-lt"/>
              </a:rPr>
              <a:t>A felvidéki Körmöcbánya (ma Kremnica), az aranybányászat központja és az aranyforint előállításának helyszíne</a:t>
            </a:r>
            <a:endParaRPr lang="en-US" sz="1800" b="1" dirty="0">
              <a:latin typeface="+mn-lt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6228184" y="623775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b="1" dirty="0">
                <a:latin typeface="+mn-lt"/>
              </a:rPr>
              <a:t>Sókereskedelem – </a:t>
            </a:r>
          </a:p>
          <a:p>
            <a:r>
              <a:rPr lang="sk-SK" sz="1800" b="1" dirty="0">
                <a:latin typeface="+mn-lt"/>
              </a:rPr>
              <a:t>az erdélyi sóbányákból</a:t>
            </a:r>
            <a:endParaRPr lang="en-US" sz="1800" b="1" dirty="0">
              <a:latin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61838"/>
            <a:ext cx="9036496" cy="4351338"/>
          </a:xfrm>
        </p:spPr>
        <p:txBody>
          <a:bodyPr>
            <a:noAutofit/>
          </a:bodyPr>
          <a:lstStyle/>
          <a:p>
            <a:pPr>
              <a:spcBef>
                <a:spcPct val="20000"/>
              </a:spcBef>
            </a:pPr>
            <a:r>
              <a:rPr lang="hu-HU" altLang="en-US" sz="2600" dirty="0">
                <a:solidFill>
                  <a:srgbClr val="000000"/>
                </a:solidFill>
              </a:rPr>
              <a:t> </a:t>
            </a:r>
            <a:r>
              <a:rPr lang="hu-HU" altLang="en-US" sz="2600" b="1" dirty="0">
                <a:solidFill>
                  <a:srgbClr val="000000"/>
                </a:solidFill>
              </a:rPr>
              <a:t>Bányamonopólium (eleinte) – </a:t>
            </a:r>
            <a:r>
              <a:rPr lang="hu-HU" altLang="en-US" sz="2600" dirty="0">
                <a:solidFill>
                  <a:srgbClr val="000000"/>
                </a:solidFill>
              </a:rPr>
              <a:t>a király kizárólagos jogává tette a nemesfém- és sókitermelést - e</a:t>
            </a:r>
            <a:r>
              <a:rPr lang="en-US" sz="2600" dirty="0" err="1"/>
              <a:t>nnek</a:t>
            </a:r>
            <a:r>
              <a:rPr lang="en-US" sz="2600" dirty="0"/>
              <a:t> </a:t>
            </a:r>
            <a:r>
              <a:rPr lang="en-US" sz="2600" dirty="0" err="1"/>
              <a:t>értelmében</a:t>
            </a:r>
            <a:r>
              <a:rPr lang="en-US" sz="2600" dirty="0"/>
              <a:t> a </a:t>
            </a:r>
            <a:r>
              <a:rPr lang="en-US" sz="2600" dirty="0" err="1"/>
              <a:t>tulajdonos</a:t>
            </a:r>
            <a:r>
              <a:rPr lang="en-US" sz="2600" dirty="0"/>
              <a:t> </a:t>
            </a:r>
            <a:r>
              <a:rPr lang="en-US" sz="2600" dirty="0" err="1"/>
              <a:t>földbirtokossal</a:t>
            </a:r>
            <a:r>
              <a:rPr lang="en-US" sz="2600" dirty="0"/>
              <a:t> </a:t>
            </a:r>
            <a:r>
              <a:rPr lang="en-US" sz="2600" dirty="0" err="1"/>
              <a:t>szemben</a:t>
            </a:r>
            <a:r>
              <a:rPr lang="en-US" sz="2600" dirty="0"/>
              <a:t> a </a:t>
            </a:r>
            <a:r>
              <a:rPr lang="en-US" sz="2600" dirty="0" err="1"/>
              <a:t>kir</a:t>
            </a:r>
            <a:r>
              <a:rPr lang="sk-SK" sz="2600" dirty="0"/>
              <a:t>ály</a:t>
            </a:r>
            <a:r>
              <a:rPr lang="en-US" sz="2600" dirty="0" err="1"/>
              <a:t>nak</a:t>
            </a:r>
            <a:r>
              <a:rPr lang="en-US" sz="2600" dirty="0"/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megváltási</a:t>
            </a:r>
            <a:r>
              <a:rPr lang="en-US" sz="2600" b="1" dirty="0">
                <a:solidFill>
                  <a:srgbClr val="C00000"/>
                </a:solidFill>
              </a:rPr>
              <a:t> </a:t>
            </a:r>
            <a:r>
              <a:rPr lang="en-US" sz="2600" b="1" dirty="0" err="1">
                <a:solidFill>
                  <a:srgbClr val="C00000"/>
                </a:solidFill>
              </a:rPr>
              <a:t>joga</a:t>
            </a:r>
            <a:r>
              <a:rPr lang="en-US" sz="2600" b="1" dirty="0">
                <a:solidFill>
                  <a:srgbClr val="C00000"/>
                </a:solidFill>
              </a:rPr>
              <a:t> volt</a:t>
            </a:r>
            <a:r>
              <a:rPr lang="en-US" sz="2600" dirty="0"/>
              <a:t> </a:t>
            </a:r>
            <a:r>
              <a:rPr lang="en-US" sz="2600" dirty="0" err="1"/>
              <a:t>minden</a:t>
            </a:r>
            <a:r>
              <a:rPr lang="en-US" sz="2600" dirty="0"/>
              <a:t> </a:t>
            </a:r>
            <a:r>
              <a:rPr lang="en-US" sz="2600" dirty="0" err="1"/>
              <a:t>olyan</a:t>
            </a:r>
            <a:r>
              <a:rPr lang="en-US" sz="2600" dirty="0"/>
              <a:t> </a:t>
            </a:r>
            <a:r>
              <a:rPr lang="en-US" sz="2600" dirty="0" err="1"/>
              <a:t>földre</a:t>
            </a:r>
            <a:r>
              <a:rPr lang="en-US" sz="2600" dirty="0"/>
              <a:t>, </a:t>
            </a:r>
            <a:r>
              <a:rPr lang="en-US" sz="2600" dirty="0" err="1"/>
              <a:t>melyben</a:t>
            </a:r>
            <a:r>
              <a:rPr lang="en-US" sz="2600" dirty="0"/>
              <a:t> </a:t>
            </a:r>
            <a:r>
              <a:rPr lang="en-US" sz="2600" dirty="0" err="1"/>
              <a:t>nemesfémre</a:t>
            </a:r>
            <a:r>
              <a:rPr lang="en-US" sz="2600" dirty="0"/>
              <a:t> </a:t>
            </a:r>
            <a:r>
              <a:rPr lang="en-US" sz="2600" dirty="0" err="1"/>
              <a:t>bukkantak</a:t>
            </a:r>
            <a:r>
              <a:rPr lang="sk-SK" sz="2600" dirty="0"/>
              <a:t> - a</a:t>
            </a:r>
            <a:r>
              <a:rPr lang="en-US" sz="2600" dirty="0"/>
              <a:t> </a:t>
            </a:r>
            <a:r>
              <a:rPr lang="en-US" sz="2600" dirty="0" err="1"/>
              <a:t>tulajdonosnak</a:t>
            </a:r>
            <a:r>
              <a:rPr lang="en-US" sz="2600" dirty="0"/>
              <a:t> </a:t>
            </a:r>
            <a:r>
              <a:rPr lang="en-US" sz="2600" dirty="0" err="1"/>
              <a:t>cserebirtokért</a:t>
            </a:r>
            <a:r>
              <a:rPr lang="en-US" sz="2600" dirty="0"/>
              <a:t>, </a:t>
            </a:r>
            <a:r>
              <a:rPr lang="en-US" sz="2600" dirty="0" err="1"/>
              <a:t>pénzért</a:t>
            </a:r>
            <a:r>
              <a:rPr lang="en-US" sz="2600" dirty="0"/>
              <a:t> </a:t>
            </a:r>
            <a:r>
              <a:rPr lang="en-US" sz="2600" dirty="0" err="1"/>
              <a:t>át</a:t>
            </a:r>
            <a:r>
              <a:rPr lang="en-US" sz="2600" dirty="0"/>
              <a:t> </a:t>
            </a:r>
            <a:r>
              <a:rPr lang="en-US" sz="2600" dirty="0" err="1"/>
              <a:t>kellett</a:t>
            </a:r>
            <a:r>
              <a:rPr lang="en-US" sz="2600" dirty="0"/>
              <a:t> </a:t>
            </a:r>
            <a:r>
              <a:rPr lang="en-US" sz="2600" dirty="0" err="1"/>
              <a:t>engednie</a:t>
            </a:r>
            <a:r>
              <a:rPr lang="en-US" sz="2600" dirty="0"/>
              <a:t> </a:t>
            </a:r>
            <a:r>
              <a:rPr lang="en-US" sz="2600" dirty="0" err="1"/>
              <a:t>tulajdonjogát</a:t>
            </a:r>
            <a:endParaRPr lang="hu-HU" altLang="en-US" sz="26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</a:pPr>
            <a:r>
              <a:rPr lang="hu-HU" altLang="en-US" sz="2600" dirty="0">
                <a:solidFill>
                  <a:srgbClr val="000000"/>
                </a:solidFill>
              </a:rPr>
              <a:t>Az </a:t>
            </a:r>
            <a:r>
              <a:rPr lang="hu-HU" altLang="en-US" sz="2600" dirty="0" err="1">
                <a:solidFill>
                  <a:srgbClr val="000000"/>
                </a:solidFill>
              </a:rPr>
              <a:t>anjou</a:t>
            </a:r>
            <a:r>
              <a:rPr lang="hu-HU" altLang="en-US" sz="2600" dirty="0">
                <a:solidFill>
                  <a:srgbClr val="000000"/>
                </a:solidFill>
              </a:rPr>
              <a:t>-korban MO-n </a:t>
            </a:r>
            <a:r>
              <a:rPr lang="hu-HU" altLang="en-US" sz="2600" b="1" dirty="0">
                <a:solidFill>
                  <a:srgbClr val="000000"/>
                </a:solidFill>
              </a:rPr>
              <a:t>az ÉVES (!!!) </a:t>
            </a:r>
            <a:r>
              <a:rPr lang="hu-HU" altLang="en-US" sz="2600" dirty="0">
                <a:solidFill>
                  <a:srgbClr val="000000"/>
                </a:solidFill>
              </a:rPr>
              <a:t>aranykitermelés:</a:t>
            </a:r>
            <a:r>
              <a:rPr lang="hu-HU" altLang="en-US" sz="2600" b="1" dirty="0">
                <a:solidFill>
                  <a:srgbClr val="000000"/>
                </a:solidFill>
              </a:rPr>
              <a:t> </a:t>
            </a:r>
            <a:r>
              <a:rPr lang="hu-HU" altLang="en-US" sz="2800" b="1" dirty="0">
                <a:solidFill>
                  <a:srgbClr val="000000"/>
                </a:solidFill>
              </a:rPr>
              <a:t>1,5 tonna arany</a:t>
            </a:r>
            <a:r>
              <a:rPr lang="hu-HU" altLang="en-US" sz="2600" b="1" dirty="0">
                <a:solidFill>
                  <a:srgbClr val="000000"/>
                </a:solidFill>
              </a:rPr>
              <a:t>, </a:t>
            </a:r>
            <a:r>
              <a:rPr lang="hu-HU" altLang="en-US" sz="2600" dirty="0">
                <a:solidFill>
                  <a:srgbClr val="000000"/>
                </a:solidFill>
              </a:rPr>
              <a:t>ezüstkitermelés:</a:t>
            </a:r>
            <a:r>
              <a:rPr lang="hu-HU" altLang="en-US" sz="2600" b="1" dirty="0">
                <a:solidFill>
                  <a:srgbClr val="000000"/>
                </a:solidFill>
              </a:rPr>
              <a:t> </a:t>
            </a:r>
            <a:r>
              <a:rPr lang="hu-HU" altLang="en-US" sz="2800" b="1" dirty="0">
                <a:solidFill>
                  <a:srgbClr val="000000"/>
                </a:solidFill>
              </a:rPr>
              <a:t>10 tonna ezüst</a:t>
            </a:r>
            <a:r>
              <a:rPr lang="hu-HU" altLang="en-US" sz="2600" b="1" dirty="0">
                <a:solidFill>
                  <a:srgbClr val="000000"/>
                </a:solidFill>
              </a:rPr>
              <a:t>, </a:t>
            </a:r>
            <a:r>
              <a:rPr lang="hu-HU" altLang="en-US" sz="2600" dirty="0">
                <a:solidFill>
                  <a:srgbClr val="000000"/>
                </a:solidFill>
              </a:rPr>
              <a:t>ez az akkori egész </a:t>
            </a:r>
            <a:r>
              <a:rPr lang="hu-HU" altLang="en-US" sz="2600" b="1" dirty="0">
                <a:solidFill>
                  <a:srgbClr val="C00000"/>
                </a:solidFill>
              </a:rPr>
              <a:t>európai nemesfém termelésnek a 80%-a!!! </a:t>
            </a:r>
          </a:p>
          <a:p>
            <a:pPr>
              <a:spcBef>
                <a:spcPct val="20000"/>
              </a:spcBef>
              <a:buNone/>
            </a:pPr>
            <a:r>
              <a:rPr kumimoji="1" lang="hu-HU" altLang="en-US" sz="2600" dirty="0">
                <a:solidFill>
                  <a:srgbClr val="000000"/>
                </a:solidFill>
                <a:sym typeface="Symbol" pitchFamily="18" charset="2"/>
              </a:rPr>
              <a:t>				</a:t>
            </a:r>
            <a:endParaRPr lang="en-US" sz="2600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solidFill>
                  <a:srgbClr val="000000"/>
                </a:solidFill>
                <a:latin typeface="+mn-lt"/>
              </a:rPr>
              <a:t>I. Károly (Róbert) gazdaságpolitikája 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1547"/>
            <a:ext cx="5509703" cy="309645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891730"/>
            <a:ext cx="4355976" cy="283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9766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4351338"/>
          </a:xfrm>
        </p:spPr>
        <p:txBody>
          <a:bodyPr/>
          <a:lstStyle/>
          <a:p>
            <a:pPr>
              <a:spcBef>
                <a:spcPct val="20000"/>
              </a:spcBef>
            </a:pPr>
            <a:r>
              <a:rPr kumimoji="1" lang="hu-HU" altLang="en-US" sz="2400" b="1" dirty="0">
                <a:solidFill>
                  <a:srgbClr val="000000"/>
                </a:solidFill>
                <a:sym typeface="Wingdings 2" panose="05020102010507070707" pitchFamily="18" charset="2"/>
              </a:rPr>
              <a:t>1327-ben</a:t>
            </a:r>
            <a:r>
              <a:rPr kumimoji="1"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I. Károly </a:t>
            </a:r>
            <a:r>
              <a:rPr kumimoji="1" lang="hu-HU" altLang="en-US" sz="2400" b="1" dirty="0">
                <a:solidFill>
                  <a:srgbClr val="000000"/>
                </a:solidFill>
                <a:sym typeface="Wingdings 2" panose="05020102010507070707" pitchFamily="18" charset="2"/>
              </a:rPr>
              <a:t>módosítja a bányamonopólium feltételeit </a:t>
            </a:r>
            <a:r>
              <a:rPr kumimoji="1"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- </a:t>
            </a:r>
            <a:r>
              <a:rPr lang="en-US" sz="2400" dirty="0"/>
              <a:t>a </a:t>
            </a:r>
            <a:r>
              <a:rPr lang="en-US" sz="2400" dirty="0" err="1"/>
              <a:t>földbirtokos</a:t>
            </a:r>
            <a:r>
              <a:rPr lang="en-US" sz="2400" dirty="0"/>
              <a:t> </a:t>
            </a:r>
            <a:r>
              <a:rPr lang="en-US" sz="2400" b="1" dirty="0" err="1"/>
              <a:t>megtarthatta</a:t>
            </a:r>
            <a:r>
              <a:rPr lang="en-US" sz="2400" b="1" dirty="0"/>
              <a:t> </a:t>
            </a:r>
            <a:r>
              <a:rPr lang="en-US" sz="2400" b="1" dirty="0" err="1"/>
              <a:t>tulajdonjogát</a:t>
            </a:r>
            <a:r>
              <a:rPr lang="sk-SK" sz="2400" b="1" dirty="0"/>
              <a:t> </a:t>
            </a:r>
            <a:r>
              <a:rPr lang="sk-SK" sz="2400" dirty="0"/>
              <a:t>(tehát a király nem veszi el tőle cserebirtok fejében)</a:t>
            </a:r>
            <a:r>
              <a:rPr lang="en-US" sz="2400" dirty="0"/>
              <a:t>, </a:t>
            </a:r>
            <a:r>
              <a:rPr lang="en-US" sz="2400" dirty="0" err="1"/>
              <a:t>sőt</a:t>
            </a:r>
            <a:r>
              <a:rPr lang="en-US" sz="2400" dirty="0"/>
              <a:t> a </a:t>
            </a:r>
            <a:r>
              <a:rPr lang="en-US" sz="2400" dirty="0" err="1"/>
              <a:t>bányászok</a:t>
            </a:r>
            <a:r>
              <a:rPr lang="en-US" sz="2400" dirty="0"/>
              <a:t> </a:t>
            </a:r>
            <a:r>
              <a:rPr lang="en-US" sz="2400" dirty="0" err="1"/>
              <a:t>által</a:t>
            </a:r>
            <a:r>
              <a:rPr lang="en-US" sz="2400" dirty="0"/>
              <a:t> </a:t>
            </a:r>
            <a:r>
              <a:rPr lang="en-US" sz="2400" dirty="0" err="1"/>
              <a:t>fizetett</a:t>
            </a:r>
            <a:r>
              <a:rPr lang="en-US" sz="2400" dirty="0"/>
              <a:t> </a:t>
            </a:r>
            <a:r>
              <a:rPr lang="en-US" sz="2400" b="1" dirty="0" err="1"/>
              <a:t>bányabér</a:t>
            </a:r>
            <a:r>
              <a:rPr lang="en-US" sz="2400" dirty="0"/>
              <a:t> </a:t>
            </a:r>
            <a:r>
              <a:rPr lang="sk-SK" sz="2400" dirty="0"/>
              <a:t>– </a:t>
            </a:r>
            <a:r>
              <a:rPr lang="en-US" sz="2400" b="1" i="1" dirty="0" err="1">
                <a:solidFill>
                  <a:srgbClr val="C00000"/>
                </a:solidFill>
              </a:rPr>
              <a:t>urbura</a:t>
            </a:r>
            <a:r>
              <a:rPr lang="sk-SK" sz="2400" i="1" dirty="0"/>
              <a:t> -</a:t>
            </a:r>
            <a:r>
              <a:rPr lang="en-US" sz="2400" dirty="0"/>
              <a:t> </a:t>
            </a:r>
            <a:r>
              <a:rPr lang="en-US" sz="2400" b="1" dirty="0"/>
              <a:t>1/3-a is a </a:t>
            </a:r>
            <a:r>
              <a:rPr lang="en-US" sz="2400" b="1" dirty="0" err="1"/>
              <a:t>földbirtokosé</a:t>
            </a:r>
            <a:r>
              <a:rPr lang="en-US" sz="2400" b="1" dirty="0"/>
              <a:t> </a:t>
            </a:r>
            <a:r>
              <a:rPr lang="sk-SK" sz="2400" b="1" dirty="0"/>
              <a:t>maradhat</a:t>
            </a:r>
            <a:r>
              <a:rPr lang="en-US" sz="2400" b="1" dirty="0"/>
              <a:t>.</a:t>
            </a:r>
            <a:r>
              <a:rPr kumimoji="1"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 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</a:t>
            </a:r>
            <a:r>
              <a:rPr lang="hu-HU" altLang="en-US" sz="2400" dirty="0">
                <a:solidFill>
                  <a:srgbClr val="000000"/>
                </a:solidFill>
              </a:rPr>
              <a:t> </a:t>
            </a:r>
            <a:r>
              <a:rPr lang="hu-HU" altLang="en-US" sz="2800" b="1" u="sng" dirty="0" err="1">
                <a:solidFill>
                  <a:srgbClr val="C00000"/>
                </a:solidFill>
              </a:rPr>
              <a:t>Urbura</a:t>
            </a:r>
            <a:r>
              <a:rPr lang="hu-HU" altLang="en-US" sz="2400" dirty="0">
                <a:solidFill>
                  <a:srgbClr val="000000"/>
                </a:solidFill>
              </a:rPr>
              <a:t>: </a:t>
            </a:r>
            <a:r>
              <a:rPr lang="hu-HU" altLang="en-US" sz="2400" b="1" dirty="0">
                <a:solidFill>
                  <a:srgbClr val="000000"/>
                </a:solidFill>
              </a:rPr>
              <a:t>a bányászok </a:t>
            </a:r>
            <a:r>
              <a:rPr lang="hu-HU" altLang="en-US" sz="2400" dirty="0">
                <a:solidFill>
                  <a:srgbClr val="000000"/>
                </a:solidFill>
              </a:rPr>
              <a:t>(vállalkozók) által a bányából felhozott nemesfémeknek - </a:t>
            </a:r>
            <a:r>
              <a:rPr lang="hu-HU" altLang="en-US" sz="2400" b="1" dirty="0">
                <a:solidFill>
                  <a:srgbClr val="C00000"/>
                </a:solidFill>
              </a:rPr>
              <a:t>az arany 1/10-ét, az ezüst 1/8-át be kellett szolgáltatni a királynak</a:t>
            </a:r>
            <a:r>
              <a:rPr lang="hu-HU" altLang="en-US" sz="2400" dirty="0">
                <a:solidFill>
                  <a:srgbClr val="000000"/>
                </a:solidFill>
              </a:rPr>
              <a:t> – VISZONT (!!!) - a maradék arannyal/ezüsttel sem üzletelhettek szabadon a bányászok – nem lehetett külföldre vinni és CSAK a királyi kamarákban lehetett vert pénzérmékre beváltani!</a:t>
            </a:r>
          </a:p>
          <a:p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solidFill>
                  <a:srgbClr val="000000"/>
                </a:solidFill>
                <a:latin typeface="+mn-lt"/>
              </a:rPr>
              <a:t>I. Károly (Róbert) gazdaságpolitikája 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3106"/>
            <a:ext cx="5652119" cy="300268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19" y="4293650"/>
            <a:ext cx="3491881" cy="256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096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807" y="692000"/>
            <a:ext cx="5846409" cy="6265392"/>
          </a:xfrm>
        </p:spPr>
        <p:txBody>
          <a:bodyPr>
            <a:normAutofit lnSpcReduction="10000"/>
          </a:bodyPr>
          <a:lstStyle/>
          <a:p>
            <a:pPr>
              <a:spcBef>
                <a:spcPct val="20000"/>
              </a:spcBef>
            </a:pPr>
            <a:r>
              <a:rPr lang="hu-HU" altLang="en-US" sz="2600" b="1" dirty="0">
                <a:solidFill>
                  <a:srgbClr val="000000"/>
                </a:solidFill>
              </a:rPr>
              <a:t> </a:t>
            </a:r>
            <a:r>
              <a:rPr lang="hu-HU" altLang="en-US" sz="2600" b="1" u="sng" dirty="0">
                <a:solidFill>
                  <a:srgbClr val="000000"/>
                </a:solidFill>
              </a:rPr>
              <a:t>Pénzverési jog:</a:t>
            </a:r>
            <a:r>
              <a:rPr lang="hu-HU" altLang="en-US" sz="2600" dirty="0">
                <a:solidFill>
                  <a:srgbClr val="000000"/>
                </a:solidFill>
              </a:rPr>
              <a:t> Az összes nemesfém a </a:t>
            </a:r>
            <a:r>
              <a:rPr lang="hu-HU" altLang="en-US" sz="2600" b="1" dirty="0">
                <a:solidFill>
                  <a:srgbClr val="000000"/>
                </a:solidFill>
              </a:rPr>
              <a:t>kamarába</a:t>
            </a:r>
            <a:r>
              <a:rPr lang="hu-HU" altLang="en-US" sz="2600" dirty="0">
                <a:solidFill>
                  <a:srgbClr val="000000"/>
                </a:solidFill>
              </a:rPr>
              <a:t> érkezik, abból pénzt </a:t>
            </a:r>
            <a:r>
              <a:rPr lang="hu-HU" altLang="en-US" sz="2600" b="1" u="sng" dirty="0">
                <a:solidFill>
                  <a:srgbClr val="C00000"/>
                </a:solidFill>
              </a:rPr>
              <a:t>csak a király verettethetett</a:t>
            </a:r>
            <a:r>
              <a:rPr lang="hu-HU" altLang="en-US" sz="2600" dirty="0">
                <a:solidFill>
                  <a:srgbClr val="000000"/>
                </a:solidFill>
              </a:rPr>
              <a:t> </a:t>
            </a:r>
          </a:p>
          <a:p>
            <a:pPr>
              <a:spcBef>
                <a:spcPct val="20000"/>
              </a:spcBef>
            </a:pPr>
            <a:r>
              <a:rPr kumimoji="1" lang="hu-HU" altLang="en-US" sz="26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kumimoji="1" lang="hu-HU" altLang="en-US" sz="2600" b="1" dirty="0">
                <a:solidFill>
                  <a:srgbClr val="000000"/>
                </a:solidFill>
                <a:sym typeface="Symbol" pitchFamily="18" charset="2"/>
              </a:rPr>
              <a:t>Súlyra </a:t>
            </a:r>
            <a:r>
              <a:rPr lang="hu-HU" altLang="en-US" sz="2600" b="1" dirty="0">
                <a:solidFill>
                  <a:srgbClr val="000000"/>
                </a:solidFill>
              </a:rPr>
              <a:t>ugyanannyi </a:t>
            </a:r>
            <a:r>
              <a:rPr lang="hu-HU" altLang="en-US" sz="2600" dirty="0">
                <a:solidFill>
                  <a:srgbClr val="000000"/>
                </a:solidFill>
              </a:rPr>
              <a:t>vert pénzt küld/ad vissza a király, mint a kitermelt arany/ezüst súlya, </a:t>
            </a:r>
            <a:r>
              <a:rPr lang="hu-HU" altLang="en-US" sz="2600" b="1" dirty="0">
                <a:solidFill>
                  <a:srgbClr val="000000"/>
                </a:solidFill>
              </a:rPr>
              <a:t>de 30-40 %-a ötvözőanyag </a:t>
            </a:r>
            <a:r>
              <a:rPr lang="hu-HU" altLang="en-US" sz="2600" dirty="0">
                <a:solidFill>
                  <a:srgbClr val="000000"/>
                </a:solidFill>
              </a:rPr>
              <a:t>– tehát a </a:t>
            </a:r>
            <a:r>
              <a:rPr lang="hu-HU" altLang="en-US" sz="2600" b="1" dirty="0">
                <a:solidFill>
                  <a:srgbClr val="000000"/>
                </a:solidFill>
              </a:rPr>
              <a:t>nyeresége a királynak </a:t>
            </a:r>
            <a:r>
              <a:rPr lang="hu-HU" altLang="en-US" sz="2600" dirty="0">
                <a:solidFill>
                  <a:srgbClr val="000000"/>
                </a:solidFill>
              </a:rPr>
              <a:t>minden kilogramm tiszta nemesfémen </a:t>
            </a:r>
            <a:r>
              <a:rPr lang="hu-HU" altLang="en-US" sz="2600" dirty="0" err="1">
                <a:solidFill>
                  <a:srgbClr val="000000"/>
                </a:solidFill>
              </a:rPr>
              <a:t>k.b</a:t>
            </a:r>
            <a:r>
              <a:rPr lang="hu-HU" altLang="en-US" sz="2600" dirty="0">
                <a:solidFill>
                  <a:srgbClr val="000000"/>
                </a:solidFill>
              </a:rPr>
              <a:t>. az 1/3-a, tehát 30-40 </a:t>
            </a:r>
            <a:r>
              <a:rPr lang="hu-HU" altLang="en-US" sz="2600" dirty="0" err="1">
                <a:solidFill>
                  <a:srgbClr val="000000"/>
                </a:solidFill>
              </a:rPr>
              <a:t>dekagram</a:t>
            </a:r>
            <a:r>
              <a:rPr lang="hu-HU" altLang="en-US" sz="2600" dirty="0">
                <a:solidFill>
                  <a:srgbClr val="000000"/>
                </a:solidFill>
              </a:rPr>
              <a:t>!</a:t>
            </a:r>
          </a:p>
          <a:p>
            <a:pPr>
              <a:spcBef>
                <a:spcPct val="20000"/>
              </a:spcBef>
            </a:pPr>
            <a:r>
              <a:rPr lang="hu-HU" altLang="en-US" sz="2600" dirty="0">
                <a:solidFill>
                  <a:srgbClr val="000000"/>
                </a:solidFill>
              </a:rPr>
              <a:t> Ez a nyereség hosszú távon </a:t>
            </a:r>
            <a:r>
              <a:rPr lang="hu-HU" altLang="en-US" sz="2600" b="1" dirty="0">
                <a:solidFill>
                  <a:srgbClr val="000000"/>
                </a:solidFill>
              </a:rPr>
              <a:t>NEM pótolta </a:t>
            </a:r>
            <a:r>
              <a:rPr lang="hu-HU" altLang="en-US" sz="2600" dirty="0">
                <a:solidFill>
                  <a:srgbClr val="000000"/>
                </a:solidFill>
              </a:rPr>
              <a:t>az előző uralkodók által alkalmazott és I. Károly által </a:t>
            </a:r>
            <a:r>
              <a:rPr lang="hu-HU" altLang="en-US" sz="2600" dirty="0" err="1">
                <a:solidFill>
                  <a:srgbClr val="000000"/>
                </a:solidFill>
              </a:rPr>
              <a:t>eltörölt</a:t>
            </a:r>
            <a:r>
              <a:rPr lang="hu-HU" altLang="en-US" sz="2600" dirty="0">
                <a:solidFill>
                  <a:srgbClr val="000000"/>
                </a:solidFill>
              </a:rPr>
              <a:t> </a:t>
            </a:r>
            <a:r>
              <a:rPr lang="hu-HU" altLang="en-US" sz="2600" b="1" i="1" dirty="0">
                <a:solidFill>
                  <a:srgbClr val="C00000"/>
                </a:solidFill>
              </a:rPr>
              <a:t>éves pénzrontást  és az éves kötelező pénzváltást</a:t>
            </a:r>
            <a:r>
              <a:rPr lang="hu-HU" altLang="en-US" sz="2600" dirty="0">
                <a:solidFill>
                  <a:srgbClr val="000000"/>
                </a:solidFill>
              </a:rPr>
              <a:t> </a:t>
            </a:r>
            <a:r>
              <a:rPr lang="en-US" altLang="en-US" sz="2600" dirty="0">
                <a:solidFill>
                  <a:srgbClr val="000000"/>
                </a:solidFill>
              </a:rPr>
              <a:t>= </a:t>
            </a:r>
            <a:r>
              <a:rPr lang="en-US" altLang="en-US" sz="2600" dirty="0" err="1">
                <a:solidFill>
                  <a:srgbClr val="000000"/>
                </a:solidFill>
              </a:rPr>
              <a:t>beszedni</a:t>
            </a:r>
            <a:r>
              <a:rPr lang="en-US" altLang="en-US" sz="2600" dirty="0">
                <a:solidFill>
                  <a:srgbClr val="000000"/>
                </a:solidFill>
              </a:rPr>
              <a:t> </a:t>
            </a:r>
            <a:r>
              <a:rPr lang="en-US" altLang="en-US" sz="2600" dirty="0" err="1">
                <a:solidFill>
                  <a:srgbClr val="000000"/>
                </a:solidFill>
              </a:rPr>
              <a:t>az</a:t>
            </a:r>
            <a:r>
              <a:rPr lang="en-US" altLang="en-US" sz="2600" dirty="0">
                <a:solidFill>
                  <a:srgbClr val="000000"/>
                </a:solidFill>
              </a:rPr>
              <a:t> el</a:t>
            </a:r>
            <a:r>
              <a:rPr lang="hu-HU" altLang="en-US" sz="2600" dirty="0" err="1">
                <a:solidFill>
                  <a:srgbClr val="000000"/>
                </a:solidFill>
              </a:rPr>
              <a:t>őző</a:t>
            </a:r>
            <a:r>
              <a:rPr lang="hu-HU" altLang="en-US" sz="2600" dirty="0">
                <a:solidFill>
                  <a:srgbClr val="000000"/>
                </a:solidFill>
              </a:rPr>
              <a:t> évi, érvénytelennek mondott pénzérméket, és új, kisebb értékű pénzt veretni belőle a köv. évre – a </a:t>
            </a:r>
            <a:r>
              <a:rPr lang="hu-HU" altLang="en-US" sz="2600" b="1" u="sng" dirty="0">
                <a:solidFill>
                  <a:srgbClr val="000000"/>
                </a:solidFill>
              </a:rPr>
              <a:t>kamara hasznát</a:t>
            </a:r>
          </a:p>
          <a:p>
            <a:pPr marL="0" indent="0">
              <a:spcBef>
                <a:spcPct val="20000"/>
              </a:spcBef>
              <a:buNone/>
            </a:pPr>
            <a:endParaRPr lang="hu-HU" altLang="en-US" sz="2600" b="1" u="sng" dirty="0">
              <a:solidFill>
                <a:srgbClr val="000000"/>
              </a:solidFill>
            </a:endParaRPr>
          </a:p>
          <a:p>
            <a:endParaRPr lang="en-US" sz="2600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solidFill>
                  <a:srgbClr val="000000"/>
                </a:solidFill>
                <a:latin typeface="+mn-lt"/>
              </a:rPr>
              <a:t>I. Károly (Róbert) gazdaságpolitikája 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217" y="1097936"/>
            <a:ext cx="3275783" cy="529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412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9" name="Picture 7" descr="Selmecbánya - Óvár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2356" y="548680"/>
            <a:ext cx="4152900" cy="5475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5143513" y="6165304"/>
            <a:ext cx="4032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 dirty="0">
                <a:latin typeface="+mn-lt"/>
              </a:rPr>
              <a:t>Selmecbánya - Óvár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12750" cy="3672408"/>
          </a:xfrm>
          <a:prstGeom prst="rect">
            <a:avLst/>
          </a:prstGeom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-108520" y="3277898"/>
            <a:ext cx="4032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 dirty="0">
                <a:latin typeface="+mn-lt"/>
              </a:rPr>
              <a:t>Középkori adószedő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90" y="4005064"/>
            <a:ext cx="4279404" cy="285293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941168"/>
            <a:ext cx="4922912" cy="2330178"/>
          </a:xfrm>
          <a:prstGeom prst="rect">
            <a:avLst/>
          </a:prstGeom>
        </p:spPr>
      </p:pic>
      <p:sp>
        <p:nvSpPr>
          <p:cNvPr id="84994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latin typeface="+mn-lt"/>
              </a:rPr>
              <a:t>I. Károly (Róbert) gazdaságpolitikája </a:t>
            </a:r>
          </a:p>
        </p:txBody>
      </p:sp>
      <p:sp>
        <p:nvSpPr>
          <p:cNvPr id="84997" name="Text Box 5"/>
          <p:cNvSpPr txBox="1">
            <a:spLocks noChangeArrowheads="1"/>
          </p:cNvSpPr>
          <p:nvPr/>
        </p:nvSpPr>
        <p:spPr bwMode="auto">
          <a:xfrm>
            <a:off x="0" y="548680"/>
            <a:ext cx="9144000" cy="4610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hu-HU" altLang="en-US" i="1" dirty="0">
                <a:latin typeface="+mn-lt"/>
                <a:sym typeface="Symbol" pitchFamily="18" charset="2"/>
              </a:rPr>
              <a:t>A pénzrontás és a kamara haszna hiánya miatt új adókat vezet be: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b="1" u="sng" dirty="0">
                <a:solidFill>
                  <a:srgbClr val="C00000"/>
                </a:solidFill>
                <a:latin typeface="+mn-lt"/>
              </a:rPr>
              <a:t>Kapuadó</a:t>
            </a:r>
            <a:r>
              <a:rPr lang="hu-HU" altLang="en-US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hu-HU" altLang="en-US" dirty="0">
                <a:latin typeface="+mn-lt"/>
              </a:rPr>
              <a:t>(</a:t>
            </a:r>
            <a:r>
              <a:rPr lang="hu-HU" altLang="en-US" dirty="0" err="1">
                <a:latin typeface="+mn-lt"/>
              </a:rPr>
              <a:t>portalis</a:t>
            </a:r>
            <a:r>
              <a:rPr lang="hu-HU" altLang="en-US" dirty="0">
                <a:latin typeface="+mn-lt"/>
              </a:rPr>
              <a:t>) kapunként fizetendő (1336-tól):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</a:pPr>
            <a:r>
              <a:rPr lang="hu-HU" altLang="en-US" b="1" dirty="0">
                <a:latin typeface="+mn-lt"/>
              </a:rPr>
              <a:t>Minden kapu </a:t>
            </a:r>
            <a:r>
              <a:rPr lang="hu-HU" altLang="en-US" dirty="0">
                <a:latin typeface="+mn-lt"/>
              </a:rPr>
              <a:t>(amin befér egy megrakott szénásszekér)</a:t>
            </a:r>
            <a:r>
              <a:rPr lang="hu-HU" altLang="en-US" dirty="0"/>
              <a:t> </a:t>
            </a:r>
            <a:r>
              <a:rPr lang="hu-HU" altLang="en-US" dirty="0">
                <a:latin typeface="+mn-lt"/>
              </a:rPr>
              <a:t>mögött lakó család/családok </a:t>
            </a:r>
            <a:r>
              <a:rPr lang="hu-HU" altLang="en-US" b="1" dirty="0">
                <a:latin typeface="+mn-lt"/>
              </a:rPr>
              <a:t>évi 18 dénár = 3 garas-t</a:t>
            </a:r>
            <a:r>
              <a:rPr lang="hu-HU" altLang="en-US" dirty="0">
                <a:latin typeface="+mn-lt"/>
              </a:rPr>
              <a:t> voltak kötelesek fizetni a királynak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b="1" u="sng" dirty="0">
                <a:solidFill>
                  <a:srgbClr val="C00000"/>
                </a:solidFill>
                <a:latin typeface="+mn-lt"/>
              </a:rPr>
              <a:t>Harmincadvám</a:t>
            </a:r>
            <a:r>
              <a:rPr lang="hu-HU" altLang="en-US" dirty="0">
                <a:latin typeface="+mn-lt"/>
              </a:rPr>
              <a:t> – külkereskedelmi vám: MO határain </a:t>
            </a:r>
            <a:r>
              <a:rPr lang="hu-HU" altLang="en-US" b="1" dirty="0">
                <a:latin typeface="+mn-lt"/>
              </a:rPr>
              <a:t>áthaladó áru értéknek 1/30-át</a:t>
            </a:r>
            <a:r>
              <a:rPr lang="hu-HU" altLang="en-US" dirty="0">
                <a:latin typeface="+mn-lt"/>
              </a:rPr>
              <a:t> be kell fizetni a királynak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b="1" u="sng" dirty="0">
                <a:solidFill>
                  <a:srgbClr val="C00000"/>
                </a:solidFill>
                <a:latin typeface="+mn-lt"/>
              </a:rPr>
              <a:t>A pápai tizedet </a:t>
            </a:r>
            <a:r>
              <a:rPr lang="hu-HU" altLang="en-US" dirty="0">
                <a:latin typeface="+mn-lt"/>
              </a:rPr>
              <a:t>(a keresztes háborúk költségeinek fedezésére az egyházra kivetett pápai adó): I. Károly </a:t>
            </a:r>
            <a:r>
              <a:rPr lang="hu-HU" altLang="en-US" b="1" dirty="0">
                <a:latin typeface="+mn-lt"/>
              </a:rPr>
              <a:t>nem engedi ki az országból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sz="2200" dirty="0">
                <a:latin typeface="+mn-lt"/>
              </a:rPr>
              <a:t>Pénzverő kamarák </a:t>
            </a:r>
            <a:r>
              <a:rPr lang="hu-HU" altLang="en-US" sz="2200" b="1" u="sng" dirty="0">
                <a:solidFill>
                  <a:srgbClr val="C00000"/>
                </a:solidFill>
                <a:latin typeface="+mn-lt"/>
              </a:rPr>
              <a:t>bérbeadása</a:t>
            </a:r>
            <a:r>
              <a:rPr lang="hu-HU" altLang="en-US" sz="2200" dirty="0">
                <a:latin typeface="+mn-lt"/>
              </a:rPr>
              <a:t> gazdag polgároknak: bérleti díj = biztos bevétel </a:t>
            </a: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u-HU" altLang="en-US" sz="2200" dirty="0">
                <a:latin typeface="+mn-lt"/>
              </a:rPr>
              <a:t>Fő bányavárosok: </a:t>
            </a:r>
            <a:r>
              <a:rPr lang="hu-HU" altLang="en-US" sz="2200" b="1" dirty="0">
                <a:latin typeface="+mn-lt"/>
              </a:rPr>
              <a:t>Selmecbánya, Körmöcbánya, Besztercebánya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184" y="5085184"/>
            <a:ext cx="3390288" cy="190703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F6E2EADD-E819-4EAC-815B-C51A449F7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41" y="0"/>
            <a:ext cx="6339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9069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anjuk jöv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" t="15961" r="2341"/>
          <a:stretch>
            <a:fillRect/>
          </a:stretch>
        </p:blipFill>
        <p:spPr>
          <a:xfrm>
            <a:off x="-12700" y="1124744"/>
            <a:ext cx="9156700" cy="4785841"/>
          </a:xfr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0" y="15881"/>
            <a:ext cx="9144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 sz="4000" b="1" dirty="0">
                <a:latin typeface="+mn-lt"/>
              </a:rPr>
              <a:t>Királyi jövedelmek az Anjouk idején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2" name="Picture 4" descr="653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828"/>
            <a:ext cx="9144000" cy="660654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latin typeface="+mn-lt"/>
              </a:rPr>
              <a:t>I. Károly (Róbert) külpolitikája</a:t>
            </a: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0" y="692000"/>
            <a:ext cx="9144000" cy="1751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lnSpc>
                <a:spcPct val="75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hu-HU" altLang="en-US" sz="2800" dirty="0">
                <a:latin typeface="+mn-lt"/>
                <a:sym typeface="Wingdings 2" panose="05020102010507070707" pitchFamily="18" charset="2"/>
              </a:rPr>
              <a:t>Déli befolyási övezet visszaszerzése </a:t>
            </a:r>
            <a:endParaRPr kumimoji="1" lang="hu-HU" altLang="en-US" sz="2800" dirty="0">
              <a:latin typeface="+mn-lt"/>
              <a:sym typeface="Symbol" pitchFamily="18" charset="2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kumimoji="1" lang="hu-HU" altLang="en-US" sz="2800" b="1" dirty="0">
                <a:solidFill>
                  <a:srgbClr val="C00000"/>
                </a:solidFill>
                <a:latin typeface="+mn-lt"/>
                <a:sym typeface="Wingdings 2" panose="05020102010507070707" pitchFamily="18" charset="2"/>
              </a:rPr>
              <a:t>Hódítás</a:t>
            </a:r>
            <a:r>
              <a:rPr kumimoji="1" lang="hu-HU" altLang="en-US" sz="2800" dirty="0">
                <a:latin typeface="+mn-lt"/>
                <a:sym typeface="Wingdings 2" panose="05020102010507070707" pitchFamily="18" charset="2"/>
              </a:rPr>
              <a:t> -</a:t>
            </a:r>
            <a:r>
              <a:rPr kumimoji="1" lang="hu-HU" altLang="en-US" sz="2800" dirty="0">
                <a:latin typeface="+mn-lt"/>
                <a:sym typeface="Symbol" pitchFamily="18" charset="2"/>
              </a:rPr>
              <a:t> Az </a:t>
            </a:r>
            <a:r>
              <a:rPr lang="hu-HU" altLang="en-US" sz="2800" dirty="0">
                <a:latin typeface="+mn-lt"/>
              </a:rPr>
              <a:t>Árpád-kor végén elveszett területek visszaszerzése… 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Font typeface="Wingdings 2" panose="05020102010507070707" pitchFamily="18" charset="2"/>
              <a:buChar char="õ"/>
            </a:pPr>
            <a:r>
              <a:rPr lang="hu-HU" altLang="en-US" sz="2800" b="1" dirty="0">
                <a:latin typeface="+mn-lt"/>
              </a:rPr>
              <a:t>Nándorfehérvár, </a:t>
            </a:r>
            <a:r>
              <a:rPr lang="hu-HU" altLang="en-US" sz="2800" b="1" dirty="0" err="1">
                <a:latin typeface="+mn-lt"/>
              </a:rPr>
              <a:t>Galambóc</a:t>
            </a:r>
            <a:r>
              <a:rPr lang="hu-HU" altLang="en-US" sz="2800" b="1" dirty="0">
                <a:latin typeface="+mn-lt"/>
              </a:rPr>
              <a:t> </a:t>
            </a:r>
            <a:r>
              <a:rPr lang="hu-HU" altLang="en-US" sz="2800" dirty="0">
                <a:latin typeface="+mn-lt"/>
              </a:rPr>
              <a:t>elfoglalása a szerbektől 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2" y="2443249"/>
            <a:ext cx="5184394" cy="3452736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759" y="3864220"/>
            <a:ext cx="5015241" cy="302116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042" y="3645024"/>
            <a:ext cx="5711958" cy="3212976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20688"/>
            <a:ext cx="8928992" cy="4351338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hu-HU" altLang="en-US" sz="2800" b="1" u="sng" dirty="0"/>
              <a:t>1335 - Visegrádi hármas királytalálkozó:</a:t>
            </a:r>
            <a:r>
              <a:rPr kumimoji="1" lang="hu-HU" altLang="en-US" sz="2800" b="1" u="sng" dirty="0">
                <a:sym typeface="Symbol" pitchFamily="18" charset="2"/>
              </a:rPr>
              <a:t> </a:t>
            </a:r>
            <a:r>
              <a:rPr kumimoji="1" lang="hu-HU" altLang="en-US" sz="2400" dirty="0">
                <a:sym typeface="Symbol" pitchFamily="18" charset="2"/>
              </a:rPr>
              <a:t>		</a:t>
            </a:r>
            <a:endParaRPr lang="hu-HU" altLang="en-US" sz="2400" dirty="0"/>
          </a:p>
          <a:p>
            <a:pPr>
              <a:spcBef>
                <a:spcPct val="20000"/>
              </a:spcBef>
            </a:pPr>
            <a:r>
              <a:rPr lang="hu-HU" altLang="en-US" sz="2400" b="1" dirty="0">
                <a:solidFill>
                  <a:srgbClr val="C00000"/>
                </a:solidFill>
              </a:rPr>
              <a:t>Cseh</a:t>
            </a:r>
            <a:r>
              <a:rPr lang="hu-HU" altLang="en-US" sz="2400" dirty="0"/>
              <a:t> (Luxemburgi János), </a:t>
            </a:r>
            <a:r>
              <a:rPr lang="hu-HU" altLang="en-US" sz="2400" b="1" dirty="0">
                <a:solidFill>
                  <a:srgbClr val="C00000"/>
                </a:solidFill>
              </a:rPr>
              <a:t>lengyel</a:t>
            </a:r>
            <a:r>
              <a:rPr lang="hu-HU" altLang="en-US" sz="2400" dirty="0"/>
              <a:t> (Nagy Kázmér) és a </a:t>
            </a:r>
            <a:r>
              <a:rPr lang="hu-HU" altLang="en-US" sz="2400" b="1" dirty="0">
                <a:solidFill>
                  <a:srgbClr val="C00000"/>
                </a:solidFill>
              </a:rPr>
              <a:t>magyar</a:t>
            </a:r>
            <a:r>
              <a:rPr lang="hu-HU" altLang="en-US" sz="2400" dirty="0"/>
              <a:t> (Károly Róbert) </a:t>
            </a:r>
          </a:p>
          <a:p>
            <a:pPr marL="342900" indent="-342900">
              <a:spcBef>
                <a:spcPct val="20000"/>
              </a:spcBef>
              <a:buFontTx/>
              <a:buChar char="-"/>
            </a:pPr>
            <a:r>
              <a:rPr lang="hu-HU" altLang="en-US" sz="2400" b="1" u="sng" dirty="0">
                <a:solidFill>
                  <a:srgbClr val="C00000"/>
                </a:solidFill>
              </a:rPr>
              <a:t>Új kereskedelmi útvonalak kijelölése </a:t>
            </a:r>
            <a:r>
              <a:rPr lang="hu-HU" altLang="en-US" sz="2400" dirty="0"/>
              <a:t>(hogy kikerüljék Bécs árumegállító és vámszedő gyakorlatát) Buda - Esztergom - </a:t>
            </a:r>
            <a:r>
              <a:rPr lang="hu-HU" altLang="en-US" sz="2400" dirty="0" err="1"/>
              <a:t>Brünn</a:t>
            </a:r>
            <a:r>
              <a:rPr lang="hu-HU" altLang="en-US" sz="2400" dirty="0"/>
              <a:t> - Prága - Nürnberg - a Rajna mentén; Buda - Kassa - Krakkó - Visztula völgye</a:t>
            </a:r>
          </a:p>
          <a:p>
            <a:pPr marL="342900" indent="-342900">
              <a:spcBef>
                <a:spcPct val="20000"/>
              </a:spcBef>
              <a:buFontTx/>
              <a:buChar char="-"/>
            </a:pPr>
            <a:r>
              <a:rPr lang="hu-HU" altLang="en-US" sz="2400" b="1" u="sng" dirty="0">
                <a:solidFill>
                  <a:srgbClr val="C00000"/>
                </a:solidFill>
              </a:rPr>
              <a:t>Megegyezés:</a:t>
            </a:r>
            <a:r>
              <a:rPr lang="hu-HU" altLang="en-US" sz="2400" dirty="0"/>
              <a:t> Esetleges trónörökös híján a magyar király vagy fordítva, a lengyel király utódja örökölheti a másik ország trónját – </a:t>
            </a:r>
            <a:r>
              <a:rPr lang="hu-HU" altLang="en-US" sz="2400" b="1" dirty="0"/>
              <a:t>újabb perszonálunió kilátásban</a:t>
            </a:r>
          </a:p>
          <a:p>
            <a:endParaRPr lang="en-US" sz="2400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b="1" dirty="0">
                <a:latin typeface="+mn-lt"/>
              </a:rPr>
              <a:t>I. Károly (Róbert) külpolitikája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0689"/>
            <a:ext cx="3383571" cy="225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5724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FB8D4D9B-0383-4C43-AFB7-A6893B549A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691" y="0"/>
            <a:ext cx="37426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2973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károlyróbert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" t="708"/>
          <a:stretch>
            <a:fillRect/>
          </a:stretch>
        </p:blipFill>
        <p:spPr>
          <a:xfrm>
            <a:off x="0" y="620713"/>
            <a:ext cx="9144000" cy="6237287"/>
          </a:xfr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0" y="44450"/>
            <a:ext cx="914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hu-HU" altLang="en-US" sz="2800" b="1" dirty="0">
                <a:latin typeface="+mn-lt"/>
              </a:rPr>
              <a:t>Gazdaság és külpolitika I. Károly (Róbert) uralkodása idején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8984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sk-SK" sz="6000" b="1" dirty="0">
                <a:solidFill>
                  <a:schemeClr val="bg1"/>
                </a:solidFill>
              </a:rPr>
              <a:t>Köszönöm a figyelmet!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5411"/>
            <a:ext cx="9144000" cy="479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69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1705</TotalTime>
  <Words>1369</Words>
  <Application>Microsoft Office PowerPoint</Application>
  <PresentationFormat>Diavetítés a képernyőre (4:3 oldalarány)</PresentationFormat>
  <Paragraphs>144</Paragraphs>
  <Slides>32</Slides>
  <Notes>19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32</vt:i4>
      </vt:variant>
    </vt:vector>
  </HeadingPairs>
  <TitlesOfParts>
    <vt:vector size="40" baseType="lpstr">
      <vt:lpstr>Arial</vt:lpstr>
      <vt:lpstr>Calibri</vt:lpstr>
      <vt:lpstr>Calibri Light</vt:lpstr>
      <vt:lpstr>Symbol</vt:lpstr>
      <vt:lpstr>Times New Roman</vt:lpstr>
      <vt:lpstr>Wingdings</vt:lpstr>
      <vt:lpstr>Wingdings 2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OS</dc:creator>
  <cp:lastModifiedBy>os</cp:lastModifiedBy>
  <cp:revision>127</cp:revision>
  <cp:lastPrinted>1601-01-01T00:00:00Z</cp:lastPrinted>
  <dcterms:created xsi:type="dcterms:W3CDTF">1601-01-01T00:00:00Z</dcterms:created>
  <dcterms:modified xsi:type="dcterms:W3CDTF">2024-02-02T02:11:40Z</dcterms:modified>
</cp:coreProperties>
</file>