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4" r:id="rId4"/>
    <p:sldId id="270" r:id="rId5"/>
    <p:sldId id="267" r:id="rId6"/>
    <p:sldId id="277" r:id="rId7"/>
    <p:sldId id="275" r:id="rId8"/>
    <p:sldId id="262" r:id="rId9"/>
    <p:sldId id="264" r:id="rId10"/>
    <p:sldId id="276" r:id="rId11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43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36C89-48C3-4BF7-B0EE-195EE2FDA2AC}" type="datetimeFigureOut">
              <a:rPr lang="hu-HU" smtClean="0"/>
              <a:pPr/>
              <a:t>2023.10.16.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0755F-9925-482D-B51F-8B0F3776F2C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36C89-48C3-4BF7-B0EE-195EE2FDA2AC}" type="datetimeFigureOut">
              <a:rPr lang="hu-HU" smtClean="0"/>
              <a:pPr/>
              <a:t>2023.10.16.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0755F-9925-482D-B51F-8B0F3776F2C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36C89-48C3-4BF7-B0EE-195EE2FDA2AC}" type="datetimeFigureOut">
              <a:rPr lang="hu-HU" smtClean="0"/>
              <a:pPr/>
              <a:t>2023.10.16.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0755F-9925-482D-B51F-8B0F3776F2C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36C89-48C3-4BF7-B0EE-195EE2FDA2AC}" type="datetimeFigureOut">
              <a:rPr lang="hu-HU" smtClean="0"/>
              <a:pPr/>
              <a:t>2023.10.16.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0755F-9925-482D-B51F-8B0F3776F2C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36C89-48C3-4BF7-B0EE-195EE2FDA2AC}" type="datetimeFigureOut">
              <a:rPr lang="hu-HU" smtClean="0"/>
              <a:pPr/>
              <a:t>2023.10.16.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0755F-9925-482D-B51F-8B0F3776F2C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36C89-48C3-4BF7-B0EE-195EE2FDA2AC}" type="datetimeFigureOut">
              <a:rPr lang="hu-HU" smtClean="0"/>
              <a:pPr/>
              <a:t>2023.10.16.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0755F-9925-482D-B51F-8B0F3776F2C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36C89-48C3-4BF7-B0EE-195EE2FDA2AC}" type="datetimeFigureOut">
              <a:rPr lang="hu-HU" smtClean="0"/>
              <a:pPr/>
              <a:t>2023.10.16.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0755F-9925-482D-B51F-8B0F3776F2C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36C89-48C3-4BF7-B0EE-195EE2FDA2AC}" type="datetimeFigureOut">
              <a:rPr lang="hu-HU" smtClean="0"/>
              <a:pPr/>
              <a:t>2023.10.16.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0755F-9925-482D-B51F-8B0F3776F2C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36C89-48C3-4BF7-B0EE-195EE2FDA2AC}" type="datetimeFigureOut">
              <a:rPr lang="hu-HU" smtClean="0"/>
              <a:pPr/>
              <a:t>2023.10.16.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0755F-9925-482D-B51F-8B0F3776F2C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36C89-48C3-4BF7-B0EE-195EE2FDA2AC}" type="datetimeFigureOut">
              <a:rPr lang="hu-HU" smtClean="0"/>
              <a:pPr/>
              <a:t>2023.10.16.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0755F-9925-482D-B51F-8B0F3776F2C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36C89-48C3-4BF7-B0EE-195EE2FDA2AC}" type="datetimeFigureOut">
              <a:rPr lang="hu-HU" smtClean="0"/>
              <a:pPr/>
              <a:t>2023.10.16.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0755F-9925-482D-B51F-8B0F3776F2C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36C89-48C3-4BF7-B0EE-195EE2FDA2AC}" type="datetimeFigureOut">
              <a:rPr lang="hu-HU" smtClean="0"/>
              <a:pPr/>
              <a:t>2023.10.16.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0755F-9925-482D-B51F-8B0F3776F2CB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7286"/>
            <a:ext cx="9144000" cy="5880714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131452"/>
            <a:ext cx="7772400" cy="908720"/>
          </a:xfrm>
        </p:spPr>
        <p:txBody>
          <a:bodyPr>
            <a:normAutofit fontScale="90000"/>
          </a:bodyPr>
          <a:lstStyle/>
          <a:p>
            <a:r>
              <a:rPr lang="hu-H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Kalandozások és a magyar nép életmódja a X. sz.-ban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0106"/>
          </a:xfrm>
        </p:spPr>
        <p:txBody>
          <a:bodyPr/>
          <a:lstStyle/>
          <a:p>
            <a:r>
              <a:rPr lang="hu-HU" dirty="0">
                <a:solidFill>
                  <a:schemeClr val="bg1"/>
                </a:solidFill>
              </a:rPr>
              <a:t>A „kalandozások” kora 899-970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37321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hu-HU" dirty="0">
                <a:solidFill>
                  <a:schemeClr val="bg1"/>
                </a:solidFill>
              </a:rPr>
              <a:t>• A hazatérés alatt kezdődik, az első a 899-es itáliai hadjárat</a:t>
            </a:r>
          </a:p>
          <a:p>
            <a:pPr algn="just">
              <a:buNone/>
            </a:pPr>
            <a:r>
              <a:rPr lang="hu-HU" dirty="0">
                <a:solidFill>
                  <a:schemeClr val="bg1"/>
                </a:solidFill>
              </a:rPr>
              <a:t>• A „kalandozások” </a:t>
            </a:r>
            <a:r>
              <a:rPr lang="hu-HU" b="1" dirty="0">
                <a:solidFill>
                  <a:srgbClr val="C00000"/>
                </a:solidFill>
              </a:rPr>
              <a:t>adószedő, adóbehajtó </a:t>
            </a:r>
            <a:r>
              <a:rPr lang="hu-HU" dirty="0">
                <a:solidFill>
                  <a:schemeClr val="bg1"/>
                </a:solidFill>
              </a:rPr>
              <a:t>hadjáratok és </a:t>
            </a:r>
            <a:r>
              <a:rPr lang="hu-HU" b="1" dirty="0">
                <a:solidFill>
                  <a:srgbClr val="C00000"/>
                </a:solidFill>
              </a:rPr>
              <a:t>bérhadjáratok</a:t>
            </a:r>
            <a:r>
              <a:rPr lang="hu-HU" dirty="0">
                <a:solidFill>
                  <a:schemeClr val="bg1"/>
                </a:solidFill>
              </a:rPr>
              <a:t> (a magyar seregek felbérlése nyugati fejedelmek által)</a:t>
            </a:r>
          </a:p>
          <a:p>
            <a:pPr algn="just">
              <a:buNone/>
            </a:pPr>
            <a:endParaRPr lang="hu-HU" dirty="0">
              <a:solidFill>
                <a:schemeClr val="bg1"/>
              </a:solidFill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579667"/>
            <a:ext cx="6480720" cy="32783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908718"/>
            <a:ext cx="5897365" cy="5760641"/>
          </a:xfrm>
        </p:spPr>
        <p:txBody>
          <a:bodyPr>
            <a:normAutofit lnSpcReduction="10000"/>
          </a:bodyPr>
          <a:lstStyle/>
          <a:p>
            <a:pPr algn="just"/>
            <a:r>
              <a:rPr lang="hu-HU" b="1" u="sng" dirty="0">
                <a:solidFill>
                  <a:schemeClr val="bg1"/>
                </a:solidFill>
              </a:rPr>
              <a:t>13-16 itáliai, 28 német, 12 francia és 1 hispániai</a:t>
            </a:r>
            <a:r>
              <a:rPr lang="hu-HU" b="1" dirty="0">
                <a:solidFill>
                  <a:schemeClr val="bg1"/>
                </a:solidFill>
              </a:rPr>
              <a:t>  </a:t>
            </a:r>
            <a:r>
              <a:rPr lang="hu-HU" dirty="0">
                <a:solidFill>
                  <a:schemeClr val="bg1"/>
                </a:solidFill>
              </a:rPr>
              <a:t>területre vezetett hadjáratról tudunk </a:t>
            </a:r>
            <a:r>
              <a:rPr lang="hu-HU" b="1" dirty="0">
                <a:solidFill>
                  <a:schemeClr val="bg1"/>
                </a:solidFill>
              </a:rPr>
              <a:t>955-ig</a:t>
            </a:r>
            <a:r>
              <a:rPr lang="hu-HU" dirty="0">
                <a:solidFill>
                  <a:schemeClr val="bg1"/>
                </a:solidFill>
              </a:rPr>
              <a:t>, illetve 970-ig legalább </a:t>
            </a:r>
            <a:r>
              <a:rPr lang="hu-HU" b="1" u="sng" dirty="0">
                <a:solidFill>
                  <a:schemeClr val="bg1"/>
                </a:solidFill>
              </a:rPr>
              <a:t>17 balkáni hadjáratról Bizánc irányába</a:t>
            </a:r>
          </a:p>
          <a:p>
            <a:r>
              <a:rPr lang="hu-HU" dirty="0">
                <a:solidFill>
                  <a:schemeClr val="bg1"/>
                </a:solidFill>
              </a:rPr>
              <a:t>Ezekből összesen </a:t>
            </a:r>
            <a:r>
              <a:rPr lang="hu-HU" b="1" dirty="0">
                <a:solidFill>
                  <a:srgbClr val="C00000"/>
                </a:solidFill>
              </a:rPr>
              <a:t>3 volt sikertelen</a:t>
            </a:r>
            <a:r>
              <a:rPr lang="hu-HU" b="1" dirty="0">
                <a:solidFill>
                  <a:schemeClr val="bg1"/>
                </a:solidFill>
              </a:rPr>
              <a:t> </a:t>
            </a:r>
            <a:r>
              <a:rPr lang="hu-HU" dirty="0">
                <a:solidFill>
                  <a:schemeClr val="bg1"/>
                </a:solidFill>
              </a:rPr>
              <a:t>magyar részről:</a:t>
            </a:r>
          </a:p>
          <a:p>
            <a:pPr marL="0" indent="0">
              <a:buNone/>
            </a:pPr>
            <a:r>
              <a:rPr lang="hu-HU" dirty="0">
                <a:solidFill>
                  <a:schemeClr val="bg1"/>
                </a:solidFill>
              </a:rPr>
              <a:t>	- 933 – Merseburg</a:t>
            </a:r>
          </a:p>
          <a:p>
            <a:pPr marL="0" indent="0">
              <a:buNone/>
            </a:pPr>
            <a:r>
              <a:rPr lang="hu-HU" dirty="0">
                <a:solidFill>
                  <a:schemeClr val="bg1"/>
                </a:solidFill>
              </a:rPr>
              <a:t>	- 955 – Augsburg</a:t>
            </a:r>
          </a:p>
          <a:p>
            <a:pPr marL="0" indent="0">
              <a:buNone/>
            </a:pPr>
            <a:r>
              <a:rPr lang="hu-HU" dirty="0">
                <a:solidFill>
                  <a:schemeClr val="bg1"/>
                </a:solidFill>
              </a:rPr>
              <a:t>	- 970 – </a:t>
            </a:r>
            <a:r>
              <a:rPr lang="hu-HU" dirty="0" err="1">
                <a:solidFill>
                  <a:schemeClr val="bg1"/>
                </a:solidFill>
              </a:rPr>
              <a:t>Arkadiopolisz</a:t>
            </a:r>
            <a:r>
              <a:rPr lang="hu-HU" dirty="0">
                <a:solidFill>
                  <a:schemeClr val="bg1"/>
                </a:solidFill>
              </a:rPr>
              <a:t> 				   (Bizánc ellen)</a:t>
            </a:r>
          </a:p>
          <a:p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0106"/>
          </a:xfrm>
        </p:spPr>
        <p:txBody>
          <a:bodyPr/>
          <a:lstStyle/>
          <a:p>
            <a:r>
              <a:rPr lang="hu-HU" dirty="0">
                <a:solidFill>
                  <a:schemeClr val="bg1"/>
                </a:solidFill>
              </a:rPr>
              <a:t>A „kalandozások” kora 899-970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268" y="764704"/>
            <a:ext cx="3072950" cy="594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721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3000"/>
                    </a14:imgEffect>
                    <a14:imgEffect>
                      <a14:brightnessContrast bright="-6000" contras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952" y="332656"/>
            <a:ext cx="9205901" cy="62818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0106"/>
          </a:xfrm>
        </p:spPr>
        <p:txBody>
          <a:bodyPr/>
          <a:lstStyle/>
          <a:p>
            <a:r>
              <a:rPr lang="hu-HU" dirty="0">
                <a:solidFill>
                  <a:schemeClr val="bg1"/>
                </a:solidFill>
              </a:rPr>
              <a:t>A kalandozások vége nyugat felé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18969" y="764704"/>
            <a:ext cx="9144000" cy="594928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hu-HU" sz="2800" dirty="0">
                <a:solidFill>
                  <a:schemeClr val="bg1"/>
                </a:solidFill>
              </a:rPr>
              <a:t>• </a:t>
            </a:r>
            <a:r>
              <a:rPr lang="hu-HU" sz="2800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955: Augsburg</a:t>
            </a:r>
            <a:r>
              <a:rPr lang="hu-HU" sz="2800" dirty="0">
                <a:solidFill>
                  <a:schemeClr val="bg1"/>
                </a:solidFill>
              </a:rPr>
              <a:t> (Lech mező) – I. Ottó, NRCS  győzelme</a:t>
            </a:r>
          </a:p>
          <a:p>
            <a:pPr algn="just">
              <a:buNone/>
            </a:pPr>
            <a:r>
              <a:rPr lang="hu-HU" sz="2800" dirty="0">
                <a:solidFill>
                  <a:schemeClr val="bg1"/>
                </a:solidFill>
              </a:rPr>
              <a:t>- </a:t>
            </a:r>
            <a:r>
              <a:rPr lang="hu-HU" sz="2800" b="1" dirty="0">
                <a:solidFill>
                  <a:schemeClr val="bg1"/>
                </a:solidFill>
              </a:rPr>
              <a:t>nem volt megsemmisítő vereség</a:t>
            </a:r>
          </a:p>
          <a:p>
            <a:pPr algn="just">
              <a:buNone/>
            </a:pPr>
            <a:r>
              <a:rPr lang="hu-HU" sz="2800" dirty="0">
                <a:solidFill>
                  <a:schemeClr val="bg1"/>
                </a:solidFill>
              </a:rPr>
              <a:t>- a magyar vezéreket: </a:t>
            </a:r>
          </a:p>
          <a:p>
            <a:pPr algn="just">
              <a:buNone/>
            </a:pPr>
            <a:r>
              <a:rPr lang="hu-HU" sz="2800" b="1" dirty="0">
                <a:solidFill>
                  <a:srgbClr val="C00000"/>
                </a:solidFill>
              </a:rPr>
              <a:t>		Lehelt (Lélt)</a:t>
            </a:r>
          </a:p>
          <a:p>
            <a:pPr algn="just">
              <a:buNone/>
            </a:pPr>
            <a:r>
              <a:rPr lang="hu-HU" sz="2800" b="1" dirty="0">
                <a:solidFill>
                  <a:srgbClr val="C00000"/>
                </a:solidFill>
              </a:rPr>
              <a:t>		Bulcsút és </a:t>
            </a:r>
          </a:p>
          <a:p>
            <a:pPr algn="just">
              <a:buNone/>
            </a:pPr>
            <a:r>
              <a:rPr lang="hu-HU" sz="2800" b="1" dirty="0">
                <a:solidFill>
                  <a:srgbClr val="C00000"/>
                </a:solidFill>
              </a:rPr>
              <a:t>		Súrt </a:t>
            </a:r>
            <a:r>
              <a:rPr lang="hu-HU" sz="2800" dirty="0">
                <a:solidFill>
                  <a:schemeClr val="bg1"/>
                </a:solidFill>
              </a:rPr>
              <a:t>a németek kivégzik</a:t>
            </a:r>
          </a:p>
          <a:p>
            <a:pPr algn="just">
              <a:buNone/>
            </a:pPr>
            <a:r>
              <a:rPr lang="hu-HU" sz="2800" dirty="0">
                <a:solidFill>
                  <a:schemeClr val="bg1"/>
                </a:solidFill>
              </a:rPr>
              <a:t>- </a:t>
            </a:r>
            <a:r>
              <a:rPr lang="hu-HU" sz="2800" b="1" dirty="0">
                <a:solidFill>
                  <a:schemeClr val="bg1"/>
                </a:solidFill>
              </a:rPr>
              <a:t>Lehel kürtje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790269"/>
            <a:ext cx="3995935" cy="5067731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374474"/>
            <a:ext cx="3960440" cy="24835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EAB862E5-A6CE-4948-A08E-6D933A9B85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160" y="332656"/>
            <a:ext cx="922832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254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843808" y="0"/>
            <a:ext cx="5925344" cy="664840"/>
          </a:xfrm>
        </p:spPr>
        <p:txBody>
          <a:bodyPr>
            <a:normAutofit fontScale="90000"/>
          </a:bodyPr>
          <a:lstStyle/>
          <a:p>
            <a:r>
              <a:rPr lang="hu-HU" dirty="0">
                <a:solidFill>
                  <a:schemeClr val="bg1"/>
                </a:solidFill>
              </a:rPr>
              <a:t>Keleti „kalandozások”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91281" y="188640"/>
            <a:ext cx="8928992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hu-HU" sz="2400" b="1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958: Botond monda</a:t>
            </a:r>
          </a:p>
          <a:p>
            <a:pPr>
              <a:buNone/>
            </a:pPr>
            <a:r>
              <a:rPr lang="hu-HU" sz="2400" dirty="0">
                <a:solidFill>
                  <a:schemeClr val="bg1"/>
                </a:solidFill>
              </a:rPr>
              <a:t>A Bizánc kapui elé vonuló magyarok elé kiállt egy hatalmas termetű görög vitéz, aki kijelentette, hogy ha őt két magyar legyőzi, a görög császár adót fog fizetni a magyaroknak. </a:t>
            </a:r>
          </a:p>
          <a:p>
            <a:pPr>
              <a:buNone/>
            </a:pPr>
            <a:r>
              <a:rPr lang="hu-HU" sz="2400" dirty="0">
                <a:solidFill>
                  <a:schemeClr val="bg1"/>
                </a:solidFill>
              </a:rPr>
              <a:t>A görög ellen a kis termetű Botond állt ki a magyarok közül, aki előbb Apor vezér utasítására buzogányával bevágta és betörte Bizánc érckapuját, akkora rést ütve rajta, melyen egy ötéves gyermek ki- és be járhatott, majd rövid küzdelem után legyőzte ellenfelét. </a:t>
            </a:r>
          </a:p>
          <a:p>
            <a:pPr>
              <a:buNone/>
            </a:pPr>
            <a:r>
              <a:rPr lang="hu-HU" sz="2400" dirty="0">
                <a:solidFill>
                  <a:schemeClr val="bg1"/>
                </a:solidFill>
              </a:rPr>
              <a:t>Amikor a magyarok követelték az adót, a császár nem adta meg nekik, ezért őseink romba döntötték Bizáncot.</a:t>
            </a:r>
            <a:endParaRPr lang="hu-HU" sz="2400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hu-HU" sz="2400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hu-HU" sz="24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352" y="4096066"/>
            <a:ext cx="4876800" cy="277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510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hu-HU" dirty="0">
                <a:solidFill>
                  <a:schemeClr val="bg1"/>
                </a:solidFill>
              </a:rPr>
              <a:t>A magyar társadalom a 10. században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5877272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hu-HU" dirty="0">
                <a:solidFill>
                  <a:schemeClr val="bg1"/>
                </a:solidFill>
              </a:rPr>
              <a:t>• a törzsi keretek már erősen bomlottak</a:t>
            </a:r>
          </a:p>
          <a:p>
            <a:pPr algn="just">
              <a:buNone/>
            </a:pPr>
            <a:r>
              <a:rPr lang="hu-HU" dirty="0">
                <a:solidFill>
                  <a:schemeClr val="bg1"/>
                </a:solidFill>
              </a:rPr>
              <a:t>	- a társadalomban erős különbségek mutatkoztak – alapja a vagyon</a:t>
            </a:r>
          </a:p>
          <a:p>
            <a:pPr algn="just">
              <a:buNone/>
            </a:pPr>
            <a:r>
              <a:rPr lang="hu-HU" dirty="0">
                <a:solidFill>
                  <a:schemeClr val="bg1"/>
                </a:solidFill>
              </a:rPr>
              <a:t>	- alapsejt: </a:t>
            </a:r>
            <a:r>
              <a:rPr lang="hu-HU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nagycsalád</a:t>
            </a:r>
            <a:r>
              <a:rPr lang="hu-HU" dirty="0">
                <a:solidFill>
                  <a:schemeClr val="bg1"/>
                </a:solidFill>
              </a:rPr>
              <a:t> – több családból állt</a:t>
            </a:r>
          </a:p>
          <a:p>
            <a:pPr algn="just">
              <a:buNone/>
            </a:pPr>
            <a:r>
              <a:rPr lang="hu-HU" dirty="0">
                <a:solidFill>
                  <a:schemeClr val="bg1"/>
                </a:solidFill>
              </a:rPr>
              <a:t>• csúcsán a </a:t>
            </a:r>
            <a:r>
              <a:rPr lang="hu-HU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fejedelem</a:t>
            </a:r>
            <a:r>
              <a:rPr lang="hu-HU" dirty="0">
                <a:solidFill>
                  <a:schemeClr val="bg1"/>
                </a:solidFill>
              </a:rPr>
              <a:t> állt</a:t>
            </a:r>
          </a:p>
          <a:p>
            <a:pPr algn="just">
              <a:buNone/>
            </a:pPr>
            <a:r>
              <a:rPr lang="hu-HU" dirty="0">
                <a:solidFill>
                  <a:schemeClr val="bg1"/>
                </a:solidFill>
              </a:rPr>
              <a:t>• </a:t>
            </a:r>
            <a:r>
              <a:rPr lang="hu-HU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törzsfők (úr)</a:t>
            </a:r>
            <a:r>
              <a:rPr lang="hu-HU" b="1" dirty="0">
                <a:solidFill>
                  <a:schemeClr val="bg1"/>
                </a:solidFill>
              </a:rPr>
              <a:t> </a:t>
            </a:r>
            <a:r>
              <a:rPr lang="hu-HU" dirty="0">
                <a:solidFill>
                  <a:schemeClr val="bg1"/>
                </a:solidFill>
              </a:rPr>
              <a:t>– uraság, ország (7 vezér – hetedhét ország)</a:t>
            </a:r>
          </a:p>
          <a:p>
            <a:pPr algn="just">
              <a:buNone/>
            </a:pPr>
            <a:r>
              <a:rPr lang="hu-HU" dirty="0">
                <a:solidFill>
                  <a:schemeClr val="bg1"/>
                </a:solidFill>
              </a:rPr>
              <a:t>• </a:t>
            </a:r>
            <a:r>
              <a:rPr lang="hu-HU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nemzetségfők</a:t>
            </a:r>
            <a:endParaRPr lang="hu-HU" dirty="0">
              <a:solidFill>
                <a:schemeClr val="bg1"/>
              </a:solidFill>
            </a:endParaRPr>
          </a:p>
          <a:p>
            <a:pPr algn="just">
              <a:buNone/>
            </a:pPr>
            <a:r>
              <a:rPr lang="hu-HU" dirty="0">
                <a:solidFill>
                  <a:schemeClr val="bg1"/>
                </a:solidFill>
              </a:rPr>
              <a:t>• </a:t>
            </a:r>
            <a:r>
              <a:rPr lang="hu-HU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köznép és a szolganépek</a:t>
            </a:r>
          </a:p>
          <a:p>
            <a:pPr algn="just">
              <a:buNone/>
            </a:pPr>
            <a:r>
              <a:rPr lang="hu-HU" dirty="0">
                <a:solidFill>
                  <a:schemeClr val="bg1"/>
                </a:solidFill>
              </a:rPr>
              <a:t>• </a:t>
            </a:r>
            <a:r>
              <a:rPr lang="hu-HU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rabszolgák</a:t>
            </a:r>
            <a:r>
              <a:rPr lang="hu-HU" dirty="0">
                <a:solidFill>
                  <a:schemeClr val="bg1"/>
                </a:solidFill>
              </a:rPr>
              <a:t> – számuk minimális</a:t>
            </a:r>
          </a:p>
          <a:p>
            <a:pPr algn="just">
              <a:buNone/>
            </a:pPr>
            <a:r>
              <a:rPr lang="hu-HU" dirty="0">
                <a:solidFill>
                  <a:schemeClr val="bg1"/>
                </a:solidFill>
              </a:rPr>
              <a:t>• külön csoportot alkottak a </a:t>
            </a:r>
            <a:r>
              <a:rPr lang="hu-HU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szabad népek</a:t>
            </a:r>
            <a:r>
              <a:rPr lang="hu-HU" dirty="0">
                <a:solidFill>
                  <a:schemeClr val="bg1"/>
                </a:solidFill>
              </a:rPr>
              <a:t> – székelyek, besenyő határőrök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0"/>
            <a:ext cx="4608512" cy="778098"/>
          </a:xfrm>
        </p:spPr>
        <p:txBody>
          <a:bodyPr/>
          <a:lstStyle/>
          <a:p>
            <a:r>
              <a:rPr lang="hu-HU" dirty="0">
                <a:solidFill>
                  <a:schemeClr val="bg1"/>
                </a:solidFill>
              </a:rPr>
              <a:t>Életmód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5832648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hu-HU" dirty="0">
                <a:solidFill>
                  <a:schemeClr val="bg1"/>
                </a:solidFill>
              </a:rPr>
              <a:t>• </a:t>
            </a:r>
            <a:r>
              <a:rPr lang="hu-HU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félnomád</a:t>
            </a:r>
            <a:r>
              <a:rPr lang="hu-HU" dirty="0">
                <a:solidFill>
                  <a:schemeClr val="bg1"/>
                </a:solidFill>
              </a:rPr>
              <a:t> életmódot:</a:t>
            </a:r>
          </a:p>
          <a:p>
            <a:pPr algn="just">
              <a:buNone/>
            </a:pPr>
            <a:r>
              <a:rPr lang="hu-HU" dirty="0">
                <a:solidFill>
                  <a:schemeClr val="bg1"/>
                </a:solidFill>
              </a:rPr>
              <a:t>	- </a:t>
            </a:r>
            <a:r>
              <a:rPr lang="hu-HU" b="1" dirty="0">
                <a:solidFill>
                  <a:schemeClr val="bg1"/>
                </a:solidFill>
              </a:rPr>
              <a:t>ridegen tartott </a:t>
            </a:r>
            <a:r>
              <a:rPr lang="hu-HU" dirty="0">
                <a:solidFill>
                  <a:schemeClr val="bg1"/>
                </a:solidFill>
              </a:rPr>
              <a:t>lovak, </a:t>
            </a:r>
          </a:p>
          <a:p>
            <a:pPr algn="just">
              <a:buNone/>
            </a:pPr>
            <a:r>
              <a:rPr lang="hu-HU" dirty="0">
                <a:solidFill>
                  <a:schemeClr val="bg1"/>
                </a:solidFill>
              </a:rPr>
              <a:t>      juhok, szarvasmarhák, </a:t>
            </a:r>
          </a:p>
          <a:p>
            <a:pPr algn="just">
              <a:buNone/>
            </a:pPr>
            <a:r>
              <a:rPr lang="hu-HU" dirty="0">
                <a:solidFill>
                  <a:schemeClr val="bg1"/>
                </a:solidFill>
              </a:rPr>
              <a:t>      sertések</a:t>
            </a:r>
          </a:p>
          <a:p>
            <a:pPr algn="just">
              <a:buNone/>
            </a:pPr>
            <a:r>
              <a:rPr lang="hu-HU" dirty="0">
                <a:solidFill>
                  <a:schemeClr val="bg1"/>
                </a:solidFill>
              </a:rPr>
              <a:t>	- köles, búza, árpa</a:t>
            </a:r>
          </a:p>
          <a:p>
            <a:pPr algn="just">
              <a:buNone/>
            </a:pPr>
            <a:r>
              <a:rPr lang="hu-HU" dirty="0">
                <a:solidFill>
                  <a:schemeClr val="bg1"/>
                </a:solidFill>
              </a:rPr>
              <a:t>• mesterségek</a:t>
            </a:r>
          </a:p>
          <a:p>
            <a:pPr algn="just">
              <a:buNone/>
            </a:pPr>
            <a:r>
              <a:rPr lang="hu-HU" dirty="0">
                <a:solidFill>
                  <a:schemeClr val="bg1"/>
                </a:solidFill>
              </a:rPr>
              <a:t>	- </a:t>
            </a:r>
            <a:r>
              <a:rPr lang="hu-HU" b="1" dirty="0">
                <a:solidFill>
                  <a:srgbClr val="C00000"/>
                </a:solidFill>
              </a:rPr>
              <a:t>prémek</a:t>
            </a:r>
            <a:r>
              <a:rPr lang="hu-HU" dirty="0">
                <a:solidFill>
                  <a:schemeClr val="bg1"/>
                </a:solidFill>
              </a:rPr>
              <a:t> (fizetőeszköz) és a </a:t>
            </a:r>
            <a:r>
              <a:rPr lang="hu-HU" b="1" dirty="0">
                <a:solidFill>
                  <a:srgbClr val="C00000"/>
                </a:solidFill>
              </a:rPr>
              <a:t>bőrök feldolgozása</a:t>
            </a:r>
          </a:p>
          <a:p>
            <a:pPr algn="just">
              <a:buNone/>
            </a:pPr>
            <a:r>
              <a:rPr lang="hu-HU" dirty="0">
                <a:solidFill>
                  <a:schemeClr val="bg1"/>
                </a:solidFill>
              </a:rPr>
              <a:t>	- </a:t>
            </a:r>
            <a:r>
              <a:rPr lang="hu-HU" b="1" dirty="0">
                <a:solidFill>
                  <a:srgbClr val="C00000"/>
                </a:solidFill>
              </a:rPr>
              <a:t>fonás, szövés, nemezkészítés, varrás</a:t>
            </a:r>
          </a:p>
          <a:p>
            <a:pPr algn="just">
              <a:buNone/>
            </a:pPr>
            <a:r>
              <a:rPr lang="hu-HU" dirty="0">
                <a:solidFill>
                  <a:schemeClr val="bg1"/>
                </a:solidFill>
              </a:rPr>
              <a:t>• ipar</a:t>
            </a:r>
          </a:p>
          <a:p>
            <a:pPr algn="just">
              <a:buNone/>
            </a:pPr>
            <a:r>
              <a:rPr lang="hu-HU" dirty="0">
                <a:solidFill>
                  <a:schemeClr val="bg1"/>
                </a:solidFill>
              </a:rPr>
              <a:t>	- </a:t>
            </a:r>
            <a:r>
              <a:rPr lang="hu-HU" b="1" dirty="0">
                <a:solidFill>
                  <a:srgbClr val="C00000"/>
                </a:solidFill>
              </a:rPr>
              <a:t>vasverő műhelyek </a:t>
            </a:r>
            <a:r>
              <a:rPr lang="hu-HU" dirty="0">
                <a:solidFill>
                  <a:schemeClr val="bg1"/>
                </a:solidFill>
              </a:rPr>
              <a:t>(vaskohászat, fémművesség)</a:t>
            </a:r>
          </a:p>
          <a:p>
            <a:pPr algn="just">
              <a:buNone/>
            </a:pPr>
            <a:r>
              <a:rPr lang="hu-HU" dirty="0">
                <a:solidFill>
                  <a:schemeClr val="bg1"/>
                </a:solidFill>
              </a:rPr>
              <a:t>	- </a:t>
            </a:r>
            <a:r>
              <a:rPr lang="hu-HU" b="1" dirty="0">
                <a:solidFill>
                  <a:srgbClr val="C00000"/>
                </a:solidFill>
              </a:rPr>
              <a:t>fazekasműhelyek</a:t>
            </a:r>
          </a:p>
          <a:p>
            <a:pPr algn="just">
              <a:buNone/>
            </a:pPr>
            <a:r>
              <a:rPr lang="hu-HU" dirty="0">
                <a:solidFill>
                  <a:schemeClr val="bg1"/>
                </a:solidFill>
              </a:rPr>
              <a:t>	- </a:t>
            </a:r>
            <a:r>
              <a:rPr lang="hu-HU" b="1" dirty="0">
                <a:solidFill>
                  <a:srgbClr val="C00000"/>
                </a:solidFill>
              </a:rPr>
              <a:t>szövőházak</a:t>
            </a:r>
          </a:p>
        </p:txBody>
      </p:sp>
      <p:pic>
        <p:nvPicPr>
          <p:cNvPr id="4" name="Kép 3" descr="nyer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94197" y="238818"/>
            <a:ext cx="4869548" cy="32017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50106"/>
          </a:xfrm>
        </p:spPr>
        <p:txBody>
          <a:bodyPr/>
          <a:lstStyle/>
          <a:p>
            <a:r>
              <a:rPr lang="hu-HU" dirty="0">
                <a:solidFill>
                  <a:schemeClr val="bg1"/>
                </a:solidFill>
              </a:rPr>
              <a:t>Köszönöm a figyelmet!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980728"/>
            <a:ext cx="5904656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635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415</Words>
  <Application>Microsoft Office PowerPoint</Application>
  <PresentationFormat>Diavetítés a képernyőre (4:3 oldalarány)</PresentationFormat>
  <Paragraphs>47</Paragraphs>
  <Slides>10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Office-téma</vt:lpstr>
      <vt:lpstr>Kalandozások és a magyar nép életmódja a X. sz.-ban</vt:lpstr>
      <vt:lpstr>A „kalandozások” kora 899-970</vt:lpstr>
      <vt:lpstr>A „kalandozások” kora 899-970</vt:lpstr>
      <vt:lpstr>PowerPoint-bemutató</vt:lpstr>
      <vt:lpstr>A kalandozások vége nyugat felé</vt:lpstr>
      <vt:lpstr>PowerPoint-bemutató</vt:lpstr>
      <vt:lpstr>Keleti „kalandozások” </vt:lpstr>
      <vt:lpstr>A magyar társadalom a 10. században</vt:lpstr>
      <vt:lpstr>Életmód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Kalandozások és életmód</dc:title>
  <dc:creator>Tomi</dc:creator>
  <cp:lastModifiedBy>tanari</cp:lastModifiedBy>
  <cp:revision>59</cp:revision>
  <dcterms:created xsi:type="dcterms:W3CDTF">2012-05-16T13:40:47Z</dcterms:created>
  <dcterms:modified xsi:type="dcterms:W3CDTF">2023-10-16T07:21:00Z</dcterms:modified>
</cp:coreProperties>
</file>