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4" r:id="rId6"/>
    <p:sldId id="275" r:id="rId7"/>
    <p:sldId id="293" r:id="rId8"/>
    <p:sldId id="276" r:id="rId9"/>
    <p:sldId id="277" r:id="rId10"/>
    <p:sldId id="288" r:id="rId11"/>
    <p:sldId id="259" r:id="rId12"/>
    <p:sldId id="295" r:id="rId13"/>
    <p:sldId id="296" r:id="rId14"/>
    <p:sldId id="265" r:id="rId15"/>
    <p:sldId id="281" r:id="rId16"/>
    <p:sldId id="274" r:id="rId17"/>
    <p:sldId id="269" r:id="rId18"/>
    <p:sldId id="270" r:id="rId19"/>
    <p:sldId id="286" r:id="rId20"/>
    <p:sldId id="289" r:id="rId21"/>
    <p:sldId id="290" r:id="rId22"/>
    <p:sldId id="266" r:id="rId23"/>
    <p:sldId id="271" r:id="rId24"/>
    <p:sldId id="272" r:id="rId25"/>
    <p:sldId id="267" r:id="rId26"/>
    <p:sldId id="268" r:id="rId27"/>
    <p:sldId id="278" r:id="rId28"/>
    <p:sldId id="297" r:id="rId29"/>
    <p:sldId id="285" r:id="rId30"/>
    <p:sldId id="284" r:id="rId31"/>
    <p:sldId id="298" r:id="rId32"/>
    <p:sldId id="287" r:id="rId33"/>
    <p:sldId id="280" r:id="rId34"/>
    <p:sldId id="273" r:id="rId35"/>
    <p:sldId id="282" r:id="rId36"/>
    <p:sldId id="279" r:id="rId37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100" d="100"/>
          <a:sy n="100" d="100"/>
        </p:scale>
        <p:origin x="143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5DF31-5133-4329-B979-69417523F90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833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A8319-435A-404E-A3AD-AF68FFE5FE9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8749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26F8B-4CB9-44EC-832D-7C1EEF8C739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297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D0A11-4A72-4B91-8C9B-C9C5CB18B8C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5041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9D8FD-1A02-4F0C-A045-71C1E2C609E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8058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BC24F-A989-4D2C-890D-000F64D7C97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64430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BE807-55FF-4415-9E81-FEAAEDBF357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74993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83706-FE4F-4D13-A73C-7C1D84BD590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5939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E0BEE-763C-41E4-B0EF-4A69011B127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35843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3DB982-02C7-4ACD-983A-29563EC2201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7228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1EF3D-5685-46B1-BDEE-868A28C20FA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3636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301FD-DFCE-462A-A31E-5764222F2A8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67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5FB35543-E5C5-4BC5-8E07-460C30B117B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1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7.gif"/><Relationship Id="rId4" Type="http://schemas.openxmlformats.org/officeDocument/2006/relationships/image" Target="../media/image26.g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8.gif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685800" y="152400"/>
            <a:ext cx="7620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u-H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 KÖZÉPKORI VÁROS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44624"/>
            <a:ext cx="8001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hu-HU" sz="4400" b="1" dirty="0"/>
              <a:t>ÓKORI ELŐZMÉNYEK</a:t>
            </a:r>
          </a:p>
        </p:txBody>
      </p:sp>
      <p:pic>
        <p:nvPicPr>
          <p:cNvPr id="3075" name="Picture 3" descr="C:\ODROBINA\VÁROS\Róm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16947"/>
            <a:ext cx="6697535" cy="5941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16632"/>
            <a:ext cx="8686800" cy="864096"/>
          </a:xfrm>
        </p:spPr>
        <p:txBody>
          <a:bodyPr/>
          <a:lstStyle/>
          <a:p>
            <a:pPr eaLnBrk="1" hangingPunct="1"/>
            <a:r>
              <a:rPr lang="hu-HU" altLang="hu-HU" sz="4500" b="1" dirty="0">
                <a:latin typeface="Calibri" pitchFamily="34" charset="0"/>
              </a:rPr>
              <a:t>A VÁROSOK SZEREPE AZ ÓKORBAN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720"/>
            <a:ext cx="7772400" cy="4114800"/>
          </a:xfrm>
        </p:spPr>
        <p:txBody>
          <a:bodyPr/>
          <a:lstStyle/>
          <a:p>
            <a:pPr eaLnBrk="1" hangingPunct="1"/>
            <a:r>
              <a:rPr lang="hu-HU" altLang="hu-HU" sz="2800" dirty="0">
                <a:latin typeface="Calibri" pitchFamily="34" charset="0"/>
              </a:rPr>
              <a:t>KÖZIGAZGATÁSI SZEREP</a:t>
            </a:r>
          </a:p>
          <a:p>
            <a:pPr eaLnBrk="1" hangingPunct="1"/>
            <a:r>
              <a:rPr lang="hu-HU" altLang="hu-HU" sz="2800" dirty="0">
                <a:latin typeface="Calibri" pitchFamily="34" charset="0"/>
              </a:rPr>
              <a:t>GAZDASÁGI-KERESKEDELMI SZEREP</a:t>
            </a:r>
          </a:p>
          <a:p>
            <a:pPr eaLnBrk="1" hangingPunct="1"/>
            <a:r>
              <a:rPr lang="hu-HU" altLang="hu-HU" sz="2800" dirty="0">
                <a:latin typeface="Calibri" pitchFamily="34" charset="0"/>
              </a:rPr>
              <a:t>VALLÁSI-EGYHÁZI SZEREP</a:t>
            </a:r>
          </a:p>
          <a:p>
            <a:pPr eaLnBrk="1" hangingPunct="1"/>
            <a:r>
              <a:rPr lang="hu-HU" altLang="hu-HU" sz="2800" dirty="0">
                <a:latin typeface="Calibri" pitchFamily="34" charset="0"/>
              </a:rPr>
              <a:t>KULTURÁLIS SZEREP</a:t>
            </a:r>
          </a:p>
          <a:p>
            <a:pPr eaLnBrk="1" hangingPunct="1"/>
            <a:r>
              <a:rPr lang="hu-HU" altLang="hu-HU" sz="2800" dirty="0">
                <a:latin typeface="Calibri" pitchFamily="34" charset="0"/>
              </a:rPr>
              <a:t>VÉDELMI SZEREP</a:t>
            </a:r>
          </a:p>
          <a:p>
            <a:pPr eaLnBrk="1" hangingPunct="1"/>
            <a:r>
              <a:rPr lang="hu-HU" altLang="hu-HU" sz="2800" dirty="0">
                <a:latin typeface="Calibri" pitchFamily="34" charset="0"/>
              </a:rPr>
              <a:t>LAKÓHELY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965647"/>
            <a:ext cx="7020273" cy="289235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7882" y="0"/>
            <a:ext cx="968188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/>
          <a:lstStyle/>
          <a:p>
            <a:pPr eaLnBrk="1" hangingPunct="1"/>
            <a:r>
              <a:rPr lang="hu-HU" altLang="hu-HU"/>
              <a:t>VÁROSFAL</a:t>
            </a:r>
          </a:p>
        </p:txBody>
      </p:sp>
      <p:pic>
        <p:nvPicPr>
          <p:cNvPr id="7171" name="Picture 3" descr="C:\ODROBINA\VÁROS\2001092517500694-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200"/>
            <a:ext cx="8763000" cy="57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ODROBINA\VÁROS\beolvasás00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22" y="643071"/>
            <a:ext cx="7041976" cy="61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zövegdoboz 1"/>
          <p:cNvSpPr txBox="1"/>
          <p:nvPr/>
        </p:nvSpPr>
        <p:spPr>
          <a:xfrm>
            <a:off x="963810" y="0"/>
            <a:ext cx="7200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500" dirty="0"/>
              <a:t>Egy középkori város tervrajza</a:t>
            </a:r>
            <a:endParaRPr lang="en-US" sz="3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76672"/>
            <a:ext cx="8856984" cy="6525344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963810" y="0"/>
            <a:ext cx="7200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500" dirty="0"/>
              <a:t>Egy középkori város részei</a:t>
            </a:r>
            <a:endParaRPr lang="en-US" sz="35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107504" y="1412776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belső fal</a:t>
            </a:r>
            <a:endParaRPr lang="en-US" dirty="0"/>
          </a:p>
        </p:txBody>
      </p:sp>
      <p:sp>
        <p:nvSpPr>
          <p:cNvPr id="5" name="Szövegdoboz 4"/>
          <p:cNvSpPr txBox="1"/>
          <p:nvPr/>
        </p:nvSpPr>
        <p:spPr>
          <a:xfrm>
            <a:off x="1691680" y="1268760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főtér</a:t>
            </a:r>
            <a:endParaRPr lang="en-US" dirty="0"/>
          </a:p>
        </p:txBody>
      </p:sp>
      <p:sp>
        <p:nvSpPr>
          <p:cNvPr id="6" name="Szövegdoboz 5"/>
          <p:cNvSpPr txBox="1"/>
          <p:nvPr/>
        </p:nvSpPr>
        <p:spPr>
          <a:xfrm>
            <a:off x="2483768" y="719793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városháza</a:t>
            </a:r>
            <a:endParaRPr lang="en-US" dirty="0"/>
          </a:p>
        </p:txBody>
      </p:sp>
      <p:sp>
        <p:nvSpPr>
          <p:cNvPr id="7" name="Szövegdoboz 6"/>
          <p:cNvSpPr txBox="1"/>
          <p:nvPr/>
        </p:nvSpPr>
        <p:spPr>
          <a:xfrm>
            <a:off x="7596336" y="630942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templom</a:t>
            </a:r>
            <a:endParaRPr lang="en-US" dirty="0"/>
          </a:p>
        </p:txBody>
      </p:sp>
      <p:sp>
        <p:nvSpPr>
          <p:cNvPr id="8" name="Szövegdoboz 7"/>
          <p:cNvSpPr txBox="1"/>
          <p:nvPr/>
        </p:nvSpPr>
        <p:spPr>
          <a:xfrm>
            <a:off x="7596336" y="5805264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külső fal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468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050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pPr eaLnBrk="1" hangingPunct="1"/>
            <a:r>
              <a:rPr lang="hu-HU" altLang="hu-HU"/>
              <a:t>LAKÓTORONY</a:t>
            </a:r>
            <a:endParaRPr lang="en-GB" altLang="hu-HU"/>
          </a:p>
        </p:txBody>
      </p:sp>
      <p:pic>
        <p:nvPicPr>
          <p:cNvPr id="9219" name="Picture 2051" descr="F:\BEMUTATÓ ÓRA 2005\VÁROS\00kinizsi-va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800100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GB" altLang="hu-HU"/>
              <a:t> 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609600" y="0"/>
            <a:ext cx="7696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hu-HU" sz="3600" b="1"/>
              <a:t>PÜSPÖKI SZÉKHELY</a:t>
            </a:r>
            <a:endParaRPr lang="en-GB" altLang="hu-HU" sz="3600" b="1"/>
          </a:p>
        </p:txBody>
      </p:sp>
      <p:pic>
        <p:nvPicPr>
          <p:cNvPr id="10244" name="Picture 4" descr="F:\BEMUTATÓ ÓRA 2005\VÁROS\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762000"/>
            <a:ext cx="7696200" cy="577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1" y="4005064"/>
            <a:ext cx="3919827" cy="2879873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pPr eaLnBrk="1" hangingPunct="1">
              <a:defRPr/>
            </a:pPr>
            <a:r>
              <a:rPr lang="hu-HU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 mezőgazdaság fejlődésének hatásai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0" y="548680"/>
            <a:ext cx="9057142" cy="4852988"/>
          </a:xfrm>
        </p:spPr>
        <p:txBody>
          <a:bodyPr/>
          <a:lstStyle/>
          <a:p>
            <a:pPr eaLnBrk="1" hangingPunct="1">
              <a:defRPr/>
            </a:pPr>
            <a:r>
              <a:rPr lang="hu-H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Nőtt a termelékenység</a:t>
            </a:r>
            <a:r>
              <a:rPr lang="hu-HU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hu-HU" sz="2800" dirty="0">
                <a:latin typeface="Calibri" panose="020F0502020204030204" pitchFamily="34" charset="0"/>
              </a:rPr>
              <a:t>(termésátlag) és a föld eltartóképessége </a:t>
            </a:r>
            <a:r>
              <a:rPr lang="en-US" sz="2800" dirty="0">
                <a:latin typeface="Calibri" panose="020F0502020204030204" pitchFamily="34" charset="0"/>
                <a:cs typeface="Arial" charset="0"/>
              </a:rPr>
              <a:t>»</a:t>
            </a:r>
            <a:r>
              <a:rPr lang="hu-HU" sz="2800" dirty="0">
                <a:latin typeface="Calibri" panose="020F0502020204030204" pitchFamily="34" charset="0"/>
                <a:cs typeface="Arial" charset="0"/>
              </a:rPr>
              <a:t> </a:t>
            </a:r>
            <a:r>
              <a:rPr lang="hu-HU" sz="2800" b="1" u="sng" dirty="0">
                <a:solidFill>
                  <a:srgbClr val="C00000"/>
                </a:solidFill>
                <a:latin typeface="Calibri" panose="020F0502020204030204" pitchFamily="34" charset="0"/>
                <a:cs typeface="Arial" charset="0"/>
              </a:rPr>
              <a:t>piacok bővülése</a:t>
            </a:r>
            <a:endParaRPr lang="en-US" sz="2800" b="1" u="sng" dirty="0">
              <a:solidFill>
                <a:srgbClr val="C00000"/>
              </a:solidFill>
              <a:latin typeface="Calibri" panose="020F0502020204030204" pitchFamily="34" charset="0"/>
              <a:cs typeface="Arial" charset="0"/>
            </a:endParaRPr>
          </a:p>
          <a:p>
            <a:pPr eaLnBrk="1" hangingPunct="1">
              <a:defRPr/>
            </a:pPr>
            <a:r>
              <a:rPr lang="hu-HU" sz="2800" dirty="0">
                <a:latin typeface="Calibri" panose="020F0502020204030204" pitchFamily="34" charset="0"/>
              </a:rPr>
              <a:t>Demográfiai (</a:t>
            </a:r>
            <a:r>
              <a:rPr lang="hu-HU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népesség)</a:t>
            </a:r>
            <a:r>
              <a:rPr lang="hu-HU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hu-H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robbanás</a:t>
            </a:r>
            <a:endParaRPr lang="hu-HU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eaLnBrk="1" hangingPunct="1">
              <a:defRPr/>
            </a:pPr>
            <a:r>
              <a:rPr lang="hu-HU" sz="2800" dirty="0">
                <a:latin typeface="Calibri" panose="020F0502020204030204" pitchFamily="34" charset="0"/>
              </a:rPr>
              <a:t>Kialakult az egységes jobbágyság</a:t>
            </a:r>
          </a:p>
          <a:p>
            <a:pPr eaLnBrk="1" hangingPunct="1">
              <a:defRPr/>
            </a:pPr>
            <a:r>
              <a:rPr lang="hu-HU" sz="2800" dirty="0">
                <a:latin typeface="Calibri" panose="020F0502020204030204" pitchFamily="34" charset="0"/>
              </a:rPr>
              <a:t>Az egyszerű </a:t>
            </a:r>
            <a:r>
              <a:rPr lang="hu-H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árutermelés</a:t>
            </a:r>
            <a:r>
              <a:rPr lang="hu-HU" sz="2800" dirty="0">
                <a:latin typeface="Calibri" panose="020F0502020204030204" pitchFamily="34" charset="0"/>
              </a:rPr>
              <a:t> kibontakozása</a:t>
            </a:r>
          </a:p>
          <a:p>
            <a:pPr eaLnBrk="1" hangingPunct="1">
              <a:defRPr/>
            </a:pPr>
            <a:r>
              <a:rPr lang="hu-HU" sz="2800" dirty="0">
                <a:latin typeface="Calibri" panose="020F0502020204030204" pitchFamily="34" charset="0"/>
              </a:rPr>
              <a:t>A </a:t>
            </a:r>
            <a:r>
              <a:rPr lang="hu-H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pénzgazdálkodás</a:t>
            </a:r>
            <a:r>
              <a:rPr lang="hu-HU" sz="2800" dirty="0">
                <a:latin typeface="Calibri" panose="020F0502020204030204" pitchFamily="34" charset="0"/>
              </a:rPr>
              <a:t> kialakulása (pénz-adó)</a:t>
            </a:r>
          </a:p>
          <a:p>
            <a:pPr eaLnBrk="1" hangingPunct="1">
              <a:defRPr/>
            </a:pPr>
            <a:r>
              <a:rPr lang="hu-HU" sz="2800" dirty="0">
                <a:latin typeface="Calibri" panose="020F0502020204030204" pitchFamily="34" charset="0"/>
              </a:rPr>
              <a:t>Találmányok </a:t>
            </a:r>
            <a:r>
              <a:rPr lang="en-US" sz="2800" dirty="0">
                <a:latin typeface="Calibri" panose="020F0502020204030204" pitchFamily="34" charset="0"/>
                <a:cs typeface="Arial" charset="0"/>
              </a:rPr>
              <a:t>»</a:t>
            </a:r>
            <a:r>
              <a:rPr lang="hu-HU" sz="2800" dirty="0">
                <a:latin typeface="Calibri" panose="020F0502020204030204" pitchFamily="34" charset="0"/>
                <a:cs typeface="Arial" charset="0"/>
              </a:rPr>
              <a:t> </a:t>
            </a:r>
            <a:r>
              <a:rPr lang="hu-HU" sz="2800" b="1" dirty="0">
                <a:solidFill>
                  <a:srgbClr val="C00000"/>
                </a:solidFill>
                <a:latin typeface="Calibri" panose="020F0502020204030204" pitchFamily="34" charset="0"/>
                <a:cs typeface="Arial" charset="0"/>
              </a:rPr>
              <a:t>kézművesek, kereskedők</a:t>
            </a:r>
          </a:p>
          <a:p>
            <a:pPr eaLnBrk="1" hangingPunct="1">
              <a:defRPr/>
            </a:pPr>
            <a:r>
              <a:rPr lang="hu-H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Arial" charset="0"/>
              </a:rPr>
              <a:t>Városok</a:t>
            </a:r>
            <a:r>
              <a:rPr lang="hu-HU" sz="2800" dirty="0">
                <a:latin typeface="Calibri" panose="020F0502020204030204" pitchFamily="34" charset="0"/>
                <a:cs typeface="Arial" charset="0"/>
              </a:rPr>
              <a:t> létrejötte törvényszerű</a:t>
            </a:r>
            <a:endParaRPr lang="en-US" sz="2800" dirty="0">
              <a:latin typeface="Calibri" panose="020F0502020204030204" pitchFamily="34" charset="0"/>
              <a:cs typeface="Arial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576181"/>
            <a:ext cx="4104456" cy="230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4508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" y="116632"/>
            <a:ext cx="8839200" cy="824136"/>
          </a:xfrm>
        </p:spPr>
        <p:txBody>
          <a:bodyPr/>
          <a:lstStyle/>
          <a:p>
            <a:pPr eaLnBrk="1" hangingPunct="1"/>
            <a:r>
              <a:rPr lang="hu-HU" altLang="hu-HU" dirty="0">
                <a:latin typeface="Calibri" panose="020F0502020204030204" pitchFamily="34" charset="0"/>
              </a:rPr>
              <a:t>VÁROSTELEPÍTŐ TÉNYEZŐK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21" y="940768"/>
            <a:ext cx="8784976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hu-HU" sz="2600" dirty="0">
                <a:latin typeface="Calibri" panose="020F0502020204030204" pitchFamily="34" charset="0"/>
              </a:rPr>
              <a:t>FOLYÓK ÁTKELŐHELYE (RÉV, GÁZLÓ)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600" dirty="0">
                <a:latin typeface="Calibri" panose="020F0502020204030204" pitchFamily="34" charset="0"/>
              </a:rPr>
              <a:t>KIKÖTÉSRE ALKALMAS VÍZPART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600" dirty="0">
                <a:latin typeface="Calibri" panose="020F0502020204030204" pitchFamily="34" charset="0"/>
              </a:rPr>
              <a:t>SÍKVIDÉK-HEGY TALÁLKOZÁSA (HÁGÓ)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600" dirty="0">
                <a:latin typeface="Calibri" panose="020F0502020204030204" pitchFamily="34" charset="0"/>
              </a:rPr>
              <a:t>KIRÁLYI, FÖLDESÚRI, EGYHÁZI KÖZPONTOK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600" dirty="0">
                <a:latin typeface="Calibri" panose="020F0502020204030204" pitchFamily="34" charset="0"/>
              </a:rPr>
              <a:t>JÓL VÉDHETŐ HELY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600" dirty="0">
                <a:latin typeface="Calibri" panose="020F0502020204030204" pitchFamily="34" charset="0"/>
              </a:rPr>
              <a:t>NYERSANYAGOK-A GAZDÁLKODÁS LEHETŐSÉGEI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600" dirty="0">
                <a:latin typeface="Calibri" panose="020F0502020204030204" pitchFamily="34" charset="0"/>
              </a:rPr>
              <a:t>PIAC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717032"/>
            <a:ext cx="6192688" cy="314942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33536"/>
            <a:ext cx="7772400" cy="515144"/>
          </a:xfrm>
        </p:spPr>
        <p:txBody>
          <a:bodyPr/>
          <a:lstStyle/>
          <a:p>
            <a:r>
              <a:rPr lang="sk-SK" dirty="0"/>
              <a:t>A középkori városok urai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48680"/>
            <a:ext cx="9135095" cy="3672408"/>
          </a:xfrm>
        </p:spPr>
        <p:txBody>
          <a:bodyPr/>
          <a:lstStyle/>
          <a:p>
            <a:r>
              <a:rPr lang="en-US" sz="2600" dirty="0"/>
              <a:t> A </a:t>
            </a:r>
            <a:r>
              <a:rPr lang="en-US" sz="2600" dirty="0" err="1"/>
              <a:t>városok</a:t>
            </a:r>
            <a:r>
              <a:rPr lang="en-US" sz="2600" dirty="0"/>
              <a:t> </a:t>
            </a:r>
            <a:r>
              <a:rPr lang="en-US" sz="2600" dirty="0" err="1"/>
              <a:t>jellemzően</a:t>
            </a:r>
            <a:r>
              <a:rPr lang="en-US" sz="2600" dirty="0"/>
              <a:t> </a:t>
            </a:r>
            <a:r>
              <a:rPr lang="en-US" sz="2600" dirty="0" err="1"/>
              <a:t>egy-egy</a:t>
            </a:r>
            <a:r>
              <a:rPr lang="en-US" sz="2600" dirty="0"/>
              <a:t> </a:t>
            </a:r>
            <a:r>
              <a:rPr lang="en-US" sz="2600" dirty="0" err="1"/>
              <a:t>földesúr</a:t>
            </a:r>
            <a:r>
              <a:rPr lang="en-US" sz="2600" dirty="0"/>
              <a:t> </a:t>
            </a:r>
            <a:r>
              <a:rPr lang="en-US" sz="2600" dirty="0" err="1"/>
              <a:t>birtokán</a:t>
            </a:r>
            <a:r>
              <a:rPr lang="en-US" sz="2600" dirty="0"/>
              <a:t> </a:t>
            </a:r>
            <a:r>
              <a:rPr lang="en-US" sz="2600" dirty="0" err="1"/>
              <a:t>helyezkedtek</a:t>
            </a:r>
            <a:r>
              <a:rPr lang="en-US" sz="2600" dirty="0"/>
              <a:t> el, </a:t>
            </a:r>
            <a:r>
              <a:rPr lang="en-US" sz="2600" b="1" u="sng" dirty="0" err="1"/>
              <a:t>kezdetben</a:t>
            </a:r>
            <a:r>
              <a:rPr lang="en-US" sz="2600" b="1" u="sng" dirty="0"/>
              <a:t> a FÖLDESÚR FENNHATÓSÁGA ALÁ </a:t>
            </a:r>
            <a:r>
              <a:rPr lang="en-US" sz="2600" b="1" u="sng" dirty="0" err="1"/>
              <a:t>tartoztak</a:t>
            </a:r>
            <a:r>
              <a:rPr lang="en-US" sz="2600" b="1" u="sng" dirty="0"/>
              <a:t>. </a:t>
            </a:r>
            <a:endParaRPr lang="en-US" sz="2600" u="sng" dirty="0"/>
          </a:p>
          <a:p>
            <a:r>
              <a:rPr lang="en-US" sz="2600" dirty="0"/>
              <a:t>A </a:t>
            </a:r>
            <a:r>
              <a:rPr lang="en-US" sz="2600" dirty="0" err="1"/>
              <a:t>városok</a:t>
            </a:r>
            <a:r>
              <a:rPr lang="en-US" sz="2600" dirty="0"/>
              <a:t> </a:t>
            </a:r>
            <a:r>
              <a:rPr lang="en-US" sz="2600" dirty="0" err="1"/>
              <a:t>növekedésével</a:t>
            </a:r>
            <a:r>
              <a:rPr lang="en-US" sz="2600" dirty="0"/>
              <a:t>, </a:t>
            </a:r>
            <a:r>
              <a:rPr lang="en-US" sz="2600" dirty="0" err="1"/>
              <a:t>erősödésével</a:t>
            </a:r>
            <a:r>
              <a:rPr lang="en-US" sz="2600" dirty="0"/>
              <a:t> </a:t>
            </a:r>
            <a:r>
              <a:rPr lang="en-US" sz="2600" dirty="0" err="1"/>
              <a:t>azonban</a:t>
            </a:r>
            <a:r>
              <a:rPr lang="en-US" sz="2600" dirty="0"/>
              <a:t> </a:t>
            </a:r>
            <a:r>
              <a:rPr lang="en-US" sz="2600" dirty="0" err="1"/>
              <a:t>megjelentek</a:t>
            </a:r>
            <a:r>
              <a:rPr lang="en-US" sz="2600" dirty="0"/>
              <a:t> </a:t>
            </a:r>
            <a:r>
              <a:rPr lang="en-US" sz="2600" b="1" dirty="0"/>
              <a:t>a </a:t>
            </a:r>
            <a:r>
              <a:rPr lang="en-US" sz="2600" b="1" u="sng" dirty="0" err="1"/>
              <a:t>kommunák</a:t>
            </a:r>
            <a:r>
              <a:rPr lang="en-US" sz="2600" b="1" dirty="0"/>
              <a:t>, a </a:t>
            </a:r>
            <a:r>
              <a:rPr lang="en-US" sz="2600" b="1" dirty="0" err="1"/>
              <a:t>városi</a:t>
            </a:r>
            <a:r>
              <a:rPr lang="en-US" sz="2600" b="1" dirty="0"/>
              <a:t> </a:t>
            </a:r>
            <a:r>
              <a:rPr lang="en-US" sz="2600" b="1" dirty="0" err="1"/>
              <a:t>önállóság</a:t>
            </a:r>
            <a:r>
              <a:rPr lang="en-US" sz="2600" b="1" dirty="0"/>
              <a:t>, </a:t>
            </a:r>
            <a:r>
              <a:rPr lang="en-US" sz="2600" b="1" dirty="0" err="1"/>
              <a:t>önkormányzat</a:t>
            </a:r>
            <a:r>
              <a:rPr lang="en-US" sz="2600" b="1" dirty="0"/>
              <a:t> </a:t>
            </a:r>
            <a:r>
              <a:rPr lang="en-US" sz="2600" b="1" dirty="0" err="1"/>
              <a:t>megteremtését</a:t>
            </a:r>
            <a:r>
              <a:rPr lang="en-US" sz="2600" b="1" dirty="0"/>
              <a:t> </a:t>
            </a:r>
            <a:r>
              <a:rPr lang="en-US" sz="2600" b="1" dirty="0" err="1"/>
              <a:t>célzó</a:t>
            </a:r>
            <a:r>
              <a:rPr lang="en-US" sz="2600" b="1" dirty="0"/>
              <a:t> </a:t>
            </a:r>
            <a:r>
              <a:rPr lang="en-US" sz="2600" b="1" dirty="0" err="1"/>
              <a:t>mozgalmak</a:t>
            </a:r>
            <a:r>
              <a:rPr lang="en-US" sz="2600" b="1" dirty="0"/>
              <a:t>. </a:t>
            </a:r>
            <a:endParaRPr lang="en-US" sz="2600" dirty="0"/>
          </a:p>
          <a:p>
            <a:r>
              <a:rPr lang="en-US" sz="2600" dirty="0" err="1"/>
              <a:t>Fő</a:t>
            </a:r>
            <a:r>
              <a:rPr lang="en-US" sz="2600" dirty="0"/>
              <a:t> </a:t>
            </a:r>
            <a:r>
              <a:rPr lang="en-US" sz="2600" dirty="0" err="1"/>
              <a:t>céljuk</a:t>
            </a:r>
            <a:r>
              <a:rPr lang="en-US" sz="2600" dirty="0"/>
              <a:t>: </a:t>
            </a:r>
            <a:r>
              <a:rPr lang="en-US" sz="2600" dirty="0" err="1"/>
              <a:t>kikerülni</a:t>
            </a:r>
            <a:r>
              <a:rPr lang="en-US" sz="2600" dirty="0"/>
              <a:t> a </a:t>
            </a:r>
            <a:r>
              <a:rPr lang="en-US" sz="2600" dirty="0" err="1"/>
              <a:t>földesurak</a:t>
            </a:r>
            <a:r>
              <a:rPr lang="en-US" sz="2600" dirty="0"/>
              <a:t> </a:t>
            </a:r>
            <a:r>
              <a:rPr lang="en-US" sz="2600" dirty="0" err="1"/>
              <a:t>hatalma</a:t>
            </a:r>
            <a:r>
              <a:rPr lang="en-US" sz="2600" dirty="0"/>
              <a:t> </a:t>
            </a:r>
            <a:r>
              <a:rPr lang="en-US" sz="2600" dirty="0" err="1"/>
              <a:t>alól</a:t>
            </a:r>
            <a:r>
              <a:rPr lang="en-US" sz="2600" dirty="0"/>
              <a:t>. </a:t>
            </a:r>
            <a:r>
              <a:rPr lang="en-US" sz="2600" dirty="0" err="1"/>
              <a:t>Ezt</a:t>
            </a:r>
            <a:r>
              <a:rPr lang="en-US" sz="2600" dirty="0"/>
              <a:t> </a:t>
            </a:r>
            <a:r>
              <a:rPr lang="en-US" sz="2600" dirty="0" err="1"/>
              <a:t>többnyire</a:t>
            </a:r>
            <a:r>
              <a:rPr lang="en-US" sz="2600" dirty="0"/>
              <a:t> </a:t>
            </a:r>
            <a:r>
              <a:rPr lang="en-US" sz="2600" dirty="0" err="1"/>
              <a:t>pénzzel</a:t>
            </a:r>
            <a:r>
              <a:rPr lang="en-US" sz="2600" dirty="0"/>
              <a:t> (</a:t>
            </a:r>
            <a:r>
              <a:rPr lang="en-US" sz="2600" dirty="0" err="1"/>
              <a:t>megváltás</a:t>
            </a:r>
            <a:r>
              <a:rPr lang="en-US" sz="2600" dirty="0"/>
              <a:t>) </a:t>
            </a:r>
            <a:r>
              <a:rPr lang="en-US" sz="2600" dirty="0" err="1"/>
              <a:t>vagy</a:t>
            </a:r>
            <a:r>
              <a:rPr lang="en-US" sz="2600" dirty="0"/>
              <a:t> </a:t>
            </a:r>
            <a:r>
              <a:rPr lang="en-US" sz="2600" dirty="0" err="1"/>
              <a:t>erőszakkal</a:t>
            </a:r>
            <a:r>
              <a:rPr lang="en-US" sz="2600" dirty="0"/>
              <a:t> (</a:t>
            </a:r>
            <a:r>
              <a:rPr lang="en-US" sz="2600" dirty="0" err="1"/>
              <a:t>harc</a:t>
            </a:r>
            <a:r>
              <a:rPr lang="en-US" sz="2600" dirty="0"/>
              <a:t>) </a:t>
            </a:r>
            <a:r>
              <a:rPr lang="en-US" sz="2600" dirty="0" err="1"/>
              <a:t>érik</a:t>
            </a:r>
            <a:r>
              <a:rPr lang="en-US" sz="2600" dirty="0"/>
              <a:t> el. 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754B9E8D-240A-4228-A79D-422DE622D9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" y="3997424"/>
            <a:ext cx="4576922" cy="2860576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7880243A-28B2-4F64-96BE-9660D78696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185295"/>
            <a:ext cx="4644008" cy="23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44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12734" y="0"/>
            <a:ext cx="7772400" cy="947192"/>
          </a:xfrm>
        </p:spPr>
        <p:txBody>
          <a:bodyPr/>
          <a:lstStyle/>
          <a:p>
            <a:r>
              <a:rPr lang="sk-SK" dirty="0"/>
              <a:t>A középkori városok jogai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 err="1"/>
              <a:t>Így</a:t>
            </a:r>
            <a:r>
              <a:rPr lang="en-US" sz="2600" dirty="0"/>
              <a:t> </a:t>
            </a:r>
            <a:r>
              <a:rPr lang="en-US" sz="2600" dirty="0" err="1"/>
              <a:t>alakulnak</a:t>
            </a:r>
            <a:r>
              <a:rPr lang="en-US" sz="2600" dirty="0"/>
              <a:t> </a:t>
            </a:r>
            <a:r>
              <a:rPr lang="en-US" sz="2600" dirty="0" err="1"/>
              <a:t>ki</a:t>
            </a:r>
            <a:r>
              <a:rPr lang="en-US" sz="2600" dirty="0"/>
              <a:t> a </a:t>
            </a:r>
            <a:r>
              <a:rPr lang="en-US" sz="2600" b="1" dirty="0" err="1"/>
              <a:t>városi</a:t>
            </a:r>
            <a:r>
              <a:rPr lang="en-US" sz="2600" b="1" dirty="0"/>
              <a:t> </a:t>
            </a:r>
            <a:r>
              <a:rPr lang="en-US" sz="2600" b="1" dirty="0" err="1"/>
              <a:t>önkormányzatok</a:t>
            </a:r>
            <a:r>
              <a:rPr lang="en-US" sz="2600" dirty="0"/>
              <a:t>, </a:t>
            </a:r>
            <a:r>
              <a:rPr lang="en-US" sz="2600" dirty="0" err="1"/>
              <a:t>melynek</a:t>
            </a:r>
            <a:r>
              <a:rPr lang="en-US" sz="2600" dirty="0"/>
              <a:t> </a:t>
            </a:r>
            <a:r>
              <a:rPr lang="en-US" sz="2600" dirty="0" err="1"/>
              <a:t>jellemzői</a:t>
            </a:r>
            <a:r>
              <a:rPr lang="en-US" sz="2600" dirty="0"/>
              <a:t>: </a:t>
            </a:r>
          </a:p>
          <a:p>
            <a:r>
              <a:rPr lang="en-US" sz="2800" b="1" dirty="0" err="1"/>
              <a:t>szabadon</a:t>
            </a:r>
            <a:r>
              <a:rPr lang="en-US" sz="2800" b="1" dirty="0"/>
              <a:t> </a:t>
            </a:r>
            <a:r>
              <a:rPr lang="en-US" sz="2800" b="1" dirty="0" err="1"/>
              <a:t>választják</a:t>
            </a:r>
            <a:r>
              <a:rPr lang="en-US" sz="2800" b="1" dirty="0"/>
              <a:t> meg </a:t>
            </a:r>
            <a:r>
              <a:rPr lang="en-US" sz="2800" b="1" dirty="0" err="1"/>
              <a:t>vezetőiket</a:t>
            </a:r>
            <a:r>
              <a:rPr lang="en-US" sz="2800" b="1" dirty="0"/>
              <a:t> (</a:t>
            </a:r>
            <a:r>
              <a:rPr lang="en-US" sz="2800" b="1" dirty="0" err="1"/>
              <a:t>polgármester</a:t>
            </a:r>
            <a:r>
              <a:rPr lang="en-US" sz="2800" b="1" dirty="0"/>
              <a:t>, </a:t>
            </a:r>
            <a:r>
              <a:rPr lang="en-US" sz="2800" b="1" dirty="0" err="1"/>
              <a:t>városi</a:t>
            </a:r>
            <a:r>
              <a:rPr lang="en-US" sz="2800" b="1" dirty="0"/>
              <a:t> </a:t>
            </a:r>
            <a:r>
              <a:rPr lang="en-US" sz="2800" b="1" dirty="0" err="1"/>
              <a:t>tanács</a:t>
            </a:r>
            <a:r>
              <a:rPr lang="en-US" sz="2800" b="1" dirty="0"/>
              <a:t>) </a:t>
            </a:r>
            <a:endParaRPr lang="en-US" sz="2800" dirty="0"/>
          </a:p>
          <a:p>
            <a:r>
              <a:rPr lang="en-US" sz="2800" b="1" dirty="0" err="1"/>
              <a:t>szabad</a:t>
            </a:r>
            <a:r>
              <a:rPr lang="en-US" sz="2800" b="1" dirty="0"/>
              <a:t> </a:t>
            </a:r>
            <a:r>
              <a:rPr lang="en-US" sz="2800" b="1" dirty="0" err="1"/>
              <a:t>bíróválasztás</a:t>
            </a:r>
            <a:r>
              <a:rPr lang="en-US" sz="2800" b="1" dirty="0"/>
              <a:t> </a:t>
            </a:r>
            <a:endParaRPr lang="en-US" sz="2800" dirty="0"/>
          </a:p>
          <a:p>
            <a:r>
              <a:rPr lang="en-US" sz="2800" b="1" dirty="0" err="1"/>
              <a:t>szabad</a:t>
            </a:r>
            <a:r>
              <a:rPr lang="en-US" sz="2800" b="1" dirty="0"/>
              <a:t> </a:t>
            </a:r>
            <a:r>
              <a:rPr lang="en-US" sz="2800" b="1" dirty="0" err="1"/>
              <a:t>plébános</a:t>
            </a:r>
            <a:r>
              <a:rPr lang="en-US" sz="2800" b="1" dirty="0"/>
              <a:t> (pap) </a:t>
            </a:r>
            <a:r>
              <a:rPr lang="en-US" sz="2800" b="1" dirty="0" err="1"/>
              <a:t>választás</a:t>
            </a:r>
            <a:r>
              <a:rPr lang="en-US" sz="2800" b="1" dirty="0"/>
              <a:t> </a:t>
            </a:r>
            <a:endParaRPr lang="en-US" sz="2800" dirty="0"/>
          </a:p>
          <a:p>
            <a:r>
              <a:rPr lang="en-US" sz="2800" b="1" dirty="0" err="1"/>
              <a:t>önálló</a:t>
            </a:r>
            <a:r>
              <a:rPr lang="en-US" sz="2800" b="1" dirty="0"/>
              <a:t> </a:t>
            </a:r>
            <a:r>
              <a:rPr lang="en-US" sz="2800" b="1" dirty="0" err="1"/>
              <a:t>jogszabályok</a:t>
            </a:r>
            <a:r>
              <a:rPr lang="en-US" sz="2800" b="1" dirty="0"/>
              <a:t> </a:t>
            </a:r>
            <a:r>
              <a:rPr lang="en-US" sz="2800" b="1" dirty="0" err="1"/>
              <a:t>alkotásának</a:t>
            </a:r>
            <a:r>
              <a:rPr lang="en-US" sz="2800" b="1" dirty="0"/>
              <a:t> </a:t>
            </a:r>
            <a:r>
              <a:rPr lang="en-US" sz="2800" b="1" dirty="0" err="1"/>
              <a:t>joga</a:t>
            </a:r>
            <a:r>
              <a:rPr lang="en-US" sz="2800" b="1" dirty="0"/>
              <a:t> </a:t>
            </a:r>
            <a:r>
              <a:rPr lang="en-US" sz="2800" dirty="0"/>
              <a:t>(</a:t>
            </a:r>
            <a:r>
              <a:rPr lang="en-US" sz="2800" dirty="0" err="1"/>
              <a:t>saját</a:t>
            </a:r>
            <a:r>
              <a:rPr lang="en-US" sz="2800" dirty="0"/>
              <a:t>, </a:t>
            </a:r>
            <a:r>
              <a:rPr lang="en-US" sz="2800" dirty="0" err="1"/>
              <a:t>csak</a:t>
            </a:r>
            <a:r>
              <a:rPr lang="en-US" sz="2800" dirty="0"/>
              <a:t> a </a:t>
            </a:r>
            <a:r>
              <a:rPr lang="en-US" sz="2800" dirty="0" err="1"/>
              <a:t>városban</a:t>
            </a:r>
            <a:r>
              <a:rPr lang="en-US" sz="2800" dirty="0"/>
              <a:t> </a:t>
            </a:r>
            <a:r>
              <a:rPr lang="en-US" sz="2800" dirty="0" err="1"/>
              <a:t>érvényes</a:t>
            </a:r>
            <a:r>
              <a:rPr lang="en-US" sz="2800" dirty="0"/>
              <a:t> </a:t>
            </a:r>
            <a:r>
              <a:rPr lang="en-US" sz="2800" dirty="0" err="1"/>
              <a:t>törvényeket</a:t>
            </a:r>
            <a:r>
              <a:rPr lang="en-US" sz="2800" dirty="0"/>
              <a:t> </a:t>
            </a:r>
            <a:r>
              <a:rPr lang="en-US" sz="2800" dirty="0" err="1"/>
              <a:t>alkothatnak</a:t>
            </a:r>
            <a:r>
              <a:rPr lang="en-US" sz="2800" dirty="0"/>
              <a:t>) </a:t>
            </a:r>
          </a:p>
          <a:p>
            <a:endParaRPr lang="en-US" sz="2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334" y="4286250"/>
            <a:ext cx="4572000" cy="257175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47" y="4293096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926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838200"/>
          </a:xfrm>
        </p:spPr>
        <p:txBody>
          <a:bodyPr/>
          <a:lstStyle/>
          <a:p>
            <a:pPr eaLnBrk="1" hangingPunct="1"/>
            <a:r>
              <a:rPr lang="hu-HU" altLang="hu-HU"/>
              <a:t>VÉDELEM</a:t>
            </a:r>
          </a:p>
        </p:txBody>
      </p:sp>
      <p:pic>
        <p:nvPicPr>
          <p:cNvPr id="14339" name="Picture 4" descr="C:\ODROBINA\VÁROS\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14400"/>
            <a:ext cx="42291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5" descr="C:\ODROBINA\VÁROS\0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14400"/>
            <a:ext cx="42291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914400"/>
          </a:xfrm>
        </p:spPr>
        <p:txBody>
          <a:bodyPr/>
          <a:lstStyle/>
          <a:p>
            <a:pPr eaLnBrk="1" hangingPunct="1"/>
            <a:r>
              <a:rPr lang="hu-HU" altLang="hu-HU"/>
              <a:t>OSTROM</a:t>
            </a:r>
            <a:endParaRPr lang="en-GB" altLang="hu-HU"/>
          </a:p>
        </p:txBody>
      </p:sp>
      <p:pic>
        <p:nvPicPr>
          <p:cNvPr id="15363" name="Picture 3" descr="F:\BEMUTATÓ ÓRA 2005\VÁROS\0869-Attack-on-the-walls-of-a-besieged-town-q50-1484x12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0"/>
            <a:ext cx="7162800" cy="589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pPr eaLnBrk="1" hangingPunct="1"/>
            <a:r>
              <a:rPr lang="hu-HU" altLang="hu-HU"/>
              <a:t>EMELETES ÉPÜLETEK</a:t>
            </a:r>
          </a:p>
        </p:txBody>
      </p:sp>
      <p:pic>
        <p:nvPicPr>
          <p:cNvPr id="16387" name="Picture 3" descr="C:\ODROBINA\VÁROS\MRF%20Villerest%20bourg%20medieval%20ago%202005%20(7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85800"/>
            <a:ext cx="451485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hu-HU" altLang="hu-HU"/>
              <a:t>TŰZTORONY</a:t>
            </a:r>
          </a:p>
        </p:txBody>
      </p:sp>
      <p:pic>
        <p:nvPicPr>
          <p:cNvPr id="17411" name="Picture 1027" descr="C:\ODROBINA\VÁROS\tűztoron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229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pPr eaLnBrk="1" hangingPunct="1"/>
            <a:r>
              <a:rPr lang="hu-HU" altLang="hu-HU"/>
              <a:t>ŐRJÁRAT</a:t>
            </a:r>
          </a:p>
        </p:txBody>
      </p:sp>
      <p:pic>
        <p:nvPicPr>
          <p:cNvPr id="18435" name="Picture 3" descr="C:\ODROBINA\VÁROS\orjar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14400"/>
            <a:ext cx="6781800" cy="570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hu-HU" altLang="hu-HU" sz="4000"/>
              <a:t>A KÖZÉPKORI VÁROS FELÉPÍTÉSE</a:t>
            </a:r>
          </a:p>
        </p:txBody>
      </p:sp>
      <p:pic>
        <p:nvPicPr>
          <p:cNvPr id="19459" name="Picture 5" descr="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908050"/>
            <a:ext cx="6697663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8534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52798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pPr eaLnBrk="1" hangingPunct="1">
              <a:defRPr/>
            </a:pPr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Kereskedelmi útvonalak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496" y="836712"/>
            <a:ext cx="5004556" cy="5400675"/>
          </a:xfrm>
        </p:spPr>
        <p:txBody>
          <a:bodyPr/>
          <a:lstStyle/>
          <a:p>
            <a:pPr eaLnBrk="1" hangingPunct="1">
              <a:defRPr/>
            </a:pPr>
            <a:r>
              <a:rPr lang="hu-HU" sz="28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Északi:</a:t>
            </a:r>
            <a:r>
              <a:rPr lang="hu-HU" sz="2800" dirty="0"/>
              <a:t> </a:t>
            </a:r>
            <a:r>
              <a:rPr lang="hu-HU" sz="2800" b="1" dirty="0" err="1">
                <a:solidFill>
                  <a:srgbClr val="C00000"/>
                </a:solidFill>
              </a:rPr>
              <a:t>Hanza-kereskedelem</a:t>
            </a:r>
            <a:r>
              <a:rPr lang="hu-HU" sz="2800" b="1" dirty="0">
                <a:solidFill>
                  <a:srgbClr val="C00000"/>
                </a:solidFill>
              </a:rPr>
              <a:t>:</a:t>
            </a:r>
            <a:r>
              <a:rPr lang="hu-HU" sz="2800" dirty="0"/>
              <a:t> </a:t>
            </a:r>
          </a:p>
          <a:p>
            <a:pPr eaLnBrk="1" hangingPunct="1">
              <a:buFontTx/>
              <a:buNone/>
              <a:defRPr/>
            </a:pPr>
            <a:r>
              <a:rPr lang="hu-HU" sz="2800" dirty="0"/>
              <a:t>	Angliát és német városokat köt össze Oroszországgal (Északi- és a Balti tenger)</a:t>
            </a:r>
          </a:p>
          <a:p>
            <a:pPr eaLnBrk="1" hangingPunct="1">
              <a:defRPr/>
            </a:pPr>
            <a:r>
              <a:rPr lang="hu-HU" sz="28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Déli:</a:t>
            </a:r>
            <a:r>
              <a:rPr lang="hu-HU" sz="2800" dirty="0"/>
              <a:t> </a:t>
            </a:r>
            <a:r>
              <a:rPr lang="hu-HU" sz="2800" b="1" dirty="0">
                <a:solidFill>
                  <a:srgbClr val="C00000"/>
                </a:solidFill>
              </a:rPr>
              <a:t>Levantei-kereskedelem:</a:t>
            </a:r>
            <a:r>
              <a:rPr lang="hu-HU" sz="2800" dirty="0">
                <a:solidFill>
                  <a:srgbClr val="C00000"/>
                </a:solidFill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hu-HU" sz="2800" dirty="0"/>
              <a:t>	Európát köti össze a Kelettel (Földközi tenger)</a:t>
            </a:r>
          </a:p>
          <a:p>
            <a:pPr eaLnBrk="1" hangingPunct="1">
              <a:defRPr/>
            </a:pPr>
            <a:r>
              <a:rPr lang="hu-HU" sz="28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Szárazföldi:</a:t>
            </a:r>
            <a:r>
              <a:rPr lang="hu-HU" sz="2800" dirty="0"/>
              <a:t> Velence és Genova városától, Észak-Itálián át Franciaország területén keresztül, </a:t>
            </a:r>
            <a:r>
              <a:rPr lang="hu-HU" sz="2800" b="1" dirty="0">
                <a:solidFill>
                  <a:srgbClr val="C00000"/>
                </a:solidFill>
              </a:rPr>
              <a:t>Champagne-</a:t>
            </a:r>
            <a:r>
              <a:rPr lang="hu-HU" sz="2800" dirty="0"/>
              <a:t>t érintve </a:t>
            </a:r>
            <a:r>
              <a:rPr lang="hu-HU" sz="2800" dirty="0">
                <a:solidFill>
                  <a:srgbClr val="C00000"/>
                </a:solidFill>
              </a:rPr>
              <a:t>Flandriáig</a:t>
            </a:r>
            <a:r>
              <a:rPr lang="hu-HU" sz="2800" dirty="0"/>
              <a:t> terjed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135" y="765859"/>
            <a:ext cx="4086369" cy="1740793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674" y="2646958"/>
            <a:ext cx="4178830" cy="178018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865" y="4591764"/>
            <a:ext cx="4032448" cy="226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2172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0"/>
            <a:ext cx="7772400" cy="762000"/>
          </a:xfrm>
        </p:spPr>
        <p:txBody>
          <a:bodyPr/>
          <a:lstStyle/>
          <a:p>
            <a:pPr eaLnBrk="1" hangingPunct="1"/>
            <a:r>
              <a:rPr lang="hu-HU" altLang="hu-HU"/>
              <a:t>KERESKEDELEM - PIAC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51" y="742950"/>
            <a:ext cx="8673829" cy="611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pPr eaLnBrk="1" hangingPunct="1"/>
            <a:r>
              <a:rPr lang="hu-HU" altLang="hu-HU"/>
              <a:t>PIACTÉR</a:t>
            </a:r>
          </a:p>
        </p:txBody>
      </p:sp>
      <p:pic>
        <p:nvPicPr>
          <p:cNvPr id="21507" name="Picture 3" descr="C:\ODROBINA\VÁROS\piac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838200"/>
            <a:ext cx="6477000" cy="586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C:\ODROBINA\VÁROS\marketplace_125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838200"/>
          </a:xfrm>
        </p:spPr>
        <p:txBody>
          <a:bodyPr/>
          <a:lstStyle/>
          <a:p>
            <a:pPr eaLnBrk="1" hangingPunct="1"/>
            <a:r>
              <a:rPr lang="hu-HU" altLang="hu-HU"/>
              <a:t>IPAROSOK-KERESKEDŐK</a:t>
            </a:r>
          </a:p>
        </p:txBody>
      </p:sp>
      <p:pic>
        <p:nvPicPr>
          <p:cNvPr id="23555" name="Picture 3" descr="C:\ODROBINA\VÁROS\Merchant1590l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925" y="762000"/>
            <a:ext cx="4675188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838200"/>
          </a:xfrm>
        </p:spPr>
        <p:txBody>
          <a:bodyPr/>
          <a:lstStyle/>
          <a:p>
            <a:pPr eaLnBrk="1" hangingPunct="1"/>
            <a:r>
              <a:rPr lang="hu-HU" altLang="hu-HU"/>
              <a:t>IPAROSOK</a:t>
            </a:r>
          </a:p>
        </p:txBody>
      </p:sp>
      <p:pic>
        <p:nvPicPr>
          <p:cNvPr id="24579" name="Picture 3" descr="C:\ODROBINA\IPARI FORRADALOM\takacs-m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20763"/>
            <a:ext cx="8610600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762000"/>
          </a:xfrm>
        </p:spPr>
        <p:txBody>
          <a:bodyPr/>
          <a:lstStyle/>
          <a:p>
            <a:pPr eaLnBrk="1" hangingPunct="1"/>
            <a:r>
              <a:rPr lang="hu-HU" altLang="hu-HU"/>
              <a:t>CÉHEK</a:t>
            </a:r>
            <a:endParaRPr lang="en-GB" altLang="hu-HU"/>
          </a:p>
        </p:txBody>
      </p:sp>
      <p:pic>
        <p:nvPicPr>
          <p:cNvPr id="25603" name="Picture 4" descr="F:\BEMUTATÓ ÓRA 2005\VÁROS\va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990600"/>
            <a:ext cx="6003925" cy="410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3" descr="F:\BEMUTATÓ ÓRA 2005\VÁROS\timarceh_pecsetnyomoj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9588"/>
            <a:ext cx="3581400" cy="353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30379"/>
            <a:ext cx="7772400" cy="875184"/>
          </a:xfrm>
        </p:spPr>
        <p:txBody>
          <a:bodyPr/>
          <a:lstStyle/>
          <a:p>
            <a:r>
              <a:rPr lang="sk-SK" dirty="0"/>
              <a:t>A céhek kialakulása</a:t>
            </a:r>
            <a:endParaRPr lang="en-US" dirty="0"/>
          </a:p>
        </p:txBody>
      </p:sp>
      <p:sp>
        <p:nvSpPr>
          <p:cNvPr id="3" name="Szövegdoboz 2"/>
          <p:cNvSpPr txBox="1"/>
          <p:nvPr/>
        </p:nvSpPr>
        <p:spPr>
          <a:xfrm>
            <a:off x="5340" y="764704"/>
            <a:ext cx="913866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/>
              <a:t>Egy-egy iparág kézművesei a XII. századtól kezdve megkísérelték </a:t>
            </a:r>
            <a:r>
              <a:rPr lang="hu-HU" sz="2800" b="1" u="sng" dirty="0"/>
              <a:t>monopolizálni</a:t>
            </a:r>
            <a:r>
              <a:rPr lang="hu-HU" sz="2800" dirty="0"/>
              <a:t> a városok zárt piackörzeteit. Az </a:t>
            </a:r>
            <a:r>
              <a:rPr lang="hu-HU" sz="2800" b="1" dirty="0"/>
              <a:t>idegen árukkal szemben</a:t>
            </a:r>
            <a:r>
              <a:rPr lang="hu-HU" sz="2800" dirty="0"/>
              <a:t> és a </a:t>
            </a:r>
            <a:r>
              <a:rPr lang="hu-HU" sz="2800" b="1" dirty="0"/>
              <a:t>minőség védelmében </a:t>
            </a:r>
            <a:r>
              <a:rPr lang="hu-HU" sz="2800" dirty="0"/>
              <a:t>éppen ezért érdekvédelmi szervezetekbe: </a:t>
            </a:r>
            <a:r>
              <a:rPr lang="hu-HU" sz="2800" b="1" u="sng" dirty="0">
                <a:solidFill>
                  <a:srgbClr val="FF0000"/>
                </a:solidFill>
              </a:rPr>
              <a:t>CÉHEKBE</a:t>
            </a:r>
            <a:r>
              <a:rPr lang="hu-HU" sz="2800" dirty="0"/>
              <a:t> tömörültek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/>
              <a:t>A piacokon csak a céh tagjai árulhattak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/>
              <a:t>Lehetetlenné tették a </a:t>
            </a:r>
            <a:r>
              <a:rPr lang="hu-HU" sz="2800" b="1" dirty="0"/>
              <a:t>céhen kívüli kézművesek </a:t>
            </a:r>
            <a:r>
              <a:rPr lang="hu-HU" sz="2800" dirty="0"/>
              <a:t>– a </a:t>
            </a:r>
            <a:r>
              <a:rPr lang="hu-HU" sz="2800" b="1" u="sng" dirty="0">
                <a:solidFill>
                  <a:srgbClr val="FF0000"/>
                </a:solidFill>
              </a:rPr>
              <a:t>KONTÁROK</a:t>
            </a:r>
            <a:r>
              <a:rPr lang="hu-HU" sz="2800" dirty="0"/>
              <a:t> – működését.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hu-HU" sz="2800" dirty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64" y="4347518"/>
            <a:ext cx="3527733" cy="251460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4347518"/>
            <a:ext cx="55626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7409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-63979"/>
            <a:ext cx="8610600" cy="685800"/>
          </a:xfrm>
        </p:spPr>
        <p:txBody>
          <a:bodyPr/>
          <a:lstStyle/>
          <a:p>
            <a:pPr eaLnBrk="1" hangingPunct="1"/>
            <a:r>
              <a:rPr lang="hu-HU" altLang="hu-HU" sz="3200" b="1" dirty="0"/>
              <a:t>A CÉHTAGOK MEGÁLLAPODÁSAI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166" y="621821"/>
            <a:ext cx="8424936" cy="5105400"/>
          </a:xfrm>
        </p:spPr>
        <p:txBody>
          <a:bodyPr/>
          <a:lstStyle/>
          <a:p>
            <a:pPr eaLnBrk="1" hangingPunct="1"/>
            <a:r>
              <a:rPr lang="hu-HU" altLang="hu-HU" sz="2800" dirty="0"/>
              <a:t>Az áru mennyisége</a:t>
            </a:r>
          </a:p>
          <a:p>
            <a:pPr eaLnBrk="1" hangingPunct="1"/>
            <a:r>
              <a:rPr lang="hu-HU" altLang="hu-HU" sz="2800" dirty="0"/>
              <a:t>Az áru minősége</a:t>
            </a:r>
          </a:p>
          <a:p>
            <a:pPr eaLnBrk="1" hangingPunct="1"/>
            <a:r>
              <a:rPr lang="hu-HU" altLang="hu-HU" sz="2800" dirty="0"/>
              <a:t>Az áru ára</a:t>
            </a:r>
          </a:p>
          <a:p>
            <a:pPr eaLnBrk="1" hangingPunct="1"/>
            <a:r>
              <a:rPr lang="hu-HU" altLang="hu-HU" sz="2800" dirty="0"/>
              <a:t>A használt eszközök száma</a:t>
            </a:r>
          </a:p>
          <a:p>
            <a:pPr eaLnBrk="1" hangingPunct="1"/>
            <a:r>
              <a:rPr lang="hu-HU" altLang="hu-HU" sz="2800" dirty="0"/>
              <a:t>Alkalmazott munkaerő létszáma</a:t>
            </a:r>
          </a:p>
          <a:p>
            <a:pPr eaLnBrk="1" hangingPunct="1"/>
            <a:r>
              <a:rPr lang="hu-HU" altLang="hu-HU" sz="2800" dirty="0"/>
              <a:t>A munkaidő hossza</a:t>
            </a:r>
          </a:p>
          <a:p>
            <a:pPr eaLnBrk="1" hangingPunct="1"/>
            <a:r>
              <a:rPr lang="hu-HU" altLang="hu-HU" sz="2800" dirty="0"/>
              <a:t>A piacok felosztása</a:t>
            </a:r>
          </a:p>
        </p:txBody>
      </p:sp>
      <p:pic>
        <p:nvPicPr>
          <p:cNvPr id="2" name="perceval_coi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20072" y="2944405"/>
            <a:ext cx="3909238" cy="390923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66" y="4293096"/>
            <a:ext cx="4762500" cy="2581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882824"/>
            <a:ext cx="4716016" cy="5889154"/>
          </a:xfrm>
          <a:prstGeom prst="rect">
            <a:avLst/>
          </a:prstGeom>
        </p:spPr>
      </p:pic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44624"/>
            <a:ext cx="7772400" cy="838200"/>
          </a:xfrm>
        </p:spPr>
        <p:txBody>
          <a:bodyPr/>
          <a:lstStyle/>
          <a:p>
            <a:pPr eaLnBrk="1" hangingPunct="1"/>
            <a:r>
              <a:rPr lang="hu-HU" altLang="hu-HU" dirty="0"/>
              <a:t>A CÉHEK - SZEREPE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912876"/>
            <a:ext cx="77724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hu-HU" dirty="0"/>
              <a:t>Érdekvédelem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dirty="0"/>
              <a:t>A piac szabályozása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dirty="0"/>
              <a:t>A minőségi termelés biztosítása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b="1" dirty="0">
                <a:solidFill>
                  <a:srgbClr val="C00000"/>
                </a:solidFill>
              </a:rPr>
              <a:t>Képzés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dirty="0"/>
              <a:t>Segélyezés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b="1" dirty="0">
                <a:solidFill>
                  <a:srgbClr val="C00000"/>
                </a:solidFill>
              </a:rPr>
              <a:t>Védelmi szerep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" y="4269539"/>
            <a:ext cx="2792501" cy="256471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31168"/>
          </a:xfrm>
        </p:spPr>
        <p:txBody>
          <a:bodyPr/>
          <a:lstStyle/>
          <a:p>
            <a:r>
              <a:rPr lang="sk-SK" sz="4000" dirty="0">
                <a:latin typeface="Calibri" panose="020F0502020204030204" pitchFamily="34" charset="0"/>
              </a:rPr>
              <a:t>A CÉHEK UTÁNPÓTLÁSA</a:t>
            </a:r>
            <a:endParaRPr lang="en-US" sz="4000" dirty="0">
              <a:latin typeface="Calibri" panose="020F050202020403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48680"/>
            <a:ext cx="9126864" cy="4114800"/>
          </a:xfrm>
        </p:spPr>
        <p:txBody>
          <a:bodyPr/>
          <a:lstStyle/>
          <a:p>
            <a:r>
              <a:rPr lang="hu-HU" sz="2400" dirty="0">
                <a:latin typeface="Calibri" panose="020F0502020204030204" pitchFamily="34" charset="0"/>
              </a:rPr>
              <a:t>A XIII. századtól – a céhekben kialakul a társadalmi rangsor</a:t>
            </a:r>
          </a:p>
          <a:p>
            <a:r>
              <a:rPr lang="hu-HU" sz="2400" dirty="0">
                <a:latin typeface="Calibri" panose="020F0502020204030204" pitchFamily="34" charset="0"/>
              </a:rPr>
              <a:t>A céhek tagjaiból álló céhgyűlés a céh élére – meghatározott időre – céhmestert választott</a:t>
            </a:r>
          </a:p>
          <a:p>
            <a:r>
              <a:rPr lang="hu-HU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Kötelezővé vált a 6-11 évig tartó inaskodás</a:t>
            </a:r>
          </a:p>
          <a:p>
            <a:r>
              <a:rPr lang="hu-HU" sz="2400" dirty="0">
                <a:latin typeface="Calibri" panose="020F0502020204030204" pitchFamily="34" charset="0"/>
              </a:rPr>
              <a:t>Az inas, aki a mestertől </a:t>
            </a:r>
            <a:r>
              <a:rPr lang="hu-HU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szállást és élelmet kapott</a:t>
            </a:r>
            <a:r>
              <a:rPr lang="hu-HU" sz="2400" dirty="0">
                <a:latin typeface="Calibri" panose="020F0502020204030204" pitchFamily="34" charset="0"/>
              </a:rPr>
              <a:t>, valójában a céh szolgája volt </a:t>
            </a:r>
          </a:p>
          <a:p>
            <a:r>
              <a:rPr lang="hu-HU" sz="2400" dirty="0">
                <a:latin typeface="Calibri" panose="020F0502020204030204" pitchFamily="34" charset="0"/>
              </a:rPr>
              <a:t>Az inasévek letelte után az inas fölszabadult: tagja lett a legények társaságának </a:t>
            </a:r>
          </a:p>
          <a:p>
            <a:r>
              <a:rPr lang="hu-HU" sz="2400" dirty="0">
                <a:latin typeface="Calibri" panose="020F0502020204030204" pitchFamily="34" charset="0"/>
              </a:rPr>
              <a:t>A legények már bérezést kaptak, ám nem dolgozhattak saját számlájukra.</a:t>
            </a:r>
            <a:endParaRPr lang="en-US" sz="2400" dirty="0">
              <a:latin typeface="Calibri" panose="020F050202020403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3199"/>
            <a:ext cx="3959987" cy="222749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011" y="4261273"/>
            <a:ext cx="4634489" cy="260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6242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ím 1"/>
          <p:cNvSpPr>
            <a:spLocks noGrp="1"/>
          </p:cNvSpPr>
          <p:nvPr>
            <p:ph type="title"/>
          </p:nvPr>
        </p:nvSpPr>
        <p:spPr>
          <a:xfrm>
            <a:off x="7858125" y="1357313"/>
            <a:ext cx="642938" cy="4643437"/>
          </a:xfrm>
        </p:spPr>
        <p:txBody>
          <a:bodyPr/>
          <a:lstStyle/>
          <a:p>
            <a:pPr eaLnBrk="1" hangingPunct="1"/>
            <a:r>
              <a:rPr lang="hu-HU" altLang="hu-HU"/>
              <a:t>A </a:t>
            </a:r>
            <a:br>
              <a:rPr lang="hu-HU" altLang="hu-HU"/>
            </a:br>
            <a:br>
              <a:rPr lang="hu-HU" altLang="hu-HU"/>
            </a:br>
            <a:r>
              <a:rPr lang="hu-HU" altLang="hu-HU"/>
              <a:t>CÉHEK</a:t>
            </a:r>
          </a:p>
        </p:txBody>
      </p:sp>
      <p:pic>
        <p:nvPicPr>
          <p:cNvPr id="28675" name="Picture 5" descr="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262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pPr eaLnBrk="1" hangingPunct="1"/>
            <a:r>
              <a:rPr lang="hu-HU" altLang="hu-HU"/>
              <a:t>CÉHLÁDA</a:t>
            </a:r>
            <a:endParaRPr lang="en-GB" altLang="hu-HU"/>
          </a:p>
        </p:txBody>
      </p:sp>
      <p:pic>
        <p:nvPicPr>
          <p:cNvPr id="29699" name="Picture 3" descr="F:\BEMUTATÓ ÓRA 2005\VÁROS\0305_p0483_max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62000"/>
            <a:ext cx="5360988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hu-HU" altLang="hu-HU" dirty="0"/>
              <a:t>A VÁROSI KIVÁLTSÁGOK</a:t>
            </a:r>
          </a:p>
        </p:txBody>
      </p:sp>
      <p:pic>
        <p:nvPicPr>
          <p:cNvPr id="30723" name="Picture 3" descr="C:\ODROBINA\VÁROS\SZABAD KIRÁLYI OK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914400"/>
            <a:ext cx="43053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6325"/>
            <a:ext cx="7772400" cy="614363"/>
          </a:xfrm>
        </p:spPr>
        <p:txBody>
          <a:bodyPr/>
          <a:lstStyle/>
          <a:p>
            <a:pPr eaLnBrk="1" hangingPunct="1"/>
            <a:r>
              <a:rPr lang="hu-HU" altLang="hu-HU" dirty="0">
                <a:latin typeface="Calibri" panose="020F0502020204030204" pitchFamily="34" charset="0"/>
              </a:rPr>
              <a:t>A VÁROSOK KIVÁLTSÁGAI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20688"/>
            <a:ext cx="4583244" cy="5043264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hu-HU" altLang="hu-HU" sz="3000" b="1" u="sng" dirty="0">
                <a:latin typeface="Calibri" panose="020F0502020204030204" pitchFamily="34" charset="0"/>
              </a:rPr>
              <a:t>Gazdasági kiváltságok</a:t>
            </a:r>
          </a:p>
          <a:p>
            <a:pPr eaLnBrk="1" hangingPunct="1"/>
            <a:r>
              <a:rPr lang="hu-HU" altLang="hu-HU" sz="3000" dirty="0">
                <a:latin typeface="Calibri" panose="020F0502020204030204" pitchFamily="34" charset="0"/>
              </a:rPr>
              <a:t>Adózás </a:t>
            </a:r>
            <a:r>
              <a:rPr lang="hu-HU" altLang="hu-HU" sz="3000" b="1" dirty="0">
                <a:solidFill>
                  <a:srgbClr val="C00000"/>
                </a:solidFill>
                <a:latin typeface="Calibri" panose="020F0502020204030204" pitchFamily="34" charset="0"/>
              </a:rPr>
              <a:t>egy összegben</a:t>
            </a:r>
          </a:p>
          <a:p>
            <a:pPr eaLnBrk="1" hangingPunct="1"/>
            <a:r>
              <a:rPr lang="hu-HU" altLang="hu-HU" sz="3000" b="1" dirty="0">
                <a:solidFill>
                  <a:srgbClr val="C00000"/>
                </a:solidFill>
                <a:latin typeface="Calibri" panose="020F0502020204030204" pitchFamily="34" charset="0"/>
              </a:rPr>
              <a:t>Vásártartás</a:t>
            </a:r>
            <a:r>
              <a:rPr lang="hu-HU" altLang="hu-HU" sz="3000" dirty="0">
                <a:latin typeface="Calibri" panose="020F0502020204030204" pitchFamily="34" charset="0"/>
              </a:rPr>
              <a:t> joga</a:t>
            </a:r>
          </a:p>
          <a:p>
            <a:pPr eaLnBrk="1" hangingPunct="1"/>
            <a:r>
              <a:rPr lang="hu-HU" altLang="hu-HU" sz="3000" b="1" dirty="0">
                <a:solidFill>
                  <a:srgbClr val="C00000"/>
                </a:solidFill>
                <a:latin typeface="Calibri" panose="020F0502020204030204" pitchFamily="34" charset="0"/>
              </a:rPr>
              <a:t>Árumegállító</a:t>
            </a:r>
            <a:r>
              <a:rPr lang="hu-HU" altLang="hu-HU" sz="3000" dirty="0">
                <a:latin typeface="Calibri" panose="020F0502020204030204" pitchFamily="34" charset="0"/>
              </a:rPr>
              <a:t> jog</a:t>
            </a:r>
          </a:p>
          <a:p>
            <a:pPr eaLnBrk="1" hangingPunct="1"/>
            <a:r>
              <a:rPr lang="hu-HU" altLang="hu-HU" sz="3000" dirty="0">
                <a:latin typeface="Calibri" panose="020F0502020204030204" pitchFamily="34" charset="0"/>
              </a:rPr>
              <a:t>Polgárok vámmentessége</a:t>
            </a:r>
          </a:p>
          <a:p>
            <a:pPr eaLnBrk="1" hangingPunct="1"/>
            <a:r>
              <a:rPr lang="hu-HU" altLang="hu-HU" sz="3000" b="1" dirty="0">
                <a:solidFill>
                  <a:srgbClr val="C00000"/>
                </a:solidFill>
                <a:latin typeface="Calibri" panose="020F0502020204030204" pitchFamily="34" charset="0"/>
              </a:rPr>
              <a:t>Saját véderő </a:t>
            </a:r>
            <a:r>
              <a:rPr lang="hu-HU" altLang="hu-HU" sz="3000" dirty="0">
                <a:latin typeface="Calibri" panose="020F0502020204030204" pitchFamily="34" charset="0"/>
              </a:rPr>
              <a:t>és fallal való védekezés joga</a:t>
            </a:r>
          </a:p>
          <a:p>
            <a:pPr eaLnBrk="1" hangingPunct="1"/>
            <a:endParaRPr lang="hu-HU" altLang="hu-HU" sz="3000" dirty="0">
              <a:latin typeface="Calibri" panose="020F0502020204030204" pitchFamily="34" charset="0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4CF5360-29ED-40AE-B42F-24587717D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780" y="4371429"/>
            <a:ext cx="4646440" cy="248657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6EE702D2-1A22-4C99-8227-E4A1F42F23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917" y="692696"/>
            <a:ext cx="4560756" cy="334455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2936"/>
            <a:ext cx="7772400" cy="762000"/>
          </a:xfrm>
        </p:spPr>
        <p:txBody>
          <a:bodyPr/>
          <a:lstStyle/>
          <a:p>
            <a:pPr eaLnBrk="1" hangingPunct="1"/>
            <a:r>
              <a:rPr lang="hu-HU" altLang="hu-HU" sz="5500" dirty="0">
                <a:solidFill>
                  <a:schemeClr val="bg1"/>
                </a:solidFill>
              </a:rPr>
              <a:t>Köszönöm a figyelmet!</a:t>
            </a:r>
            <a:endParaRPr lang="en-GB" altLang="hu-HU" sz="5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lapértelmezett terv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Alapértelmezett terv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Alapértelmezett terv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545</TotalTime>
  <Words>495</Words>
  <Application>Microsoft Office PowerPoint</Application>
  <PresentationFormat>Diavetítés a képernyőre (4:3 oldalarány)</PresentationFormat>
  <Paragraphs>100</Paragraphs>
  <Slides>36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36</vt:i4>
      </vt:variant>
    </vt:vector>
  </HeadingPairs>
  <TitlesOfParts>
    <vt:vector size="40" baseType="lpstr">
      <vt:lpstr>Arial</vt:lpstr>
      <vt:lpstr>Calibri</vt:lpstr>
      <vt:lpstr>Times New Roman</vt:lpstr>
      <vt:lpstr>Alapértelmezett terv</vt:lpstr>
      <vt:lpstr>PowerPoint-bemutató</vt:lpstr>
      <vt:lpstr>PowerPoint-bemutató</vt:lpstr>
      <vt:lpstr>A VÁROSOK SZEREPE AZ ÓKORBAN</vt:lpstr>
      <vt:lpstr>PowerPoint-bemutató</vt:lpstr>
      <vt:lpstr>VÁROSFAL</vt:lpstr>
      <vt:lpstr>PowerPoint-bemutató</vt:lpstr>
      <vt:lpstr>PowerPoint-bemutató</vt:lpstr>
      <vt:lpstr>LAKÓTORONY</vt:lpstr>
      <vt:lpstr> </vt:lpstr>
      <vt:lpstr>A mezőgazdaság fejlődésének hatásai</vt:lpstr>
      <vt:lpstr>VÁROSTELEPÍTŐ TÉNYEZŐK</vt:lpstr>
      <vt:lpstr>A középkori városok urai</vt:lpstr>
      <vt:lpstr>A középkori városok jogai</vt:lpstr>
      <vt:lpstr>VÉDELEM</vt:lpstr>
      <vt:lpstr>OSTROM</vt:lpstr>
      <vt:lpstr>EMELETES ÉPÜLETEK</vt:lpstr>
      <vt:lpstr>TŰZTORONY</vt:lpstr>
      <vt:lpstr>ŐRJÁRAT</vt:lpstr>
      <vt:lpstr>A KÖZÉPKORI VÁROS FELÉPÍTÉSE</vt:lpstr>
      <vt:lpstr>PowerPoint-bemutató</vt:lpstr>
      <vt:lpstr>Kereskedelmi útvonalak</vt:lpstr>
      <vt:lpstr>KERESKEDELEM - PIAC</vt:lpstr>
      <vt:lpstr>PIACTÉR</vt:lpstr>
      <vt:lpstr>PowerPoint-bemutató</vt:lpstr>
      <vt:lpstr>IPAROSOK-KERESKEDŐK</vt:lpstr>
      <vt:lpstr>IPAROSOK</vt:lpstr>
      <vt:lpstr>CÉHEK</vt:lpstr>
      <vt:lpstr>A céhek kialakulása</vt:lpstr>
      <vt:lpstr>A CÉHTAGOK MEGÁLLAPODÁSAI</vt:lpstr>
      <vt:lpstr>A CÉHEK - SZEREPE</vt:lpstr>
      <vt:lpstr>A CÉHEK UTÁNPÓTLÁSA</vt:lpstr>
      <vt:lpstr>A   CÉHEK</vt:lpstr>
      <vt:lpstr>CÉHLÁDA</vt:lpstr>
      <vt:lpstr>A VÁROSI KIVÁLTSÁGOK</vt:lpstr>
      <vt:lpstr>A VÁROSOK KIVÁLTSÁGAI</vt:lpstr>
      <vt:lpstr>Köszönöm a figyelmet!</vt:lpstr>
    </vt:vector>
  </TitlesOfParts>
  <Company>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1</dc:creator>
  <cp:lastModifiedBy>os</cp:lastModifiedBy>
  <cp:revision>77</cp:revision>
  <dcterms:created xsi:type="dcterms:W3CDTF">2005-10-16T16:41:23Z</dcterms:created>
  <dcterms:modified xsi:type="dcterms:W3CDTF">2025-02-08T14:35:59Z</dcterms:modified>
</cp:coreProperties>
</file>