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75" r:id="rId3"/>
    <p:sldId id="276" r:id="rId4"/>
    <p:sldId id="265" r:id="rId5"/>
    <p:sldId id="259" r:id="rId6"/>
    <p:sldId id="266" r:id="rId7"/>
    <p:sldId id="267" r:id="rId8"/>
    <p:sldId id="268" r:id="rId9"/>
    <p:sldId id="269" r:id="rId10"/>
    <p:sldId id="270" r:id="rId11"/>
    <p:sldId id="277" r:id="rId12"/>
    <p:sldId id="271" r:id="rId13"/>
    <p:sldId id="273" r:id="rId14"/>
    <p:sldId id="272" r:id="rId15"/>
    <p:sldId id="278" r:id="rId16"/>
    <p:sldId id="274" r:id="rId17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4626-1103-4816-87BD-ED1C9D30EA95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5686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8C448-6783-429B-8B1C-FB91C87A72EE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9197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7BAF3-B1D9-434D-9D84-6F1534CA5041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54264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0360-5E05-438F-97E6-09E5370CAAA2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0841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E01F4-37B1-4FBE-A2AC-9D2EED0820D6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17571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1D069-8878-425C-8988-A034BFD51E96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56414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BFE6-66CD-46F6-9159-23C0D209F5AB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1826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98FF7-5013-41C8-8CB5-FB9BC22A1F34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779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079A0-E8E7-4086-8938-DF6DF17A44E3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4514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C06A-8D0B-450C-B0A2-CB36DDE6364B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2005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741C-3825-45B2-8A2D-C725B372E839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7527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B31CD-7CA6-45C5-BE3C-0586359BB287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8077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315416"/>
            <a:ext cx="5775672" cy="7700896"/>
          </a:xfrm>
          <a:prstGeom prst="rect">
            <a:avLst/>
          </a:prstGeom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421809" y="126497"/>
            <a:ext cx="5699055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u-HU" sz="55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I. (Nagy) Lajos</a:t>
            </a:r>
            <a:r>
              <a:rPr lang="hu-HU" sz="5500" b="1" dirty="0">
                <a:latin typeface="Arial" charset="0"/>
              </a:rPr>
              <a:t> </a:t>
            </a:r>
            <a:br>
              <a:rPr lang="hu-HU" sz="4000" b="1" dirty="0">
                <a:latin typeface="Arial" charset="0"/>
              </a:rPr>
            </a:br>
            <a:r>
              <a:rPr lang="hu-HU" sz="3600" b="1" dirty="0">
                <a:latin typeface="Arial" charset="0"/>
              </a:rPr>
              <a:t>a lovagkirály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4994081" y="1699112"/>
            <a:ext cx="27717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hu-HU" altLang="en-US" sz="3600" b="1" dirty="0"/>
              <a:t>1342-1382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81" y="2564904"/>
            <a:ext cx="4149919" cy="41499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141405-00E3-4906-8860-9D7468280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51642"/>
            <a:ext cx="7886700" cy="792088"/>
          </a:xfrm>
        </p:spPr>
        <p:txBody>
          <a:bodyPr>
            <a:normAutofit/>
          </a:bodyPr>
          <a:lstStyle/>
          <a:p>
            <a:r>
              <a:rPr lang="hu-HU" altLang="hu-HU" sz="3800" b="1" dirty="0"/>
              <a:t>Miért „Nagy”?</a:t>
            </a:r>
            <a:endParaRPr lang="hu-HU" sz="38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450409-2DAE-4B1A-A58D-A5B818E9C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92" y="1083916"/>
            <a:ext cx="6768752" cy="5762628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hu-HU" sz="2400" b="1" dirty="0"/>
              <a:t>Melléknevét </a:t>
            </a:r>
            <a:endParaRPr lang="hu-HU" sz="2400" dirty="0"/>
          </a:p>
          <a:p>
            <a:pPr fontAlgn="auto">
              <a:spcAft>
                <a:spcPts val="0"/>
              </a:spcAft>
              <a:defRPr/>
            </a:pPr>
            <a:r>
              <a:rPr lang="hu-HU" sz="2400" dirty="0"/>
              <a:t>kaphatta </a:t>
            </a:r>
            <a:r>
              <a:rPr lang="hu-HU" sz="2400" b="1" dirty="0"/>
              <a:t>termete miatt</a:t>
            </a:r>
            <a:r>
              <a:rPr lang="hu-HU" sz="2400" dirty="0"/>
              <a:t> (magasabb volt, mint 180 cm), 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sz="2400" dirty="0"/>
              <a:t>kiérdemelte lovaghoz méltó tetteivel (</a:t>
            </a:r>
            <a:r>
              <a:rPr lang="hu-HU" sz="2400" b="1" dirty="0"/>
              <a:t>erkölcsi nagyság, </a:t>
            </a:r>
            <a:r>
              <a:rPr lang="hu-HU" sz="2400" dirty="0"/>
              <a:t>igazi </a:t>
            </a:r>
            <a:r>
              <a:rPr lang="hu-HU" sz="2400" b="1" dirty="0"/>
              <a:t>lovagkirály</a:t>
            </a:r>
            <a:r>
              <a:rPr lang="hu-HU" sz="2400" dirty="0"/>
              <a:t>, az eszményképe Szent László volt). 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sz="2400" b="1" dirty="0"/>
              <a:t>birodalma nagysága</a:t>
            </a:r>
            <a:r>
              <a:rPr lang="hu-HU" sz="2400" dirty="0"/>
              <a:t> miatt is Nagyként emlegette az utókor, főleg a XIX. századi romantikusok, akik a dicső múlt felidézésére szívesen hozták fel Lajos hódításait. 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sz="2400" dirty="0"/>
              <a:t>A </a:t>
            </a:r>
            <a:r>
              <a:rPr lang="hu-HU" sz="2400" i="1" dirty="0"/>
              <a:t>„birodalmának határait három tenger mosta”</a:t>
            </a:r>
            <a:r>
              <a:rPr lang="hu-HU" sz="2400" dirty="0"/>
              <a:t> viszont romantikus túlzás, mivel a balkáni hódításokat nem tudta megtartani, Lengyelországnak pedig ekkor nem volt kijárata a Balti-tengerre. </a:t>
            </a:r>
          </a:p>
          <a:p>
            <a:pPr marL="0" indent="0">
              <a:buNone/>
            </a:pPr>
            <a:endParaRPr lang="hu-HU" sz="24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430B312-368D-4A03-AA2F-77EFD88B6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804" y="11456"/>
            <a:ext cx="2513196" cy="333696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537DD02-CFB2-4EB8-95E3-BD8FCEC42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244" y="3348417"/>
            <a:ext cx="2322756" cy="349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82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0" t="8838" r="36729" b="10233"/>
          <a:stretch>
            <a:fillRect/>
          </a:stretch>
        </p:blipFill>
        <p:spPr bwMode="auto">
          <a:xfrm>
            <a:off x="1331640" y="0"/>
            <a:ext cx="639290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723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628" y="4251165"/>
            <a:ext cx="4634372" cy="2606835"/>
          </a:xfrm>
          <a:prstGeom prst="rect">
            <a:avLst/>
          </a:prstGeom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807" y="0"/>
            <a:ext cx="9087697" cy="76517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hu-HU" sz="45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I. (Nagy) Lajos – a lovagkirály hadjáratai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9160" y="765175"/>
            <a:ext cx="7025374" cy="616585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hu-HU" altLang="en-US" b="1" dirty="0">
                <a:solidFill>
                  <a:schemeClr val="bg2"/>
                </a:solidFill>
                <a:cs typeface="Arial" panose="020B0604020202020204" pitchFamily="34" charset="0"/>
              </a:rPr>
              <a:t>A,</a:t>
            </a:r>
            <a:r>
              <a:rPr lang="en-US" altLang="en-US" dirty="0">
                <a:cs typeface="Arial" panose="020B0604020202020204" pitchFamily="34" charset="0"/>
              </a:rPr>
              <a:t>»</a:t>
            </a:r>
            <a:r>
              <a:rPr lang="hu-HU" altLang="en-US" dirty="0">
                <a:cs typeface="Arial" panose="020B0604020202020204" pitchFamily="34" charset="0"/>
              </a:rPr>
              <a:t> a hadjáratok oka a </a:t>
            </a:r>
            <a:r>
              <a:rPr lang="hu-HU" altLang="en-US" b="1" dirty="0">
                <a:cs typeface="Arial" panose="020B0604020202020204" pitchFamily="34" charset="0"/>
              </a:rPr>
              <a:t>nápolyi trón öröklése </a:t>
            </a:r>
            <a:r>
              <a:rPr lang="hu-HU" altLang="en-US" dirty="0">
                <a:cs typeface="Arial" panose="020B0604020202020204" pitchFamily="34" charset="0"/>
              </a:rPr>
              <a:t>(az Anjouk eredeti királysága)</a:t>
            </a:r>
          </a:p>
          <a:p>
            <a:pPr eaLnBrk="1" hangingPunct="1"/>
            <a:r>
              <a:rPr lang="hu-HU" altLang="en-US" sz="2800" dirty="0">
                <a:cs typeface="Arial" panose="020B0604020202020204" pitchFamily="34" charset="0"/>
              </a:rPr>
              <a:t>Öccse, András elleni merénylet → </a:t>
            </a:r>
          </a:p>
          <a:p>
            <a:pPr marL="0" indent="0" eaLnBrk="1" hangingPunct="1">
              <a:buNone/>
            </a:pPr>
            <a:r>
              <a:rPr lang="hu-HU" altLang="en-US" sz="2800" dirty="0">
                <a:cs typeface="Arial" panose="020B0604020202020204" pitchFamily="34" charset="0"/>
              </a:rPr>
              <a:t>nápolyi Johannát okolja</a:t>
            </a:r>
          </a:p>
          <a:p>
            <a:pPr eaLnBrk="1" hangingPunct="1">
              <a:buFontTx/>
              <a:buNone/>
            </a:pPr>
            <a:r>
              <a:rPr lang="hu-HU" altLang="en-US" sz="2800" b="1" dirty="0">
                <a:solidFill>
                  <a:srgbClr val="FF0000"/>
                </a:solidFill>
                <a:cs typeface="Arial" panose="020B0604020202020204" pitchFamily="34" charset="0"/>
              </a:rPr>
              <a:t>2 hadjárat Nápoly ellen</a:t>
            </a:r>
            <a:r>
              <a:rPr lang="hu-HU" altLang="en-US" sz="2800" dirty="0">
                <a:cs typeface="Arial" panose="020B0604020202020204" pitchFamily="34" charset="0"/>
              </a:rPr>
              <a:t>: </a:t>
            </a:r>
          </a:p>
          <a:p>
            <a:pPr eaLnBrk="1" hangingPunct="1">
              <a:buFontTx/>
              <a:buNone/>
            </a:pPr>
            <a:r>
              <a:rPr lang="hu-HU" altLang="en-US" sz="2800" dirty="0">
                <a:cs typeface="Arial" panose="020B0604020202020204" pitchFamily="34" charset="0"/>
              </a:rPr>
              <a:t>(1347-48 és 1350-52) </a:t>
            </a:r>
          </a:p>
          <a:p>
            <a:pPr eaLnBrk="1" hangingPunct="1">
              <a:buFontTx/>
              <a:buNone/>
            </a:pPr>
            <a:r>
              <a:rPr lang="hu-HU" altLang="en-US" dirty="0">
                <a:cs typeface="Arial" panose="020B0604020202020204" pitchFamily="34" charset="0"/>
              </a:rPr>
              <a:t>	→ </a:t>
            </a:r>
            <a:r>
              <a:rPr lang="hu-HU" altLang="en-US" b="1" dirty="0">
                <a:cs typeface="Arial" panose="020B0604020202020204" pitchFamily="34" charset="0"/>
              </a:rPr>
              <a:t>SIKERES</a:t>
            </a:r>
            <a:r>
              <a:rPr lang="hu-HU" altLang="en-US" dirty="0">
                <a:cs typeface="Arial" panose="020B0604020202020204" pitchFamily="34" charset="0"/>
              </a:rPr>
              <a:t>, de nem tudta megtartani </a:t>
            </a:r>
          </a:p>
          <a:p>
            <a:pPr eaLnBrk="1" hangingPunct="1">
              <a:buFontTx/>
              <a:buNone/>
            </a:pPr>
            <a:r>
              <a:rPr lang="hu-HU" altLang="en-US" dirty="0">
                <a:cs typeface="Arial" panose="020B0604020202020204" pitchFamily="34" charset="0"/>
              </a:rPr>
              <a:t> </a:t>
            </a:r>
            <a:r>
              <a:rPr lang="hu-HU" altLang="en-US" sz="2800" b="1" dirty="0">
                <a:solidFill>
                  <a:srgbClr val="FF0000"/>
                </a:solidFill>
                <a:cs typeface="Arial" panose="020B0604020202020204" pitchFamily="34" charset="0"/>
              </a:rPr>
              <a:t>Havasalföld</a:t>
            </a:r>
            <a:r>
              <a:rPr lang="hu-HU" altLang="en-US" sz="2800" dirty="0">
                <a:cs typeface="Arial" panose="020B0604020202020204" pitchFamily="34" charset="0"/>
              </a:rPr>
              <a:t> hűbéres lesz + </a:t>
            </a:r>
            <a:r>
              <a:rPr lang="hu-HU" altLang="en-US" sz="2800" b="1" dirty="0">
                <a:solidFill>
                  <a:srgbClr val="FF0000"/>
                </a:solidFill>
                <a:cs typeface="Arial" panose="020B0604020202020204" pitchFamily="34" charset="0"/>
              </a:rPr>
              <a:t>Moldva</a:t>
            </a:r>
            <a:r>
              <a:rPr lang="hu-HU" altLang="en-US" sz="2800" dirty="0">
                <a:cs typeface="Arial" panose="020B0604020202020204" pitchFamily="34" charset="0"/>
              </a:rPr>
              <a:t> létrehozása</a:t>
            </a:r>
          </a:p>
          <a:p>
            <a:pPr eaLnBrk="1" hangingPunct="1"/>
            <a:r>
              <a:rPr lang="hu-HU" altLang="en-US" sz="2800" b="1" u="sng" dirty="0">
                <a:solidFill>
                  <a:srgbClr val="FF0000"/>
                </a:solidFill>
                <a:cs typeface="Arial" panose="020B0604020202020204" pitchFamily="34" charset="0"/>
              </a:rPr>
              <a:t>Bánságok</a:t>
            </a:r>
            <a:r>
              <a:rPr lang="hu-HU" altLang="en-US" sz="2800" dirty="0">
                <a:cs typeface="Arial" panose="020B0604020202020204" pitchFamily="34" charset="0"/>
              </a:rPr>
              <a:t> rendszerének kiépítése (végvárvonal)</a:t>
            </a:r>
          </a:p>
          <a:p>
            <a:pPr eaLnBrk="1" hangingPunct="1"/>
            <a:r>
              <a:rPr lang="hu-HU" altLang="en-US" sz="2800" dirty="0">
                <a:cs typeface="Arial" panose="020B0604020202020204" pitchFamily="34" charset="0"/>
              </a:rPr>
              <a:t>Hadjáratok a balkáni eretnekek                          (</a:t>
            </a:r>
            <a:r>
              <a:rPr lang="hu-HU" altLang="en-US" sz="2800" b="1" dirty="0">
                <a:solidFill>
                  <a:srgbClr val="FF0000"/>
                </a:solidFill>
                <a:cs typeface="Arial" panose="020B0604020202020204" pitchFamily="34" charset="0"/>
              </a:rPr>
              <a:t>bogumilok</a:t>
            </a:r>
            <a:r>
              <a:rPr lang="hu-HU" altLang="en-US" sz="2800" dirty="0">
                <a:cs typeface="Arial" panose="020B0604020202020204" pitchFamily="34" charset="0"/>
              </a:rPr>
              <a:t>) ellen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96752"/>
            <a:ext cx="3923928" cy="26228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5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20189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"/>
            <a:ext cx="8964612" cy="69269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hu-HU" sz="3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Lengyel-magyar perszonálunió (</a:t>
            </a:r>
            <a:r>
              <a:rPr lang="hu-HU" sz="3800" b="1" dirty="0"/>
              <a:t>1370 – 1382)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620688"/>
            <a:ext cx="8785225" cy="50403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u-HU" sz="2400" dirty="0"/>
              <a:t>1339 I. Károly (Róbert) és III. Kázmér örökösödési megállapodása (előzmény a visegrádi hármas királytalálkozó, 1335)</a:t>
            </a:r>
          </a:p>
          <a:p>
            <a:pPr eaLnBrk="1" hangingPunct="1">
              <a:defRPr/>
            </a:pPr>
            <a:r>
              <a:rPr lang="hu-HU" sz="2400" b="1" dirty="0"/>
              <a:t>1370 III. Kázmér halála</a:t>
            </a:r>
            <a:r>
              <a:rPr lang="hu-HU" sz="2400" dirty="0"/>
              <a:t> </a:t>
            </a:r>
            <a:r>
              <a:rPr lang="hu-HU" sz="2400" dirty="0">
                <a:cs typeface="Arial" charset="0"/>
              </a:rPr>
              <a:t>→ </a:t>
            </a:r>
            <a:r>
              <a:rPr lang="hu-H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perszonálunió</a:t>
            </a:r>
            <a:r>
              <a:rPr lang="hu-HU" sz="2400" dirty="0">
                <a:cs typeface="Arial" charset="0"/>
              </a:rPr>
              <a:t> /lengyel-magyar/: az országokat csak a </a:t>
            </a:r>
            <a:r>
              <a:rPr lang="hu-HU" sz="2400" b="1" dirty="0">
                <a:cs typeface="Arial" charset="0"/>
              </a:rPr>
              <a:t>király személye</a:t>
            </a:r>
            <a:r>
              <a:rPr lang="hu-HU" sz="2400" dirty="0">
                <a:cs typeface="Arial" charset="0"/>
              </a:rPr>
              <a:t> köti össze</a:t>
            </a:r>
          </a:p>
          <a:p>
            <a:pPr eaLnBrk="1" hangingPunct="1">
              <a:buFontTx/>
              <a:buNone/>
              <a:defRPr/>
            </a:pPr>
            <a:r>
              <a:rPr lang="hu-HU" sz="2400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Utódlás kérdése</a:t>
            </a:r>
            <a:r>
              <a:rPr lang="hu-HU" sz="2400" dirty="0">
                <a:cs typeface="Arial" charset="0"/>
              </a:rPr>
              <a:t>: (Nagy Lajosnak csak 2 lánya volt) </a:t>
            </a:r>
          </a:p>
          <a:p>
            <a:pPr eaLnBrk="1" hangingPunct="1">
              <a:defRPr/>
            </a:pPr>
            <a:r>
              <a:rPr lang="hu-HU" sz="2400" b="1" dirty="0">
                <a:solidFill>
                  <a:srgbClr val="C00000"/>
                </a:solidFill>
                <a:cs typeface="Arial" charset="0"/>
              </a:rPr>
              <a:t>Mária</a:t>
            </a:r>
            <a:r>
              <a:rPr lang="hu-HU" sz="2400" dirty="0">
                <a:cs typeface="Arial" charset="0"/>
              </a:rPr>
              <a:t> – később Luxemburgi Zsigmond felesége</a:t>
            </a:r>
          </a:p>
          <a:p>
            <a:pPr eaLnBrk="1" hangingPunct="1">
              <a:defRPr/>
            </a:pPr>
            <a:r>
              <a:rPr lang="hu-HU" sz="2400" b="1" dirty="0">
                <a:solidFill>
                  <a:srgbClr val="C00000"/>
                </a:solidFill>
                <a:cs typeface="Arial" charset="0"/>
              </a:rPr>
              <a:t>Hedvig</a:t>
            </a:r>
            <a:r>
              <a:rPr lang="hu-HU" sz="2400" dirty="0">
                <a:cs typeface="Arial" charset="0"/>
              </a:rPr>
              <a:t> – lengyel trón örököse </a:t>
            </a:r>
          </a:p>
          <a:p>
            <a:pPr eaLnBrk="1" hangingPunct="1">
              <a:buFontTx/>
              <a:buNone/>
              <a:defRPr/>
            </a:pPr>
            <a:endParaRPr lang="en-US" sz="2400" dirty="0">
              <a:cs typeface="Arial" charset="0"/>
            </a:endParaRPr>
          </a:p>
          <a:p>
            <a:pPr eaLnBrk="1" hangingPunct="1">
              <a:buFontTx/>
              <a:buNone/>
              <a:defRPr/>
            </a:pPr>
            <a:endParaRPr lang="hu-HU" sz="2400" dirty="0">
              <a:cs typeface="Arial" charset="0"/>
            </a:endParaRPr>
          </a:p>
          <a:p>
            <a:pPr eaLnBrk="1" hangingPunct="1">
              <a:buFontTx/>
              <a:buNone/>
              <a:defRPr/>
            </a:pPr>
            <a:endParaRPr lang="hu-HU" sz="24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429000"/>
            <a:ext cx="2785669" cy="350398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671" y="2924944"/>
            <a:ext cx="3950431" cy="263691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157" y="3429000"/>
            <a:ext cx="2712649" cy="3621255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580112" y="3034763"/>
            <a:ext cx="3682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FF00"/>
                </a:solidFill>
              </a:rPr>
              <a:t>Hedvig királynő sírja Krakkóban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5456161" y="6181846"/>
            <a:ext cx="3682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Hedvig királynő lábnyoma Krakkóban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52" y="3900676"/>
            <a:ext cx="3253056" cy="2957324"/>
          </a:xfrm>
          <a:prstGeom prst="rect">
            <a:avLst/>
          </a:prstGeom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-336620" y="-11151"/>
            <a:ext cx="7886700" cy="1325563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48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törvényhozó király</a:t>
            </a:r>
            <a:br>
              <a:rPr lang="hu-HU" sz="4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3600" b="1" dirty="0">
                <a:solidFill>
                  <a:srgbClr val="C00000"/>
                </a:solidFill>
              </a:rPr>
              <a:t>1351-es törvények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25563"/>
            <a:ext cx="9144000" cy="537368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sz="24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1351 Az Aranybulla felújítása:</a:t>
            </a:r>
          </a:p>
          <a:p>
            <a:pPr eaLnBrk="1" hangingPunct="1">
              <a:defRPr/>
            </a:pPr>
            <a:r>
              <a:rPr lang="hu-HU" sz="2400" b="1" u="sng" dirty="0">
                <a:solidFill>
                  <a:srgbClr val="C00000"/>
                </a:solidFill>
              </a:rPr>
              <a:t>A NEMESI szabadságjogok megerősítése:</a:t>
            </a:r>
          </a:p>
          <a:p>
            <a:pPr eaLnBrk="1" hangingPunct="1">
              <a:buFontTx/>
              <a:buChar char="-"/>
              <a:defRPr/>
            </a:pPr>
            <a:r>
              <a:rPr lang="hu-HU" sz="2800" dirty="0"/>
              <a:t>adómentesség = </a:t>
            </a:r>
            <a:r>
              <a:rPr lang="hu-HU" sz="2800" b="1" dirty="0"/>
              <a:t>csak a vérével adózik</a:t>
            </a:r>
          </a:p>
          <a:p>
            <a:pPr eaLnBrk="1" hangingPunct="1">
              <a:buFontTx/>
              <a:buChar char="-"/>
              <a:defRPr/>
            </a:pPr>
            <a:r>
              <a:rPr lang="hu-HU" sz="2800" dirty="0"/>
              <a:t>csak </a:t>
            </a:r>
            <a:r>
              <a:rPr lang="hu-HU" sz="2800" b="1" dirty="0"/>
              <a:t>királyi bíróság </a:t>
            </a:r>
            <a:r>
              <a:rPr lang="hu-HU" sz="2800" dirty="0"/>
              <a:t>ítélkezhet felette</a:t>
            </a:r>
          </a:p>
          <a:p>
            <a:pPr eaLnBrk="1" hangingPunct="1">
              <a:buFontTx/>
              <a:buChar char="-"/>
              <a:defRPr/>
            </a:pPr>
            <a:r>
              <a:rPr lang="hu-HU" sz="2800" dirty="0"/>
              <a:t>törvényes ítélet nélkül </a:t>
            </a:r>
            <a:r>
              <a:rPr lang="hu-HU" sz="2800" b="1" dirty="0"/>
              <a:t>nem fogható el</a:t>
            </a:r>
          </a:p>
          <a:p>
            <a:pPr eaLnBrk="1" hangingPunct="1">
              <a:buFontTx/>
              <a:buChar char="-"/>
              <a:defRPr/>
            </a:pPr>
            <a:r>
              <a:rPr lang="hu-HU" sz="2800" b="1" u="sng" dirty="0"/>
              <a:t>csak országon belül köteles</a:t>
            </a:r>
            <a:r>
              <a:rPr lang="hu-HU" sz="2800" b="1" dirty="0"/>
              <a:t> </a:t>
            </a:r>
            <a:r>
              <a:rPr lang="hu-HU" sz="2800" dirty="0"/>
              <a:t>hadba vonulni</a:t>
            </a:r>
          </a:p>
          <a:p>
            <a:pPr eaLnBrk="1" hangingPunct="1">
              <a:buFontTx/>
              <a:buNone/>
              <a:defRPr/>
            </a:pPr>
            <a:r>
              <a:rPr lang="hu-HU" b="1" dirty="0">
                <a:cs typeface="Arial" charset="0"/>
              </a:rPr>
              <a:t>→</a:t>
            </a:r>
            <a:r>
              <a:rPr lang="hu-HU" b="1" dirty="0">
                <a:solidFill>
                  <a:srgbClr val="C00000"/>
                </a:solidFill>
              </a:rPr>
              <a:t>„egy és ugyanazon nemesi szabadság”</a:t>
            </a:r>
            <a:r>
              <a:rPr lang="hu-HU" b="1" dirty="0"/>
              <a:t> </a:t>
            </a:r>
            <a:r>
              <a:rPr lang="hu-HU" dirty="0"/>
              <a:t>elve:</a:t>
            </a:r>
            <a:endParaRPr lang="hu-HU" sz="2800" dirty="0"/>
          </a:p>
          <a:p>
            <a:pPr eaLnBrk="1" hangingPunct="1">
              <a:defRPr/>
            </a:pPr>
            <a:r>
              <a:rPr lang="hu-HU" sz="2400" b="1" dirty="0">
                <a:solidFill>
                  <a:srgbClr val="C00000"/>
                </a:solidFill>
              </a:rPr>
              <a:t>ősiség </a:t>
            </a:r>
            <a:r>
              <a:rPr lang="hu-HU" sz="2400" b="1" dirty="0"/>
              <a:t>törvénye </a:t>
            </a:r>
            <a:r>
              <a:rPr lang="hu-HU" sz="2400" dirty="0"/>
              <a:t>(az öröklés csak családon belül)</a:t>
            </a:r>
          </a:p>
          <a:p>
            <a:pPr eaLnBrk="1" hangingPunct="1">
              <a:defRPr/>
            </a:pPr>
            <a:r>
              <a:rPr lang="hu-HU" sz="2400" b="1" dirty="0">
                <a:solidFill>
                  <a:srgbClr val="C00000"/>
                </a:solidFill>
              </a:rPr>
              <a:t>kilenced</a:t>
            </a:r>
            <a:r>
              <a:rPr lang="hu-HU" sz="2400" b="1" dirty="0"/>
              <a:t> törvény </a:t>
            </a:r>
            <a:r>
              <a:rPr lang="hu-HU" sz="2400" dirty="0"/>
              <a:t>(9. tized a földesúré)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150" y="22776"/>
            <a:ext cx="2683986" cy="37191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0"/>
            <a:ext cx="7931224" cy="1052513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4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jobbágyi szolgáltatások</a:t>
            </a:r>
          </a:p>
        </p:txBody>
      </p:sp>
      <p:pic>
        <p:nvPicPr>
          <p:cNvPr id="8195" name="Picture 3" descr="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3" y="1002313"/>
            <a:ext cx="7630718" cy="5821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692696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hu-HU" sz="5000" b="1" dirty="0"/>
              <a:t>A társadalom változásai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912" y="548680"/>
            <a:ext cx="9252520" cy="58769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b="1" dirty="0"/>
              <a:t>1. A XIV. századra létrejött az </a:t>
            </a:r>
            <a:r>
              <a:rPr lang="hu-H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„</a:t>
            </a:r>
            <a:r>
              <a:rPr lang="hu-HU" sz="24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egységes”nemesség</a:t>
            </a:r>
            <a:r>
              <a:rPr lang="hu-H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hu-HU" sz="2400" dirty="0">
              <a:solidFill>
                <a:srgbClr val="C00000"/>
              </a:solidFill>
            </a:endParaRPr>
          </a:p>
          <a:p>
            <a:pPr eaLnBrk="1" hangingPunct="1">
              <a:defRPr/>
            </a:pPr>
            <a:r>
              <a:rPr lang="hu-HU" dirty="0"/>
              <a:t>A korabeli nemesség száma 40-50 ezer</a:t>
            </a:r>
          </a:p>
          <a:p>
            <a:pPr eaLnBrk="1" hangingPunct="1">
              <a:defRPr/>
            </a:pPr>
            <a:r>
              <a:rPr lang="hu-HU" dirty="0"/>
              <a:t>35-40 család alkotja a vezető réteget = </a:t>
            </a:r>
            <a:r>
              <a:rPr lang="hu-HU" sz="2800" b="1" dirty="0">
                <a:solidFill>
                  <a:srgbClr val="FF0000"/>
                </a:solidFill>
              </a:rPr>
              <a:t>bárók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>
                <a:cs typeface="Arial" charset="0"/>
              </a:rPr>
              <a:t>→ ők töltik be a vezető tisztségeket: nádor, bán, vajda, ...</a:t>
            </a:r>
          </a:p>
          <a:p>
            <a:pPr marL="0" indent="0" eaLnBrk="1" hangingPunct="1">
              <a:buNone/>
              <a:defRPr/>
            </a:pPr>
            <a:r>
              <a:rPr lang="hu-HU" dirty="0">
                <a:cs typeface="Arial" charset="0"/>
              </a:rPr>
              <a:t>(Legnagyobb részük közép-, és kisbirtokos volt)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>
                <a:cs typeface="Arial" charset="0"/>
              </a:rPr>
              <a:t>→ ők a bárók (nagybirtokosok) </a:t>
            </a:r>
            <a:r>
              <a:rPr lang="hu-HU" sz="2800" b="1" dirty="0">
                <a:cs typeface="Arial" charset="0"/>
              </a:rPr>
              <a:t>familiárisai</a:t>
            </a:r>
          </a:p>
          <a:p>
            <a:pPr eaLnBrk="1" hangingPunct="1">
              <a:buFontTx/>
              <a:buNone/>
              <a:defRPr/>
            </a:pPr>
            <a:r>
              <a:rPr lang="hu-HU" b="1" dirty="0">
                <a:cs typeface="Arial" charset="0"/>
              </a:rPr>
              <a:t>2. A XIV. sz. az </a:t>
            </a:r>
            <a:r>
              <a:rPr lang="hu-HU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egységes jobbágyság</a:t>
            </a:r>
            <a:r>
              <a:rPr lang="hu-HU" sz="2400" b="1" dirty="0">
                <a:solidFill>
                  <a:srgbClr val="C00000"/>
                </a:solidFill>
                <a:cs typeface="Arial" charset="0"/>
              </a:rPr>
              <a:t> </a:t>
            </a:r>
            <a:r>
              <a:rPr lang="hu-HU" b="1" dirty="0">
                <a:cs typeface="Arial" charset="0"/>
              </a:rPr>
              <a:t>létrejötte:</a:t>
            </a:r>
          </a:p>
          <a:p>
            <a:pPr eaLnBrk="1" hangingPunct="1">
              <a:defRPr/>
            </a:pPr>
            <a:r>
              <a:rPr lang="hu-HU" dirty="0">
                <a:cs typeface="Arial" charset="0"/>
              </a:rPr>
              <a:t>A szolgáltatás alapja a </a:t>
            </a:r>
            <a:r>
              <a:rPr lang="hu-HU" b="1" dirty="0">
                <a:cs typeface="Arial" charset="0"/>
              </a:rPr>
              <a:t>jobbágytelek</a:t>
            </a:r>
            <a:r>
              <a:rPr lang="hu-HU" dirty="0">
                <a:cs typeface="Arial" charset="0"/>
              </a:rPr>
              <a:t> volt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>
                <a:cs typeface="Arial" charset="0"/>
              </a:rPr>
              <a:t>»</a:t>
            </a:r>
            <a:r>
              <a:rPr lang="hu-HU" sz="2800" dirty="0">
                <a:cs typeface="Arial" charset="0"/>
              </a:rPr>
              <a:t> </a:t>
            </a:r>
            <a:r>
              <a:rPr lang="hu-HU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szolgáltatások</a:t>
            </a:r>
            <a:r>
              <a:rPr lang="hu-HU" sz="2800" b="1" dirty="0">
                <a:cs typeface="Arial" charset="0"/>
              </a:rPr>
              <a:t>:</a:t>
            </a:r>
            <a:r>
              <a:rPr lang="hu-HU" sz="2800" dirty="0">
                <a:cs typeface="Arial" charset="0"/>
              </a:rPr>
              <a:t> </a:t>
            </a:r>
            <a:r>
              <a:rPr lang="hu-HU" sz="2800" b="1" dirty="0">
                <a:cs typeface="Arial" charset="0"/>
              </a:rPr>
              <a:t>adók</a:t>
            </a:r>
            <a:r>
              <a:rPr lang="hu-HU" sz="2800" dirty="0">
                <a:cs typeface="Arial" charset="0"/>
              </a:rPr>
              <a:t>, </a:t>
            </a:r>
            <a:r>
              <a:rPr lang="hu-HU" sz="2800" b="1" dirty="0">
                <a:cs typeface="Arial" charset="0"/>
              </a:rPr>
              <a:t>robot</a:t>
            </a:r>
            <a:r>
              <a:rPr lang="hu-HU" sz="2800" dirty="0">
                <a:cs typeface="Arial" charset="0"/>
              </a:rPr>
              <a:t>, </a:t>
            </a:r>
            <a:r>
              <a:rPr lang="hu-HU" sz="2800" b="1" dirty="0">
                <a:cs typeface="Arial" charset="0"/>
              </a:rPr>
              <a:t>ajándék fizetése a földesúrnak, </a:t>
            </a:r>
            <a:r>
              <a:rPr lang="hu-HU" sz="2800" dirty="0">
                <a:cs typeface="Arial" charset="0"/>
              </a:rPr>
              <a:t>(</a:t>
            </a: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kilenced</a:t>
            </a:r>
            <a:r>
              <a:rPr lang="hu-HU" sz="2800" dirty="0">
                <a:cs typeface="Arial" charset="0"/>
              </a:rPr>
              <a:t>)+egyháznak (tized), államnak (kapuadó)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805769"/>
            <a:ext cx="4104456" cy="206134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4861446"/>
            <a:ext cx="3024336" cy="19965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4046"/>
            <a:ext cx="7886700" cy="83162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sz="6000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Familiaritás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120" y="764704"/>
            <a:ext cx="9144000" cy="4525963"/>
          </a:xfrm>
        </p:spPr>
        <p:txBody>
          <a:bodyPr/>
          <a:lstStyle/>
          <a:p>
            <a:pPr eaLnBrk="1" hangingPunct="1"/>
            <a:r>
              <a:rPr lang="hu-HU" altLang="en-US" sz="2800" b="1" dirty="0">
                <a:solidFill>
                  <a:schemeClr val="bg1"/>
                </a:solidFill>
              </a:rPr>
              <a:t>A hűbéri rendszer magyar formája, melynek központjában nem a föld (birtokadomány) állt hanem a </a:t>
            </a:r>
            <a:r>
              <a:rPr lang="hu-HU" altLang="en-US" sz="2800" b="1" u="sng" dirty="0">
                <a:solidFill>
                  <a:srgbClr val="FFFF00"/>
                </a:solidFill>
              </a:rPr>
              <a:t>katonai szolgálat </a:t>
            </a:r>
            <a:r>
              <a:rPr lang="hu-HU" altLang="en-US" sz="2800" b="1" dirty="0">
                <a:solidFill>
                  <a:schemeClr val="bg1"/>
                </a:solidFill>
              </a:rPr>
              <a:t>fejében való védelem, pénzbeli és </a:t>
            </a:r>
            <a:r>
              <a:rPr lang="hu-HU" altLang="en-US" sz="2800" b="1" dirty="0" err="1">
                <a:solidFill>
                  <a:schemeClr val="bg1"/>
                </a:solidFill>
              </a:rPr>
              <a:t>természetbeli</a:t>
            </a:r>
            <a:r>
              <a:rPr lang="hu-HU" altLang="en-US" sz="2800" b="1" dirty="0">
                <a:solidFill>
                  <a:schemeClr val="bg1"/>
                </a:solidFill>
              </a:rPr>
              <a:t> juttatások. A familiáris viszony bár mikor felbontható, nem egy életre szól.</a:t>
            </a:r>
          </a:p>
          <a:p>
            <a:pPr eaLnBrk="1" hangingPunct="1"/>
            <a:r>
              <a:rPr lang="hu-HU" altLang="en-US" sz="2800" dirty="0">
                <a:solidFill>
                  <a:schemeClr val="bg1"/>
                </a:solidFill>
              </a:rPr>
              <a:t>A katonai kíséret egy formája </a:t>
            </a:r>
            <a:r>
              <a:rPr lang="hu-HU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→ előkelő szolga</a:t>
            </a:r>
          </a:p>
          <a:p>
            <a:pPr eaLnBrk="1" hangingPunct="1">
              <a:buFontTx/>
              <a:buNone/>
            </a:pPr>
            <a:endParaRPr lang="hu-HU" altLang="en-US" sz="2800" dirty="0">
              <a:solidFill>
                <a:schemeClr val="bg1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155" y="3306654"/>
            <a:ext cx="6341690" cy="35513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3BBC0101-5918-4EDE-898D-060E97559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08" y="3632018"/>
            <a:ext cx="6244892" cy="3225982"/>
          </a:xfrm>
          <a:prstGeom prst="rect">
            <a:avLst/>
          </a:prstGeom>
        </p:spPr>
      </p:pic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C9030ABA-8695-4AAB-A286-ECBBF634CA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" y="0"/>
            <a:ext cx="3550176" cy="4779847"/>
          </a:xfr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D0A44A89-DAC6-4DB0-8143-F09CD8592E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356992"/>
            <a:ext cx="1517244" cy="1517244"/>
          </a:xfrm>
          <a:prstGeom prst="rect">
            <a:avLst/>
          </a:prstGeom>
        </p:spPr>
      </p:pic>
      <p:sp>
        <p:nvSpPr>
          <p:cNvPr id="14" name="Szövegdoboz 13">
            <a:extLst>
              <a:ext uri="{FF2B5EF4-FFF2-40B4-BE49-F238E27FC236}">
                <a16:creationId xmlns:a16="http://schemas.microsoft.com/office/drawing/2014/main" id="{1EDD1617-44FB-4223-BC51-D07A9494152C}"/>
              </a:ext>
            </a:extLst>
          </p:cNvPr>
          <p:cNvSpPr txBox="1"/>
          <p:nvPr/>
        </p:nvSpPr>
        <p:spPr>
          <a:xfrm>
            <a:off x="3779912" y="260648"/>
            <a:ext cx="5184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Az úr-familiáris viszony nem feltétlenül járt birtokadománnyal, az úr (</a:t>
            </a:r>
            <a:r>
              <a:rPr lang="hu-HU" sz="2400" dirty="0" err="1"/>
              <a:t>latinul</a:t>
            </a:r>
            <a:r>
              <a:rPr lang="hu-HU" sz="2400" dirty="0"/>
              <a:t> </a:t>
            </a:r>
            <a:r>
              <a:rPr lang="hu-HU" sz="2400" i="1" dirty="0" err="1"/>
              <a:t>dominus</a:t>
            </a:r>
            <a:r>
              <a:rPr lang="hu-HU" sz="2400" dirty="0"/>
              <a:t>) </a:t>
            </a:r>
            <a:r>
              <a:rPr lang="hu-HU" sz="2400" b="1" dirty="0"/>
              <a:t>főként pénzben vagy természetben</a:t>
            </a:r>
            <a:r>
              <a:rPr lang="hu-HU" sz="2400" dirty="0"/>
              <a:t> jutalmazta meg a neki szolgálatot tevő familiárist.</a:t>
            </a:r>
          </a:p>
        </p:txBody>
      </p:sp>
      <p:sp>
        <p:nvSpPr>
          <p:cNvPr id="15" name="Nyíl: lefelé mutató 14">
            <a:extLst>
              <a:ext uri="{FF2B5EF4-FFF2-40B4-BE49-F238E27FC236}">
                <a16:creationId xmlns:a16="http://schemas.microsoft.com/office/drawing/2014/main" id="{8816D5E3-07A3-474E-BFF3-F57D71A013B3}"/>
              </a:ext>
            </a:extLst>
          </p:cNvPr>
          <p:cNvSpPr/>
          <p:nvPr/>
        </p:nvSpPr>
        <p:spPr>
          <a:xfrm>
            <a:off x="6372200" y="2258642"/>
            <a:ext cx="720080" cy="1235863"/>
          </a:xfrm>
          <a:prstGeom prst="downArrow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1666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931574"/>
            <a:ext cx="5527506" cy="2942399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5770984" cy="836613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hu-HU" sz="45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Városok fejlődése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24" y="722533"/>
            <a:ext cx="8713788" cy="56880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Szabad királyi városok </a:t>
            </a:r>
            <a:r>
              <a:rPr lang="hu-HU" dirty="0">
                <a:solidFill>
                  <a:srgbClr val="C00000"/>
                </a:solidFill>
              </a:rPr>
              <a:t>(Székesfehérvár, Kassa, …)</a:t>
            </a:r>
            <a:endParaRPr lang="hu-HU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u-HU" dirty="0"/>
              <a:t>Csak a király fennhatósága alá tartoznak (nem földesúr alá)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u-HU" dirty="0"/>
              <a:t>Csak a királynak adóznak (</a:t>
            </a:r>
            <a:r>
              <a:rPr lang="hu-HU" dirty="0">
                <a:solidFill>
                  <a:srgbClr val="C00000"/>
                </a:solidFill>
              </a:rPr>
              <a:t>budai jog</a:t>
            </a:r>
            <a:r>
              <a:rPr lang="hu-HU" dirty="0"/>
              <a:t>)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u-HU" dirty="0"/>
              <a:t>kiváltságaik: </a:t>
            </a: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vámmentesség, árumegállító jog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Bányavárosok</a:t>
            </a:r>
            <a:r>
              <a:rPr lang="hu-HU" dirty="0">
                <a:solidFill>
                  <a:srgbClr val="C00000"/>
                </a:solidFill>
              </a:rPr>
              <a:t> (Körmöcbánya, Besztercebánya, …)</a:t>
            </a:r>
            <a:endParaRPr lang="hu-HU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u-HU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Mezővárosok </a:t>
            </a:r>
            <a:r>
              <a:rPr lang="hu-HU" dirty="0">
                <a:solidFill>
                  <a:srgbClr val="C00000"/>
                </a:solidFill>
              </a:rPr>
              <a:t>(Debrecen, Kecskemét, Dunaszerdahely)</a:t>
            </a:r>
            <a:endParaRPr lang="hu-HU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u-HU" dirty="0"/>
              <a:t>Lakosai főleg mezőgazdasági tevékenységből élnek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u-HU" dirty="0"/>
              <a:t>Egy összegben adóznak a földesúrnak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u-HU" dirty="0"/>
              <a:t>Joguk van heti vásártartáshoz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hu-HU" dirty="0"/>
              <a:t>Önállóan választhatnak plébánost, városvezetést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0326"/>
            <a:ext cx="3702041" cy="202767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482"/>
            <a:ext cx="2503170" cy="394721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380312" y="3628409"/>
            <a:ext cx="2047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FF00"/>
                </a:solidFill>
              </a:rPr>
              <a:t>Besztercebánya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339752" y="6394908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Mezővárosok, 3D modell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-66922"/>
            <a:ext cx="7886700" cy="831626"/>
          </a:xfrm>
        </p:spPr>
        <p:txBody>
          <a:bodyPr>
            <a:normAutofit/>
          </a:bodyPr>
          <a:lstStyle/>
          <a:p>
            <a:pPr algn="ctr"/>
            <a:r>
              <a:rPr lang="sk-SK" sz="5000" b="1" dirty="0"/>
              <a:t>Jeletős várfejlesztései</a:t>
            </a:r>
            <a:endParaRPr lang="en-US" sz="5000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4436121" cy="295741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879" y="692696"/>
            <a:ext cx="4436121" cy="295741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5266"/>
            <a:ext cx="4600375" cy="305721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76" y="3800789"/>
            <a:ext cx="4028326" cy="2580646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212776" y="6384372"/>
            <a:ext cx="3727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Várvédő fal (cortina </a:t>
            </a:r>
            <a:r>
              <a:rPr lang="cs-CZ" dirty="0"/>
              <a:t>= f</a:t>
            </a:r>
            <a:r>
              <a:rPr lang="sk-SK" dirty="0"/>
              <a:t>üggöny)</a:t>
            </a:r>
            <a:endParaRPr lang="en-US" dirty="0"/>
          </a:p>
        </p:txBody>
      </p:sp>
      <p:sp>
        <p:nvSpPr>
          <p:cNvPr id="9" name="Szövegdoboz 8"/>
          <p:cNvSpPr txBox="1"/>
          <p:nvPr/>
        </p:nvSpPr>
        <p:spPr>
          <a:xfrm>
            <a:off x="2563726" y="3280778"/>
            <a:ext cx="188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FF00"/>
                </a:solidFill>
              </a:rPr>
              <a:t>A diósgyőri vár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7524328" y="3236491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A zólyomi vár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107504" y="3819767"/>
            <a:ext cx="4328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C00000"/>
                </a:solidFill>
              </a:rPr>
              <a:t>A budai vár védrendszere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Ellipszis 11"/>
          <p:cNvSpPr/>
          <p:nvPr/>
        </p:nvSpPr>
        <p:spPr>
          <a:xfrm rot="2622495">
            <a:off x="554739" y="6099535"/>
            <a:ext cx="1296144" cy="5638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llipszis 12"/>
          <p:cNvSpPr/>
          <p:nvPr/>
        </p:nvSpPr>
        <p:spPr>
          <a:xfrm rot="2622495">
            <a:off x="2287930" y="6109412"/>
            <a:ext cx="1250233" cy="43581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mboid 13"/>
          <p:cNvSpPr/>
          <p:nvPr/>
        </p:nvSpPr>
        <p:spPr>
          <a:xfrm flipV="1">
            <a:off x="1512852" y="6015227"/>
            <a:ext cx="1224136" cy="732416"/>
          </a:xfrm>
          <a:prstGeom prst="parallelogram">
            <a:avLst>
              <a:gd name="adj" fmla="val 55450"/>
            </a:avLst>
          </a:prstGeom>
          <a:solidFill>
            <a:schemeClr val="accent6">
              <a:lumMod val="40000"/>
              <a:lumOff val="60000"/>
              <a:alpha val="39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Jobbra nyíl 15"/>
          <p:cNvSpPr/>
          <p:nvPr/>
        </p:nvSpPr>
        <p:spPr>
          <a:xfrm rot="21332260">
            <a:off x="107335" y="6322994"/>
            <a:ext cx="632279" cy="42032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Jobbra nyíl 16"/>
          <p:cNvSpPr/>
          <p:nvPr/>
        </p:nvSpPr>
        <p:spPr>
          <a:xfrm rot="10800000">
            <a:off x="3394149" y="6148712"/>
            <a:ext cx="632279" cy="42032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5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0" t="8838" r="36729" b="10233"/>
          <a:stretch>
            <a:fillRect/>
          </a:stretch>
        </p:blipFill>
        <p:spPr bwMode="auto">
          <a:xfrm>
            <a:off x="1331640" y="0"/>
            <a:ext cx="639290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706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E49AE2-1264-4BCE-8A07-4B9957E8A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096" y="3717032"/>
            <a:ext cx="3312368" cy="2736304"/>
          </a:xfrm>
        </p:spPr>
        <p:txBody>
          <a:bodyPr/>
          <a:lstStyle/>
          <a:p>
            <a:r>
              <a:rPr lang="hu-HU" dirty="0"/>
              <a:t>A diósgyőri vár most…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BB1A65B-E800-47F7-B372-D77CB8468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2860"/>
            <a:ext cx="4968552" cy="6752280"/>
          </a:xfrm>
        </p:spPr>
      </p:pic>
    </p:spTree>
    <p:extLst>
      <p:ext uri="{BB962C8B-B14F-4D97-AF65-F5344CB8AC3E}">
        <p14:creationId xmlns:p14="http://schemas.microsoft.com/office/powerpoint/2010/main" val="1993655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119658"/>
          </a:xfrm>
        </p:spPr>
        <p:txBody>
          <a:bodyPr>
            <a:normAutofit/>
          </a:bodyPr>
          <a:lstStyle/>
          <a:p>
            <a:pPr algn="ctr"/>
            <a:r>
              <a:rPr lang="sk-SK" sz="6000" b="1" dirty="0">
                <a:solidFill>
                  <a:schemeClr val="bg1"/>
                </a:solidFill>
              </a:rPr>
              <a:t>Köszönöm a figyelmet!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1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49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603</Words>
  <Application>Microsoft Office PowerPoint</Application>
  <PresentationFormat>Diavetítés a képernyőre (4:3 oldalarány)</PresentationFormat>
  <Paragraphs>72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Office-téma</vt:lpstr>
      <vt:lpstr>PowerPoint-bemutató</vt:lpstr>
      <vt:lpstr>Miért „Nagy”?</vt:lpstr>
      <vt:lpstr>PowerPoint-bemutató</vt:lpstr>
      <vt:lpstr>I. (Nagy) Lajos – a lovagkirály hadjáratai</vt:lpstr>
      <vt:lpstr>PowerPoint-bemutató</vt:lpstr>
      <vt:lpstr>Lengyel-magyar perszonálunió (1370 – 1382) </vt:lpstr>
      <vt:lpstr>A törvényhozó király 1351-es törvények</vt:lpstr>
      <vt:lpstr>A jobbágyi szolgáltatások</vt:lpstr>
      <vt:lpstr>A társadalom változásai</vt:lpstr>
      <vt:lpstr>Familiaritás</vt:lpstr>
      <vt:lpstr>PowerPoint-bemutató</vt:lpstr>
      <vt:lpstr>Városok fejlődése</vt:lpstr>
      <vt:lpstr>Jeletős várfejlesztései</vt:lpstr>
      <vt:lpstr>PowerPoint-bemutató</vt:lpstr>
      <vt:lpstr>A diósgyőri vár most…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Nagy Lajos, a lovagkirály</dc:title>
  <dc:creator>Pósch László</dc:creator>
  <cp:lastModifiedBy>os</cp:lastModifiedBy>
  <cp:revision>34</cp:revision>
  <dcterms:created xsi:type="dcterms:W3CDTF">2008-02-04T18:18:37Z</dcterms:created>
  <dcterms:modified xsi:type="dcterms:W3CDTF">2024-05-08T05:57:25Z</dcterms:modified>
</cp:coreProperties>
</file>