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2"/>
  </p:notesMasterIdLst>
  <p:sldIdLst>
    <p:sldId id="256" r:id="rId2"/>
    <p:sldId id="257" r:id="rId3"/>
    <p:sldId id="258" r:id="rId4"/>
    <p:sldId id="261" r:id="rId5"/>
    <p:sldId id="264" r:id="rId6"/>
    <p:sldId id="263" r:id="rId7"/>
    <p:sldId id="259" r:id="rId8"/>
    <p:sldId id="262" r:id="rId9"/>
    <p:sldId id="260" r:id="rId10"/>
    <p:sldId id="265" r:id="rId11"/>
  </p:sldIdLst>
  <p:sldSz cx="9144000" cy="6858000" type="screen4x3"/>
  <p:notesSz cx="69469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1010"/>
    <a:srgbClr val="ACA3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 autoAdjust="0"/>
    <p:restoredTop sz="94500" autoAdjust="0"/>
  </p:normalViewPr>
  <p:slideViewPr>
    <p:cSldViewPr>
      <p:cViewPr varScale="1">
        <p:scale>
          <a:sx n="105" d="100"/>
          <a:sy n="105" d="100"/>
        </p:scale>
        <p:origin x="171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l" defTabSz="925513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25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410075"/>
            <a:ext cx="509587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l" defTabSz="925513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0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>
              <a:defRPr sz="1200"/>
            </a:lvl1pPr>
          </a:lstStyle>
          <a:p>
            <a:fld id="{9B801E5A-6D0C-42BC-8205-8D2F287F3BCC}" type="slidenum">
              <a:rPr lang="hu-HU" altLang="en-US"/>
              <a:pPr/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925513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algn="ctr" defTabSz="925513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ctr" defTabSz="925513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algn="ctr" defTabSz="925513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algn="ctr" defTabSz="925513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r" eaLnBrk="1" hangingPunct="1"/>
            <a:fld id="{CC4D0D77-5749-4EF2-9E6F-19086FEDCCC2}" type="slidenum">
              <a:rPr lang="hu-HU" altLang="en-US" sz="1200"/>
              <a:pPr algn="r" eaLnBrk="1" hangingPunct="1"/>
              <a:t>2</a:t>
            </a:fld>
            <a:endParaRPr lang="hu-HU" altLang="en-US" sz="120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u-HU" altLang="en-US" smtClean="0"/>
              <a:t>Illesszen be egy t</a:t>
            </a:r>
            <a:r>
              <a:rPr lang="hu-HU" altLang="en-US" smtClean="0">
                <a:latin typeface="Times New Roman" panose="02020603050405020304" pitchFamily="18" charset="0"/>
              </a:rPr>
              <a:t>é</a:t>
            </a:r>
            <a:r>
              <a:rPr lang="hu-HU" altLang="en-US" smtClean="0"/>
              <a:t>rk</a:t>
            </a:r>
            <a:r>
              <a:rPr lang="hu-HU" altLang="en-US" smtClean="0">
                <a:latin typeface="Times New Roman" panose="02020603050405020304" pitchFamily="18" charset="0"/>
              </a:rPr>
              <a:t>é</a:t>
            </a:r>
            <a:r>
              <a:rPr lang="hu-HU" altLang="en-US" smtClean="0"/>
              <a:t>pet az orsz</a:t>
            </a:r>
            <a:r>
              <a:rPr lang="hu-HU" altLang="en-US" smtClean="0">
                <a:latin typeface="Times New Roman" panose="02020603050405020304" pitchFamily="18" charset="0"/>
              </a:rPr>
              <a:t>á</a:t>
            </a:r>
            <a:r>
              <a:rPr lang="hu-HU" altLang="en-US" smtClean="0"/>
              <a:t>gr</a:t>
            </a:r>
            <a:r>
              <a:rPr lang="hu-HU" altLang="en-US" smtClean="0">
                <a:latin typeface="Times New Roman" panose="02020603050405020304" pitchFamily="18" charset="0"/>
              </a:rPr>
              <a:t>ó</a:t>
            </a:r>
            <a:r>
              <a:rPr lang="hu-HU" altLang="en-US" smtClean="0"/>
              <a:t>l.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925513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algn="ctr" defTabSz="925513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ctr" defTabSz="925513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algn="ctr" defTabSz="925513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algn="ctr" defTabSz="925513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r" eaLnBrk="1" hangingPunct="1"/>
            <a:fld id="{E9A7353A-5FBC-4EAC-A560-B54FC376A567}" type="slidenum">
              <a:rPr lang="hu-HU" altLang="en-US" sz="1200"/>
              <a:pPr algn="r" eaLnBrk="1" hangingPunct="1"/>
              <a:t>3</a:t>
            </a:fld>
            <a:endParaRPr lang="hu-HU" altLang="en-US" sz="120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u-HU" altLang="en-US" smtClean="0"/>
              <a:t>Illesszen be egy k</a:t>
            </a:r>
            <a:r>
              <a:rPr lang="hu-HU" altLang="en-US" smtClean="0">
                <a:latin typeface="Times New Roman" panose="02020603050405020304" pitchFamily="18" charset="0"/>
              </a:rPr>
              <a:t>é</a:t>
            </a:r>
            <a:r>
              <a:rPr lang="hu-HU" altLang="en-US" smtClean="0"/>
              <a:t>pet az orsz</a:t>
            </a:r>
            <a:r>
              <a:rPr lang="hu-HU" altLang="en-US" smtClean="0">
                <a:latin typeface="Times New Roman" panose="02020603050405020304" pitchFamily="18" charset="0"/>
              </a:rPr>
              <a:t>á</a:t>
            </a:r>
            <a:r>
              <a:rPr lang="hu-HU" altLang="en-US" smtClean="0"/>
              <a:t>g egy f</a:t>
            </a:r>
            <a:r>
              <a:rPr lang="hu-HU" altLang="en-US" smtClean="0">
                <a:latin typeface="Times New Roman" panose="02020603050405020304" pitchFamily="18" charset="0"/>
              </a:rPr>
              <a:t>ö</a:t>
            </a:r>
            <a:r>
              <a:rPr lang="hu-HU" altLang="en-US" smtClean="0"/>
              <a:t>ldrajzi jellegzetess</a:t>
            </a:r>
            <a:r>
              <a:rPr lang="hu-HU" altLang="en-US" smtClean="0">
                <a:latin typeface="Times New Roman" panose="02020603050405020304" pitchFamily="18" charset="0"/>
              </a:rPr>
              <a:t>é</a:t>
            </a:r>
            <a:r>
              <a:rPr lang="hu-HU" altLang="en-US" smtClean="0"/>
              <a:t>g</a:t>
            </a:r>
            <a:r>
              <a:rPr lang="hu-HU" altLang="en-US" smtClean="0">
                <a:latin typeface="Times New Roman" panose="02020603050405020304" pitchFamily="18" charset="0"/>
              </a:rPr>
              <a:t>é</a:t>
            </a:r>
            <a:r>
              <a:rPr lang="hu-HU" altLang="en-US" smtClean="0"/>
              <a:t>ről.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925513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algn="ctr" defTabSz="925513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ctr" defTabSz="925513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algn="ctr" defTabSz="925513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algn="ctr" defTabSz="925513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r" eaLnBrk="1" hangingPunct="1"/>
            <a:fld id="{3837D260-9934-4205-BBFD-42419C3C44ED}" type="slidenum">
              <a:rPr lang="hu-HU" altLang="en-US" sz="1200"/>
              <a:pPr algn="r" eaLnBrk="1" hangingPunct="1"/>
              <a:t>4</a:t>
            </a:fld>
            <a:endParaRPr lang="hu-HU" altLang="en-US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kumimoji="0" lang="hu-HU" altLang="en-US" sz="2400" smtClean="0"/>
              <a:t>Illesszen be egy adott évszakban készült képet az országról.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925513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algn="ctr" defTabSz="925513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ctr" defTabSz="925513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algn="ctr" defTabSz="925513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algn="ctr" defTabSz="925513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r" eaLnBrk="1" hangingPunct="1"/>
            <a:fld id="{FFDA5289-85EF-4649-8EBD-CD36D55D262E}" type="slidenum">
              <a:rPr lang="hu-HU" altLang="en-US" sz="1200"/>
              <a:pPr algn="r" eaLnBrk="1" hangingPunct="1"/>
              <a:t>5</a:t>
            </a:fld>
            <a:endParaRPr lang="hu-HU" altLang="en-US" sz="120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kumimoji="0" lang="hu-HU" altLang="en-US" sz="2400" smtClean="0"/>
              <a:t>Illesszen be egy képet az országban honos állatok vagy növények egyikéről.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925513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algn="ctr" defTabSz="925513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ctr" defTabSz="925513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algn="ctr" defTabSz="925513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algn="ctr" defTabSz="925513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r" eaLnBrk="1" hangingPunct="1"/>
            <a:fld id="{D0DCA584-4C45-4C97-B1B9-5B390C52F17A}" type="slidenum">
              <a:rPr lang="hu-HU" altLang="en-US" sz="1200"/>
              <a:pPr algn="r" eaLnBrk="1" hangingPunct="1"/>
              <a:t>6</a:t>
            </a:fld>
            <a:endParaRPr lang="hu-HU" alt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u-HU" altLang="en-US" smtClean="0"/>
              <a:t>Adja hozz</a:t>
            </a:r>
            <a:r>
              <a:rPr lang="hu-HU" altLang="en-US" smtClean="0">
                <a:latin typeface="Times New Roman" panose="02020603050405020304" pitchFamily="18" charset="0"/>
              </a:rPr>
              <a:t>á</a:t>
            </a:r>
            <a:r>
              <a:rPr lang="hu-HU" altLang="en-US" smtClean="0"/>
              <a:t> az időrendi beoszt</a:t>
            </a:r>
            <a:r>
              <a:rPr lang="hu-HU" altLang="en-US" smtClean="0">
                <a:latin typeface="Times New Roman" panose="02020603050405020304" pitchFamily="18" charset="0"/>
              </a:rPr>
              <a:t>á</a:t>
            </a:r>
            <a:r>
              <a:rPr lang="hu-HU" altLang="en-US" smtClean="0"/>
              <a:t>shoz a főbb t</a:t>
            </a:r>
            <a:r>
              <a:rPr lang="hu-HU" altLang="en-US" smtClean="0">
                <a:latin typeface="Times New Roman" panose="02020603050405020304" pitchFamily="18" charset="0"/>
              </a:rPr>
              <a:t>ö</a:t>
            </a:r>
            <a:r>
              <a:rPr lang="hu-HU" altLang="en-US" smtClean="0"/>
              <a:t>rt</a:t>
            </a:r>
            <a:r>
              <a:rPr lang="hu-HU" altLang="en-US" smtClean="0">
                <a:latin typeface="Times New Roman" panose="02020603050405020304" pitchFamily="18" charset="0"/>
              </a:rPr>
              <a:t>é</a:t>
            </a:r>
            <a:r>
              <a:rPr lang="hu-HU" altLang="en-US" smtClean="0"/>
              <a:t>nelmi pontokat.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925513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algn="ctr" defTabSz="925513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ctr" defTabSz="925513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algn="ctr" defTabSz="925513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algn="ctr" defTabSz="925513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r" eaLnBrk="1" hangingPunct="1"/>
            <a:fld id="{1C616D02-4B81-4AAD-84D9-A52DFE0A2481}" type="slidenum">
              <a:rPr lang="hu-HU" altLang="en-US" sz="1200"/>
              <a:pPr algn="r" eaLnBrk="1" hangingPunct="1"/>
              <a:t>7</a:t>
            </a:fld>
            <a:endParaRPr lang="hu-HU" altLang="en-US" sz="120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kumimoji="0" lang="hu-HU" altLang="en-US" sz="2400" smtClean="0"/>
              <a:t>Illesszen be egy hagyományt vagy szokást ábrázoló képet.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925513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algn="ctr" defTabSz="925513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ctr" defTabSz="925513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algn="ctr" defTabSz="925513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algn="ctr" defTabSz="925513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r" eaLnBrk="1" hangingPunct="1"/>
            <a:fld id="{7EC44ED2-5830-4522-99E0-55B008A68270}" type="slidenum">
              <a:rPr lang="hu-HU" altLang="en-US" sz="1200"/>
              <a:pPr algn="r" eaLnBrk="1" hangingPunct="1"/>
              <a:t>8</a:t>
            </a:fld>
            <a:endParaRPr lang="hu-HU" altLang="en-US" sz="120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kumimoji="0" lang="hu-HU" altLang="en-US" sz="2400" smtClean="0"/>
              <a:t>Illesszen be egy képet az ország egy vezetőjéről.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925513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algn="ctr" defTabSz="925513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ctr" defTabSz="925513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algn="ctr" defTabSz="925513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algn="ctr" defTabSz="925513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r" eaLnBrk="1" hangingPunct="1"/>
            <a:fld id="{34AC7ED7-4DDE-46C1-88C0-F81C5587B5BC}" type="slidenum">
              <a:rPr lang="hu-HU" altLang="en-US" sz="1200"/>
              <a:pPr algn="r" eaLnBrk="1" hangingPunct="1"/>
              <a:t>9</a:t>
            </a:fld>
            <a:endParaRPr lang="hu-HU" altLang="en-US" sz="120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kumimoji="0" lang="hu-HU" altLang="en-US" sz="2400" smtClean="0"/>
              <a:t>Illesszen be egy képet, amely az ország gazdaságát szemlélteti.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19475" y="1828800"/>
            <a:ext cx="5343525" cy="23622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6350" y="4184650"/>
            <a:ext cx="4946650" cy="1368425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Rectangle 169"/>
          <p:cNvSpPr>
            <a:spLocks noGrp="1" noChangeArrowheads="1"/>
          </p:cNvSpPr>
          <p:nvPr>
            <p:ph type="dt" sz="half" idx="10"/>
          </p:nvPr>
        </p:nvSpPr>
        <p:spPr>
          <a:xfrm>
            <a:off x="1225550" y="62007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170"/>
          <p:cNvSpPr>
            <a:spLocks noGrp="1" noChangeArrowheads="1"/>
          </p:cNvSpPr>
          <p:nvPr>
            <p:ph type="ftr" sz="quarter" idx="11"/>
          </p:nvPr>
        </p:nvSpPr>
        <p:spPr>
          <a:xfrm>
            <a:off x="3303588" y="6200775"/>
            <a:ext cx="36369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17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92950" y="62007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E27913F-F135-4A51-B547-9FED5E0357E1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050878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99ADFF-875D-48FE-85E2-0DAC9C4805D0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473723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67A9A4-F315-4709-BA95-80427E60A282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129000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1042988" y="1304925"/>
            <a:ext cx="3776662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972050" y="1304925"/>
            <a:ext cx="3776663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055C16-4F53-4628-AB5D-091CB52F0F82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035280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F64776-EDEF-458E-A71D-429807F6B04F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809142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470891-4E9F-46F5-970A-A1FE711E520C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003103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711310-F834-4D20-AC18-22CFB0394C88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424574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6CD955-F3F2-49DC-A9C9-3F468D6FBD58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251365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u-HU" noProof="0" smtClean="0"/>
              <a:t>Kép beszúrásához kattintson az ikonra</a:t>
            </a:r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8F3041-B780-468A-8ACD-53D7A537CAFC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561760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594715-B387-419E-AD34-38E1BF68B2A5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94265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823075" y="225425"/>
            <a:ext cx="1925638" cy="5975350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1042988" y="225425"/>
            <a:ext cx="5627687" cy="5975350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3FB56-42A5-49C7-8FE4-04BFA3A6F8D0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8925111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Cím, szöveg és áb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2988" y="225425"/>
            <a:ext cx="7705725" cy="8636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1042988" y="1304925"/>
            <a:ext cx="3776662" cy="489585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ClipArt-elem helye 3"/>
          <p:cNvSpPr>
            <a:spLocks noGrp="1"/>
          </p:cNvSpPr>
          <p:nvPr>
            <p:ph type="clipArt" sz="half" idx="2"/>
          </p:nvPr>
        </p:nvSpPr>
        <p:spPr>
          <a:xfrm>
            <a:off x="4972050" y="1304925"/>
            <a:ext cx="3776663" cy="4895850"/>
          </a:xfrm>
        </p:spPr>
        <p:txBody>
          <a:bodyPr/>
          <a:lstStyle/>
          <a:p>
            <a:pPr lvl="0"/>
            <a:r>
              <a:rPr lang="hu-HU" noProof="0" smtClean="0"/>
              <a:t>ClipArt beszúrásához kattintson az ikonra</a:t>
            </a:r>
            <a:endParaRPr lang="hu-HU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8527FE-608D-475E-8C86-3C43DDA3142B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2411665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Cím és szöveg a tartalom fe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2988" y="225425"/>
            <a:ext cx="7705725" cy="8636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1042988" y="1304925"/>
            <a:ext cx="7705725" cy="23717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1042988" y="3829050"/>
            <a:ext cx="7705725" cy="23717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4FE917-3205-4D1D-A144-1478AF6E1882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640658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42988" y="225425"/>
            <a:ext cx="77057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 smtClean="0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42988" y="1304925"/>
            <a:ext cx="7705725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 smtClean="0"/>
              <a:t>Mintaszöveg szerkesztése</a:t>
            </a:r>
          </a:p>
          <a:p>
            <a:pPr lvl="1"/>
            <a:r>
              <a:rPr lang="hu-HU" altLang="en-US" smtClean="0"/>
              <a:t>Második szint</a:t>
            </a:r>
          </a:p>
          <a:p>
            <a:pPr lvl="2"/>
            <a:r>
              <a:rPr lang="hu-HU" altLang="en-US" smtClean="0"/>
              <a:t>Harmadik szint</a:t>
            </a:r>
          </a:p>
          <a:p>
            <a:pPr lvl="3"/>
            <a:r>
              <a:rPr lang="hu-HU" altLang="en-US" smtClean="0"/>
              <a:t>Negyedik szint</a:t>
            </a:r>
          </a:p>
          <a:p>
            <a:pPr lvl="4"/>
            <a:r>
              <a:rPr lang="hu-HU" altLang="en-US" smtClean="0"/>
              <a:t>Ötödik szint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42988" y="6308725"/>
            <a:ext cx="183832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4350" y="6308725"/>
            <a:ext cx="3636963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43713" y="6308725"/>
            <a:ext cx="190500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Century Schoolbook" panose="02040604050505020304" pitchFamily="18" charset="0"/>
              </a:defRPr>
            </a:lvl1pPr>
          </a:lstStyle>
          <a:p>
            <a:fld id="{B013E8C3-E9D9-478C-8A60-FDA839101ACC}" type="slidenum">
              <a:rPr lang="hu-HU" altLang="en-US"/>
              <a:pPr/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xStyles>
    <p:titleStyle>
      <a:lvl1pPr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Schoolbook" pitchFamily="18" charset="0"/>
          <a:cs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Schoolbook" pitchFamily="18" charset="0"/>
          <a:cs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Schoolbook" pitchFamily="18" charset="0"/>
          <a:cs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Schoolbook" pitchFamily="18" charset="0"/>
          <a:cs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Schoolbook" pitchFamily="18" charset="0"/>
          <a:cs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Schoolbook" pitchFamily="18" charset="0"/>
          <a:cs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Schoolbook" pitchFamily="18" charset="0"/>
          <a:cs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Schoolbook" pitchFamily="18" charset="0"/>
          <a:cs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gif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gif"/><Relationship Id="rId4" Type="http://schemas.openxmlformats.org/officeDocument/2006/relationships/image" Target="../media/image13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97768" y="476672"/>
            <a:ext cx="8748463" cy="1024136"/>
          </a:xfrm>
        </p:spPr>
        <p:txBody>
          <a:bodyPr/>
          <a:lstStyle/>
          <a:p>
            <a:r>
              <a:rPr lang="hu-HU" altLang="en-US" sz="6000" dirty="0" smtClean="0"/>
              <a:t>A görög-perzsa háborúk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16832"/>
            <a:ext cx="9144000" cy="42214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2"/>
          <p:cNvSpPr>
            <a:spLocks noGrp="1" noChangeArrowheads="1"/>
          </p:cNvSpPr>
          <p:nvPr>
            <p:ph type="title"/>
          </p:nvPr>
        </p:nvSpPr>
        <p:spPr>
          <a:xfrm>
            <a:off x="149883" y="225424"/>
            <a:ext cx="7705725" cy="863600"/>
          </a:xfrm>
        </p:spPr>
        <p:txBody>
          <a:bodyPr/>
          <a:lstStyle/>
          <a:p>
            <a:r>
              <a:rPr lang="hu-HU" altLang="en-US" sz="4500" dirty="0" smtClean="0"/>
              <a:t>Előzmények</a:t>
            </a:r>
          </a:p>
        </p:txBody>
      </p:sp>
      <p:sp>
        <p:nvSpPr>
          <p:cNvPr id="4099" name="Rectangle 1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844824"/>
            <a:ext cx="8820472" cy="5371579"/>
          </a:xfrm>
        </p:spPr>
        <p:txBody>
          <a:bodyPr/>
          <a:lstStyle/>
          <a:p>
            <a:r>
              <a:rPr lang="hu-HU" altLang="en-US" dirty="0" smtClean="0"/>
              <a:t>A perzsa birodalom </a:t>
            </a:r>
          </a:p>
          <a:p>
            <a:pPr marL="0" indent="0">
              <a:buNone/>
            </a:pPr>
            <a:r>
              <a:rPr lang="hu-HU" altLang="en-US" dirty="0"/>
              <a:t> </a:t>
            </a:r>
            <a:r>
              <a:rPr lang="hu-HU" altLang="en-US" dirty="0" smtClean="0"/>
              <a:t>   legyőzi a kisázsiai </a:t>
            </a:r>
          </a:p>
          <a:p>
            <a:pPr marL="0" indent="0">
              <a:buNone/>
            </a:pPr>
            <a:r>
              <a:rPr lang="hu-HU" altLang="en-US" dirty="0"/>
              <a:t> </a:t>
            </a:r>
            <a:r>
              <a:rPr lang="hu-HU" altLang="en-US" dirty="0" smtClean="0"/>
              <a:t>   államokat az i.e. VI. </a:t>
            </a:r>
          </a:p>
          <a:p>
            <a:pPr marL="0" indent="0">
              <a:buNone/>
            </a:pPr>
            <a:r>
              <a:rPr lang="hu-HU" altLang="en-US" dirty="0"/>
              <a:t> </a:t>
            </a:r>
            <a:r>
              <a:rPr lang="hu-HU" altLang="en-US" dirty="0" smtClean="0"/>
              <a:t>   század végére</a:t>
            </a:r>
          </a:p>
          <a:p>
            <a:r>
              <a:rPr lang="hu-HU" altLang="en-US" dirty="0" smtClean="0"/>
              <a:t>i.e. 505-500 között </a:t>
            </a:r>
          </a:p>
          <a:p>
            <a:pPr marL="0" indent="0">
              <a:buNone/>
            </a:pPr>
            <a:r>
              <a:rPr lang="hu-HU" altLang="en-US" dirty="0">
                <a:solidFill>
                  <a:srgbClr val="FF0000"/>
                </a:solidFill>
              </a:rPr>
              <a:t> </a:t>
            </a:r>
            <a:r>
              <a:rPr lang="hu-HU" altLang="en-US" dirty="0" smtClean="0">
                <a:solidFill>
                  <a:srgbClr val="FF0000"/>
                </a:solidFill>
              </a:rPr>
              <a:t>   </a:t>
            </a:r>
            <a:r>
              <a:rPr lang="hu-HU" altLang="en-US" b="1" dirty="0" err="1" smtClean="0">
                <a:solidFill>
                  <a:srgbClr val="FF0000"/>
                </a:solidFill>
              </a:rPr>
              <a:t>Milétosz</a:t>
            </a:r>
            <a:r>
              <a:rPr lang="hu-HU" altLang="en-US" dirty="0" smtClean="0"/>
              <a:t> vezetésével </a:t>
            </a:r>
          </a:p>
          <a:p>
            <a:pPr marL="0" indent="0">
              <a:buNone/>
            </a:pPr>
            <a:r>
              <a:rPr lang="hu-HU" altLang="en-US" dirty="0"/>
              <a:t> </a:t>
            </a:r>
            <a:r>
              <a:rPr lang="hu-HU" altLang="en-US" dirty="0" smtClean="0"/>
              <a:t>   lázadás kezdődik</a:t>
            </a:r>
          </a:p>
          <a:p>
            <a:r>
              <a:rPr lang="hu-HU" altLang="en-US" dirty="0" smtClean="0"/>
              <a:t>Ezt a perzsák (</a:t>
            </a:r>
            <a:r>
              <a:rPr lang="hu-HU" altLang="en-US" b="1" dirty="0" smtClean="0">
                <a:solidFill>
                  <a:srgbClr val="FF0000"/>
                </a:solidFill>
              </a:rPr>
              <a:t>I. Dareiosz</a:t>
            </a:r>
            <a:r>
              <a:rPr lang="hu-HU" altLang="en-US" dirty="0" smtClean="0"/>
              <a:t>) kegyetlenül leverik, s elhatározzák, hogy legyőzik az európai görögöket is </a:t>
            </a:r>
          </a:p>
          <a:p>
            <a:r>
              <a:rPr lang="hu-HU" altLang="en-US" dirty="0" smtClean="0"/>
              <a:t>Az ok: Athén segített a görög lázadóknak</a:t>
            </a:r>
          </a:p>
        </p:txBody>
      </p:sp>
      <p:pic>
        <p:nvPicPr>
          <p:cNvPr id="4100" name="Picture 18" descr="D:\Történelem CD\CD1\tartalom\kep\2_2\01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63889" y="116632"/>
            <a:ext cx="5567764" cy="4549698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3"/>
          <p:cNvSpPr txBox="1">
            <a:spLocks noChangeArrowheads="1"/>
          </p:cNvSpPr>
          <p:nvPr/>
        </p:nvSpPr>
        <p:spPr bwMode="auto">
          <a:xfrm>
            <a:off x="533400" y="2438400"/>
            <a:ext cx="4495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algn="ctr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ctr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algn="ctr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algn="ctr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lang="hu-HU" altLang="en-US" sz="3200">
              <a:latin typeface="Tahoma" panose="020B0604030504040204" pitchFamily="34" charset="0"/>
            </a:endParaRPr>
          </a:p>
        </p:txBody>
      </p:sp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6705600" y="26670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algn="ctr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ctr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algn="ctr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algn="ctr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l" eaLnBrk="1" hangingPunct="1"/>
            <a:endParaRPr lang="hu-HU" altLang="en-US">
              <a:latin typeface="Tahoma" panose="020B0604030504040204" pitchFamily="34" charset="0"/>
            </a:endParaRPr>
          </a:p>
          <a:p>
            <a:pPr algn="l" eaLnBrk="1" hangingPunct="1"/>
            <a:endParaRPr lang="hu-HU" altLang="en-US">
              <a:latin typeface="Tahoma" panose="020B0604030504040204" pitchFamily="34" charset="0"/>
            </a:endParaRPr>
          </a:p>
        </p:txBody>
      </p:sp>
      <p:sp>
        <p:nvSpPr>
          <p:cNvPr id="69641" name="Rectangle 9"/>
          <p:cNvSpPr>
            <a:spLocks noGrp="1" noChangeArrowheads="1"/>
          </p:cNvSpPr>
          <p:nvPr>
            <p:ph type="title"/>
          </p:nvPr>
        </p:nvSpPr>
        <p:spPr>
          <a:xfrm>
            <a:off x="179512" y="0"/>
            <a:ext cx="7705725" cy="622823"/>
          </a:xfrm>
        </p:spPr>
        <p:txBody>
          <a:bodyPr/>
          <a:lstStyle/>
          <a:p>
            <a:pPr>
              <a:defRPr/>
            </a:pPr>
            <a:r>
              <a:rPr lang="hu-HU" sz="4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 görög-perzsa háborúk menete</a:t>
            </a:r>
            <a:endParaRPr lang="hu-HU" sz="4000" dirty="0"/>
          </a:p>
        </p:txBody>
      </p:sp>
      <p:sp>
        <p:nvSpPr>
          <p:cNvPr id="69644" name="Rectangle 12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622823"/>
            <a:ext cx="9036496" cy="5267325"/>
          </a:xfrm>
        </p:spPr>
        <p:txBody>
          <a:bodyPr/>
          <a:lstStyle/>
          <a:p>
            <a:pPr>
              <a:defRPr/>
            </a:pPr>
            <a:r>
              <a:rPr lang="hu-HU" sz="2600" b="1" u="sng" dirty="0" smtClean="0"/>
              <a:t>I. szakasz 	</a:t>
            </a:r>
            <a:r>
              <a:rPr lang="hu-HU" sz="2600" b="1" u="sng" dirty="0" smtClean="0">
                <a:solidFill>
                  <a:srgbClr val="CC3300"/>
                </a:solidFill>
              </a:rPr>
              <a:t>i.e. 492</a:t>
            </a:r>
          </a:p>
          <a:p>
            <a:pPr>
              <a:buFontTx/>
              <a:buNone/>
              <a:defRPr/>
            </a:pPr>
            <a:r>
              <a:rPr lang="hu-HU" sz="2600" dirty="0" smtClean="0"/>
              <a:t>	- a perzsa flotta megsemmisül a viharban</a:t>
            </a:r>
          </a:p>
          <a:p>
            <a:pPr>
              <a:defRPr/>
            </a:pPr>
            <a:r>
              <a:rPr lang="hu-HU" sz="2600" b="1" u="sng" dirty="0" smtClean="0"/>
              <a:t>II. szakasz	</a:t>
            </a:r>
            <a:r>
              <a:rPr lang="hu-HU" sz="2600" b="1" u="sng" dirty="0" smtClean="0">
                <a:solidFill>
                  <a:srgbClr val="CC3300"/>
                </a:solidFill>
              </a:rPr>
              <a:t>i.e. 490</a:t>
            </a:r>
            <a:r>
              <a:rPr lang="hu-HU" sz="2600" dirty="0" smtClean="0"/>
              <a:t>	</a:t>
            </a:r>
          </a:p>
          <a:p>
            <a:pPr>
              <a:buFontTx/>
              <a:buNone/>
              <a:defRPr/>
            </a:pPr>
            <a:r>
              <a:rPr lang="hu-HU" sz="2600" dirty="0" smtClean="0"/>
              <a:t>	</a:t>
            </a:r>
            <a:r>
              <a:rPr lang="hu-HU" sz="2600" i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Marathon</a:t>
            </a:r>
            <a:r>
              <a:rPr lang="hu-HU" sz="2600" dirty="0" smtClean="0"/>
              <a:t>	           </a:t>
            </a:r>
            <a:r>
              <a:rPr lang="hu-HU" sz="2600" b="1" dirty="0" smtClean="0">
                <a:solidFill>
                  <a:schemeClr val="accent1">
                    <a:lumMod val="25000"/>
                  </a:schemeClr>
                </a:solidFill>
              </a:rPr>
              <a:t>Miltiadész</a:t>
            </a:r>
            <a:r>
              <a:rPr lang="hu-HU" sz="2600" b="1" dirty="0" smtClean="0"/>
              <a:t> </a:t>
            </a:r>
            <a:r>
              <a:rPr lang="hu-HU" sz="2600" b="1" dirty="0" smtClean="0">
                <a:cs typeface="Arial" charset="0"/>
              </a:rPr>
              <a:t>↔ </a:t>
            </a:r>
            <a:r>
              <a:rPr lang="hu-HU" sz="2600" b="1" dirty="0" smtClean="0">
                <a:solidFill>
                  <a:srgbClr val="C00000"/>
                </a:solidFill>
                <a:cs typeface="Arial" charset="0"/>
              </a:rPr>
              <a:t>Dareiosz</a:t>
            </a:r>
          </a:p>
          <a:p>
            <a:pPr>
              <a:defRPr/>
            </a:pPr>
            <a:r>
              <a:rPr lang="hu-HU" sz="2600" b="1" u="sng" dirty="0" smtClean="0">
                <a:cs typeface="Arial" charset="0"/>
              </a:rPr>
              <a:t>III. szakasz	</a:t>
            </a:r>
            <a:r>
              <a:rPr lang="hu-HU" sz="2600" b="1" u="sng" dirty="0" smtClean="0">
                <a:solidFill>
                  <a:srgbClr val="CC3300"/>
                </a:solidFill>
                <a:cs typeface="Arial" charset="0"/>
              </a:rPr>
              <a:t>i.e. 480-479</a:t>
            </a:r>
          </a:p>
          <a:p>
            <a:pPr>
              <a:buFontTx/>
              <a:buNone/>
              <a:defRPr/>
            </a:pPr>
            <a:r>
              <a:rPr lang="hu-HU" sz="2600" dirty="0" smtClean="0">
                <a:cs typeface="Arial" charset="0"/>
              </a:rPr>
              <a:t>	</a:t>
            </a:r>
            <a:r>
              <a:rPr lang="hu-HU" sz="2600" i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Thermopülei</a:t>
            </a:r>
            <a:r>
              <a:rPr lang="hu-HU" sz="2600" i="1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-szoros</a:t>
            </a:r>
            <a:r>
              <a:rPr lang="hu-HU" sz="2600" dirty="0" smtClean="0">
                <a:cs typeface="Arial" charset="0"/>
              </a:rPr>
              <a:t>          </a:t>
            </a:r>
            <a:r>
              <a:rPr lang="hu-HU" sz="2600" dirty="0" smtClean="0">
                <a:solidFill>
                  <a:srgbClr val="C00000"/>
                </a:solidFill>
                <a:cs typeface="Arial" charset="0"/>
              </a:rPr>
              <a:t> </a:t>
            </a:r>
            <a:r>
              <a:rPr lang="hu-HU" sz="2600" b="1" dirty="0" err="1" smtClean="0">
                <a:solidFill>
                  <a:srgbClr val="C00000"/>
                </a:solidFill>
                <a:cs typeface="Arial" charset="0"/>
              </a:rPr>
              <a:t>Leonidasz</a:t>
            </a:r>
            <a:r>
              <a:rPr lang="hu-HU" sz="2600" b="1" dirty="0" smtClean="0">
                <a:solidFill>
                  <a:srgbClr val="C00000"/>
                </a:solidFill>
                <a:cs typeface="Arial" charset="0"/>
              </a:rPr>
              <a:t> </a:t>
            </a:r>
            <a:r>
              <a:rPr lang="hu-HU" sz="2600" b="1" dirty="0" smtClean="0">
                <a:cs typeface="Arial" charset="0"/>
              </a:rPr>
              <a:t>↔ </a:t>
            </a:r>
            <a:r>
              <a:rPr lang="hu-HU" sz="2600" b="1" dirty="0" smtClean="0">
                <a:solidFill>
                  <a:schemeClr val="accent1">
                    <a:lumMod val="25000"/>
                  </a:schemeClr>
                </a:solidFill>
                <a:cs typeface="Arial" charset="0"/>
              </a:rPr>
              <a:t>Xerxész</a:t>
            </a:r>
          </a:p>
          <a:p>
            <a:pPr>
              <a:buFontTx/>
              <a:buNone/>
              <a:defRPr/>
            </a:pPr>
            <a:r>
              <a:rPr lang="hu-HU" sz="2600" dirty="0" smtClean="0">
                <a:cs typeface="Arial" charset="0"/>
              </a:rPr>
              <a:t>	</a:t>
            </a:r>
            <a:r>
              <a:rPr lang="hu-HU" sz="2600" i="1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Szalamiszi öböl</a:t>
            </a:r>
            <a:r>
              <a:rPr lang="hu-HU" sz="2600" dirty="0" smtClean="0">
                <a:cs typeface="Arial" charset="0"/>
              </a:rPr>
              <a:t>	            </a:t>
            </a:r>
            <a:r>
              <a:rPr lang="hu-HU" sz="2600" b="1" dirty="0" err="1" smtClean="0">
                <a:solidFill>
                  <a:schemeClr val="accent1">
                    <a:lumMod val="25000"/>
                  </a:schemeClr>
                </a:solidFill>
                <a:cs typeface="Arial" charset="0"/>
              </a:rPr>
              <a:t>Themistoklész</a:t>
            </a:r>
            <a:r>
              <a:rPr lang="hu-HU" sz="2600" b="1" dirty="0" smtClean="0">
                <a:cs typeface="Arial" charset="0"/>
              </a:rPr>
              <a:t> ↔ </a:t>
            </a:r>
            <a:r>
              <a:rPr lang="hu-HU" sz="2600" b="1" dirty="0" smtClean="0">
                <a:solidFill>
                  <a:srgbClr val="C00000"/>
                </a:solidFill>
                <a:cs typeface="Arial" charset="0"/>
              </a:rPr>
              <a:t>Xerxész</a:t>
            </a:r>
          </a:p>
          <a:p>
            <a:pPr>
              <a:buFontTx/>
              <a:buNone/>
              <a:defRPr/>
            </a:pPr>
            <a:r>
              <a:rPr lang="hu-HU" sz="2600" dirty="0" smtClean="0">
                <a:cs typeface="Arial" charset="0"/>
              </a:rPr>
              <a:t>	</a:t>
            </a:r>
            <a:r>
              <a:rPr lang="hu-HU" sz="2600" i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Plataia</a:t>
            </a:r>
            <a:r>
              <a:rPr lang="hu-HU" sz="2600" i="1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	</a:t>
            </a:r>
            <a:r>
              <a:rPr lang="hu-HU" sz="2600" dirty="0" smtClean="0">
                <a:cs typeface="Arial" charset="0"/>
              </a:rPr>
              <a:t>		     </a:t>
            </a:r>
            <a:r>
              <a:rPr lang="hu-HU" sz="2600" b="1" dirty="0" smtClean="0">
                <a:solidFill>
                  <a:schemeClr val="accent1">
                    <a:lumMod val="25000"/>
                  </a:schemeClr>
                </a:solidFill>
                <a:cs typeface="Arial" charset="0"/>
              </a:rPr>
              <a:t>Pauszaniasz</a:t>
            </a:r>
            <a:r>
              <a:rPr lang="hu-HU" sz="2600" b="1" dirty="0" smtClean="0">
                <a:cs typeface="Arial" charset="0"/>
              </a:rPr>
              <a:t> (spártai)</a:t>
            </a:r>
          </a:p>
          <a:p>
            <a:pPr>
              <a:defRPr/>
            </a:pPr>
            <a:r>
              <a:rPr lang="hu-HU" sz="2600" b="1" u="sng" dirty="0" smtClean="0">
                <a:cs typeface="Arial" charset="0"/>
              </a:rPr>
              <a:t>IV.(befejező) szakasz	</a:t>
            </a:r>
            <a:r>
              <a:rPr lang="hu-HU" sz="2600" b="1" u="sng" dirty="0" smtClean="0">
                <a:solidFill>
                  <a:srgbClr val="CC3300"/>
                </a:solidFill>
                <a:cs typeface="Arial" charset="0"/>
              </a:rPr>
              <a:t>i.e. 448-ig</a:t>
            </a:r>
            <a:endParaRPr lang="hu-HU" sz="2600" b="1" u="sng" dirty="0">
              <a:solidFill>
                <a:srgbClr val="CC3300"/>
              </a:solidFill>
              <a:cs typeface="Arial" charset="0"/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653" y="4876800"/>
            <a:ext cx="4762500" cy="198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8"/>
          <p:cNvSpPr>
            <a:spLocks noGrp="1" noChangeArrowheads="1"/>
          </p:cNvSpPr>
          <p:nvPr>
            <p:ph type="title"/>
          </p:nvPr>
        </p:nvSpPr>
        <p:spPr>
          <a:xfrm>
            <a:off x="251520" y="116632"/>
            <a:ext cx="7705725" cy="863600"/>
          </a:xfrm>
        </p:spPr>
        <p:txBody>
          <a:bodyPr/>
          <a:lstStyle/>
          <a:p>
            <a:r>
              <a:rPr lang="hu-HU" altLang="en-US" sz="4500" dirty="0" smtClean="0"/>
              <a:t>Kr.e. 492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457200" y="2971800"/>
            <a:ext cx="4495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algn="ctr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ctr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algn="ctr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algn="ctr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lang="hu-HU" altLang="en-US" sz="3200">
              <a:latin typeface="Tahoma" panose="020B0604030504040204" pitchFamily="34" charset="0"/>
            </a:endParaRPr>
          </a:p>
        </p:txBody>
      </p:sp>
      <p:sp>
        <p:nvSpPr>
          <p:cNvPr id="6148" name="Rectangle 10"/>
          <p:cNvSpPr>
            <a:spLocks noGrp="1" noChangeArrowheads="1"/>
          </p:cNvSpPr>
          <p:nvPr>
            <p:ph type="body" sz="half" idx="1"/>
          </p:nvPr>
        </p:nvSpPr>
        <p:spPr>
          <a:xfrm>
            <a:off x="251520" y="5310093"/>
            <a:ext cx="8649914" cy="1357313"/>
          </a:xfrm>
        </p:spPr>
        <p:txBody>
          <a:bodyPr/>
          <a:lstStyle/>
          <a:p>
            <a:r>
              <a:rPr lang="hu-HU" altLang="en-US" sz="2600" dirty="0" smtClean="0"/>
              <a:t>Dareiosz első támadása kudarcot szenvedett egy tengeri vihar miatt, kénytelen volt visszafordulni</a:t>
            </a:r>
          </a:p>
          <a:p>
            <a:r>
              <a:rPr lang="hu-HU" altLang="en-US" sz="2600" dirty="0" smtClean="0"/>
              <a:t>szárazföldi serege is vereséget szenved </a:t>
            </a:r>
            <a:r>
              <a:rPr lang="hu-HU" altLang="en-US" sz="2600" dirty="0" err="1" smtClean="0"/>
              <a:t>Thrákiában</a:t>
            </a:r>
            <a:r>
              <a:rPr lang="hu-HU" altLang="en-US" sz="2600" dirty="0" smtClean="0"/>
              <a:t> </a:t>
            </a:r>
          </a:p>
        </p:txBody>
      </p:sp>
      <p:pic>
        <p:nvPicPr>
          <p:cNvPr id="6149" name="Picture 18" descr="D:\Történelem CD\CD1\tartalom\kep\2_2\01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15817" y="70044"/>
            <a:ext cx="6228184" cy="5087528"/>
          </a:xfr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18" y="2276872"/>
            <a:ext cx="3923928" cy="261595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16" descr="D:\Történelem CD\CD1\tartalom\kep\3_1\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3284984"/>
            <a:ext cx="2786063" cy="3573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0" name="Text Box 5"/>
          <p:cNvSpPr txBox="1">
            <a:spLocks noChangeArrowheads="1"/>
          </p:cNvSpPr>
          <p:nvPr/>
        </p:nvSpPr>
        <p:spPr bwMode="auto">
          <a:xfrm>
            <a:off x="5775325" y="2632075"/>
            <a:ext cx="13874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algn="ctr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ctr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algn="ctr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algn="ctr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hu-HU" altLang="en-US">
              <a:latin typeface="Tahoma" panose="020B0604030504040204" pitchFamily="34" charset="0"/>
            </a:endParaRPr>
          </a:p>
          <a:p>
            <a:pPr algn="l" eaLnBrk="1" hangingPunct="1"/>
            <a:endParaRPr lang="hu-HU" altLang="en-US">
              <a:latin typeface="Tahoma" panose="020B0604030504040204" pitchFamily="34" charset="0"/>
            </a:endParaRPr>
          </a:p>
        </p:txBody>
      </p:sp>
      <p:sp>
        <p:nvSpPr>
          <p:cNvPr id="7171" name="Text Box 6"/>
          <p:cNvSpPr txBox="1">
            <a:spLocks noChangeArrowheads="1"/>
          </p:cNvSpPr>
          <p:nvPr/>
        </p:nvSpPr>
        <p:spPr bwMode="auto">
          <a:xfrm>
            <a:off x="5410200" y="3505200"/>
            <a:ext cx="2667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algn="ctr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ctr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algn="ctr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algn="ctr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hu-HU" altLang="en-US">
              <a:latin typeface="Tahoma" panose="020B0604030504040204" pitchFamily="34" charset="0"/>
            </a:endParaRPr>
          </a:p>
          <a:p>
            <a:pPr algn="l" eaLnBrk="1" hangingPunct="1"/>
            <a:endParaRPr lang="hu-HU" altLang="en-US">
              <a:latin typeface="Tahoma" panose="020B0604030504040204" pitchFamily="34" charset="0"/>
            </a:endParaRPr>
          </a:p>
        </p:txBody>
      </p:sp>
      <p:sp>
        <p:nvSpPr>
          <p:cNvPr id="7172" name="Rectangle 12"/>
          <p:cNvSpPr>
            <a:spLocks noGrp="1" noChangeArrowheads="1"/>
          </p:cNvSpPr>
          <p:nvPr>
            <p:ph type="title"/>
          </p:nvPr>
        </p:nvSpPr>
        <p:spPr>
          <a:xfrm>
            <a:off x="179512" y="2641600"/>
            <a:ext cx="7705725" cy="863600"/>
          </a:xfrm>
        </p:spPr>
        <p:txBody>
          <a:bodyPr/>
          <a:lstStyle/>
          <a:p>
            <a:r>
              <a:rPr lang="hu-HU" altLang="en-US" sz="4000" dirty="0" smtClean="0"/>
              <a:t>A hadviselés</a:t>
            </a:r>
          </a:p>
        </p:txBody>
      </p:sp>
      <p:pic>
        <p:nvPicPr>
          <p:cNvPr id="7174" name="Picture 18" descr="D:\Történelem CD\CD1\tartalom\kep\3_1\1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518808"/>
            <a:ext cx="5338762" cy="338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20" descr="D:\Történelem CD\CD1\tartalom\kep\3_1\1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466" y="118292"/>
            <a:ext cx="2684537" cy="5094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Kép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210" y="0"/>
            <a:ext cx="5165084" cy="29096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70"/>
          <p:cNvSpPr>
            <a:spLocks noGrp="1" noChangeArrowheads="1"/>
          </p:cNvSpPr>
          <p:nvPr>
            <p:ph type="title"/>
          </p:nvPr>
        </p:nvSpPr>
        <p:spPr>
          <a:xfrm>
            <a:off x="179512" y="10220"/>
            <a:ext cx="7705725" cy="863600"/>
          </a:xfrm>
        </p:spPr>
        <p:txBody>
          <a:bodyPr/>
          <a:lstStyle/>
          <a:p>
            <a:r>
              <a:rPr lang="hu-HU" altLang="en-US" sz="4000" dirty="0" smtClean="0"/>
              <a:t>Kr. E. 490.</a:t>
            </a:r>
          </a:p>
        </p:txBody>
      </p:sp>
      <p:sp>
        <p:nvSpPr>
          <p:cNvPr id="36" name="Szöveg helye 35"/>
          <p:cNvSpPr>
            <a:spLocks noGrp="1"/>
          </p:cNvSpPr>
          <p:nvPr>
            <p:ph type="body" sz="half" idx="1"/>
          </p:nvPr>
        </p:nvSpPr>
        <p:spPr>
          <a:xfrm>
            <a:off x="-108520" y="973931"/>
            <a:ext cx="8964488" cy="5053012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hu-HU" sz="2800" dirty="0" smtClean="0">
                <a:solidFill>
                  <a:srgbClr val="CC3300"/>
                </a:solidFill>
              </a:rPr>
              <a:t>Dareiosz</a:t>
            </a:r>
            <a:r>
              <a:rPr lang="hu-HU" sz="2800" dirty="0" smtClean="0"/>
              <a:t> második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hu-HU" sz="2800" dirty="0" smtClean="0"/>
              <a:t>    támadása 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hu-HU" sz="2800" dirty="0"/>
              <a:t> </a:t>
            </a:r>
            <a:r>
              <a:rPr lang="hu-HU" sz="2800" dirty="0" smtClean="0"/>
              <a:t>   szárazföldön és 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hu-HU" sz="2800" dirty="0"/>
              <a:t> </a:t>
            </a:r>
            <a:r>
              <a:rPr lang="hu-HU" sz="2800" dirty="0" smtClean="0"/>
              <a:t>   tengeren is zajlott</a:t>
            </a:r>
          </a:p>
          <a:p>
            <a:pPr>
              <a:lnSpc>
                <a:spcPct val="90000"/>
              </a:lnSpc>
              <a:defRPr/>
            </a:pPr>
            <a:r>
              <a:rPr lang="hu-HU" sz="2800" dirty="0" err="1" smtClean="0">
                <a:solidFill>
                  <a:srgbClr val="FF0000"/>
                </a:solidFill>
              </a:rPr>
              <a:t>Marathon</a:t>
            </a:r>
            <a:r>
              <a:rPr lang="hu-HU" sz="2800" dirty="0" err="1" smtClean="0"/>
              <a:t>nál</a:t>
            </a:r>
            <a:r>
              <a:rPr lang="hu-HU" sz="2800" dirty="0" smtClean="0"/>
              <a:t> 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hu-HU" sz="2800" dirty="0">
                <a:solidFill>
                  <a:srgbClr val="CC3300"/>
                </a:solidFill>
              </a:rPr>
              <a:t> </a:t>
            </a:r>
            <a:r>
              <a:rPr lang="hu-HU" sz="2800" dirty="0" smtClean="0">
                <a:solidFill>
                  <a:srgbClr val="CC3300"/>
                </a:solidFill>
              </a:rPr>
              <a:t>  </a:t>
            </a:r>
            <a:r>
              <a:rPr lang="hu-HU" sz="2800" b="1" u="sng" dirty="0" smtClean="0">
                <a:solidFill>
                  <a:srgbClr val="CC3300"/>
                </a:solidFill>
              </a:rPr>
              <a:t>Miltiadész</a:t>
            </a:r>
            <a:r>
              <a:rPr lang="hu-HU" sz="2800" dirty="0" smtClean="0"/>
              <a:t> serege 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hu-HU" sz="2800" dirty="0"/>
              <a:t> </a:t>
            </a:r>
            <a:r>
              <a:rPr lang="hu-HU" sz="2800" dirty="0" smtClean="0"/>
              <a:t>  feltartóztatta, s legyőzte a perzsa sereget</a:t>
            </a:r>
          </a:p>
          <a:p>
            <a:pPr>
              <a:lnSpc>
                <a:spcPct val="90000"/>
              </a:lnSpc>
              <a:defRPr/>
            </a:pPr>
            <a:r>
              <a:rPr lang="hu-HU" sz="2800" dirty="0" smtClean="0"/>
              <a:t>25 000 perzsa, 10 000 görög</a:t>
            </a:r>
          </a:p>
          <a:p>
            <a:pPr>
              <a:lnSpc>
                <a:spcPct val="90000"/>
              </a:lnSpc>
              <a:defRPr/>
            </a:pPr>
            <a:r>
              <a:rPr lang="hu-HU" sz="2800" dirty="0" smtClean="0"/>
              <a:t>Falanx harcmodor kialakítása</a:t>
            </a:r>
          </a:p>
          <a:p>
            <a:pPr>
              <a:lnSpc>
                <a:spcPct val="90000"/>
              </a:lnSpc>
              <a:defRPr/>
            </a:pPr>
            <a:r>
              <a:rPr lang="hu-HU" sz="2800" dirty="0" smtClean="0"/>
              <a:t>A győzelem után </a:t>
            </a:r>
            <a:r>
              <a:rPr lang="hu-HU" sz="2800" b="1" dirty="0" smtClean="0"/>
              <a:t>erőltetett menetben</a:t>
            </a:r>
            <a:r>
              <a:rPr lang="hu-HU" sz="2800" dirty="0" smtClean="0"/>
              <a:t> mentek a győztes görögök Athénba, ennek állít emléket a </a:t>
            </a:r>
            <a:r>
              <a:rPr lang="hu-HU" sz="2800" b="1" i="1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maratoni futás</a:t>
            </a:r>
          </a:p>
          <a:p>
            <a:pPr>
              <a:defRPr/>
            </a:pPr>
            <a:endParaRPr lang="hu-HU" sz="2800" dirty="0"/>
          </a:p>
        </p:txBody>
      </p:sp>
      <p:pic>
        <p:nvPicPr>
          <p:cNvPr id="8196" name="Picture 374" descr="D:\Történelem CD\CD1\tartalom\kep\2_2\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8928" y="-23129"/>
            <a:ext cx="5649576" cy="3562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32"/>
          <p:cNvSpPr>
            <a:spLocks noGrp="1" noChangeArrowheads="1"/>
          </p:cNvSpPr>
          <p:nvPr>
            <p:ph type="title"/>
          </p:nvPr>
        </p:nvSpPr>
        <p:spPr>
          <a:xfrm>
            <a:off x="-25855" y="28060"/>
            <a:ext cx="7705725" cy="592628"/>
          </a:xfrm>
        </p:spPr>
        <p:txBody>
          <a:bodyPr/>
          <a:lstStyle/>
          <a:p>
            <a:r>
              <a:rPr lang="hu-HU" altLang="en-US" sz="4000" dirty="0" smtClean="0"/>
              <a:t>Felkészülés az újabb háborúra</a:t>
            </a:r>
          </a:p>
        </p:txBody>
      </p:sp>
      <p:sp>
        <p:nvSpPr>
          <p:cNvPr id="9219" name="Text Box 1029"/>
          <p:cNvSpPr txBox="1">
            <a:spLocks noChangeArrowheads="1"/>
          </p:cNvSpPr>
          <p:nvPr/>
        </p:nvSpPr>
        <p:spPr bwMode="auto">
          <a:xfrm>
            <a:off x="5867400" y="3048000"/>
            <a:ext cx="1981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algn="ctr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ctr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algn="ctr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algn="ctr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hu-HU" altLang="en-US">
              <a:latin typeface="Tahoma" panose="020B0604030504040204" pitchFamily="34" charset="0"/>
            </a:endParaRPr>
          </a:p>
          <a:p>
            <a:pPr algn="l" eaLnBrk="1" hangingPunct="1"/>
            <a:endParaRPr lang="hu-HU" altLang="en-US">
              <a:latin typeface="Tahoma" panose="020B0604030504040204" pitchFamily="34" charset="0"/>
            </a:endParaRPr>
          </a:p>
        </p:txBody>
      </p:sp>
      <p:sp>
        <p:nvSpPr>
          <p:cNvPr id="9220" name="Rectangle 1034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620688"/>
            <a:ext cx="9144000" cy="48958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altLang="en-US" sz="2800" dirty="0" smtClean="0"/>
              <a:t>Az athéni politikusok tudták, hogy a perzsák újra támadni fognak</a:t>
            </a:r>
          </a:p>
          <a:p>
            <a:pPr>
              <a:lnSpc>
                <a:spcPct val="90000"/>
              </a:lnSpc>
            </a:pPr>
            <a:r>
              <a:rPr lang="hu-HU" altLang="en-US" sz="3200" b="1" u="sng" dirty="0" smtClean="0"/>
              <a:t>A kérdés:</a:t>
            </a:r>
            <a:r>
              <a:rPr lang="hu-HU" altLang="en-US" sz="3200" dirty="0" smtClean="0"/>
              <a:t> tengeri vagy szárazföldi fejlesztésbe fogjanak-e?</a:t>
            </a:r>
          </a:p>
          <a:p>
            <a:pPr>
              <a:lnSpc>
                <a:spcPct val="90000"/>
              </a:lnSpc>
            </a:pPr>
            <a:r>
              <a:rPr lang="hu-HU" altLang="en-US" sz="3200" b="1" dirty="0" smtClean="0">
                <a:solidFill>
                  <a:srgbClr val="C00000"/>
                </a:solidFill>
              </a:rPr>
              <a:t>Themisztoklész</a:t>
            </a:r>
            <a:r>
              <a:rPr lang="hu-HU" altLang="en-US" sz="3200" b="1" dirty="0" smtClean="0"/>
              <a:t>:</a:t>
            </a:r>
            <a:r>
              <a:rPr lang="hu-HU" altLang="en-US" sz="3200" dirty="0" smtClean="0"/>
              <a:t> tengeri-</a:t>
            </a:r>
          </a:p>
          <a:p>
            <a:pPr>
              <a:lnSpc>
                <a:spcPct val="90000"/>
              </a:lnSpc>
            </a:pPr>
            <a:r>
              <a:rPr lang="hu-HU" altLang="en-US" sz="3200" b="1" dirty="0" smtClean="0">
                <a:solidFill>
                  <a:srgbClr val="C00000"/>
                </a:solidFill>
              </a:rPr>
              <a:t>Ariszteidész</a:t>
            </a:r>
            <a:r>
              <a:rPr lang="hu-HU" altLang="en-US" sz="3200" b="1" dirty="0" smtClean="0"/>
              <a:t>:</a:t>
            </a:r>
            <a:r>
              <a:rPr lang="hu-HU" altLang="en-US" sz="3200" dirty="0" smtClean="0"/>
              <a:t> szárazföldi fejlesztést javasolt </a:t>
            </a:r>
          </a:p>
          <a:p>
            <a:pPr>
              <a:lnSpc>
                <a:spcPct val="90000"/>
              </a:lnSpc>
            </a:pPr>
            <a:r>
              <a:rPr lang="hu-HU" altLang="en-US" sz="3200" dirty="0" smtClean="0"/>
              <a:t>Themisztoklész győz</a:t>
            </a:r>
          </a:p>
          <a:p>
            <a:pPr>
              <a:lnSpc>
                <a:spcPct val="90000"/>
              </a:lnSpc>
            </a:pPr>
            <a:r>
              <a:rPr lang="hu-HU" altLang="en-US" sz="2500" dirty="0" smtClean="0"/>
              <a:t>A fejlesztés anyagi fedezetét a </a:t>
            </a:r>
            <a:r>
              <a:rPr lang="hu-HU" altLang="en-US" sz="2500" dirty="0" err="1" smtClean="0"/>
              <a:t>laurioni</a:t>
            </a:r>
            <a:r>
              <a:rPr lang="hu-HU" altLang="en-US" sz="2500" dirty="0" smtClean="0"/>
              <a:t> ezüstbányák adták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4468788"/>
            <a:ext cx="5430027" cy="23892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11" descr="D:\Történelem CD\CD1\tartalom\kep\2_2\04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51920" y="-243408"/>
            <a:ext cx="5292080" cy="4528897"/>
          </a:xfrm>
        </p:spPr>
      </p:pic>
      <p:sp>
        <p:nvSpPr>
          <p:cNvPr id="10242" name="Text Box 5"/>
          <p:cNvSpPr txBox="1">
            <a:spLocks noChangeArrowheads="1"/>
          </p:cNvSpPr>
          <p:nvPr/>
        </p:nvSpPr>
        <p:spPr bwMode="auto">
          <a:xfrm>
            <a:off x="5257800" y="3200400"/>
            <a:ext cx="2362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algn="ctr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ctr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algn="ctr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algn="ctr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hu-HU" altLang="en-US">
              <a:latin typeface="Tahoma" panose="020B0604030504040204" pitchFamily="34" charset="0"/>
            </a:endParaRPr>
          </a:p>
          <a:p>
            <a:pPr algn="l" eaLnBrk="1" hangingPunct="1"/>
            <a:endParaRPr lang="hu-HU" altLang="en-US">
              <a:latin typeface="Tahoma" panose="020B0604030504040204" pitchFamily="34" charset="0"/>
            </a:endParaRPr>
          </a:p>
        </p:txBody>
      </p:sp>
      <p:sp>
        <p:nvSpPr>
          <p:cNvPr id="10243" name="Rectangle 8"/>
          <p:cNvSpPr>
            <a:spLocks noGrp="1" noChangeArrowheads="1"/>
          </p:cNvSpPr>
          <p:nvPr>
            <p:ph type="title"/>
          </p:nvPr>
        </p:nvSpPr>
        <p:spPr>
          <a:xfrm>
            <a:off x="107504" y="54554"/>
            <a:ext cx="7705725" cy="638142"/>
          </a:xfrm>
        </p:spPr>
        <p:txBody>
          <a:bodyPr/>
          <a:lstStyle/>
          <a:p>
            <a:r>
              <a:rPr lang="hu-HU" altLang="en-US" sz="4000" dirty="0" smtClean="0"/>
              <a:t>Kr.e. 480</a:t>
            </a:r>
          </a:p>
        </p:txBody>
      </p:sp>
      <p:sp>
        <p:nvSpPr>
          <p:cNvPr id="10244" name="Rectangle 9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548680"/>
            <a:ext cx="8884280" cy="4895850"/>
          </a:xfrm>
        </p:spPr>
        <p:txBody>
          <a:bodyPr/>
          <a:lstStyle/>
          <a:p>
            <a:r>
              <a:rPr lang="hu-HU" altLang="en-US" sz="2200" dirty="0" smtClean="0"/>
              <a:t>Dareiosz fia </a:t>
            </a:r>
            <a:r>
              <a:rPr lang="hu-HU" altLang="en-US" sz="2200" dirty="0" smtClean="0">
                <a:solidFill>
                  <a:srgbClr val="CC3300"/>
                </a:solidFill>
              </a:rPr>
              <a:t>Xerxész</a:t>
            </a:r>
            <a:r>
              <a:rPr lang="hu-HU" altLang="en-US" sz="2200" dirty="0" smtClean="0"/>
              <a:t> újra</a:t>
            </a:r>
          </a:p>
          <a:p>
            <a:pPr marL="0" indent="0">
              <a:buNone/>
            </a:pPr>
            <a:r>
              <a:rPr lang="hu-HU" altLang="en-US" sz="2200" dirty="0" smtClean="0"/>
              <a:t>támad: 200000 katona, 650 hajó</a:t>
            </a:r>
          </a:p>
          <a:p>
            <a:r>
              <a:rPr lang="hu-HU" altLang="en-US" sz="2200" dirty="0" smtClean="0"/>
              <a:t>A </a:t>
            </a:r>
            <a:r>
              <a:rPr lang="hu-HU" altLang="en-US" sz="2200" b="1" dirty="0" smtClean="0">
                <a:solidFill>
                  <a:srgbClr val="C00000"/>
                </a:solidFill>
              </a:rPr>
              <a:t>Thermopülai-szoros</a:t>
            </a:r>
            <a:r>
              <a:rPr lang="hu-HU" altLang="en-US" sz="2200" dirty="0" smtClean="0"/>
              <a:t>ban </a:t>
            </a:r>
          </a:p>
          <a:p>
            <a:pPr marL="0" indent="0">
              <a:buNone/>
            </a:pPr>
            <a:r>
              <a:rPr lang="hu-HU" altLang="en-US" sz="2200" dirty="0" err="1" smtClean="0">
                <a:solidFill>
                  <a:srgbClr val="CC3300"/>
                </a:solidFill>
              </a:rPr>
              <a:t>Leonidasz</a:t>
            </a:r>
            <a:r>
              <a:rPr lang="hu-HU" altLang="en-US" sz="2200" dirty="0" smtClean="0"/>
              <a:t> spártai király 300 </a:t>
            </a:r>
          </a:p>
          <a:p>
            <a:pPr marL="0" indent="0">
              <a:buNone/>
            </a:pPr>
            <a:r>
              <a:rPr lang="hu-HU" altLang="en-US" sz="2200" dirty="0" smtClean="0"/>
              <a:t>katonája hősiesen ellenáll, </a:t>
            </a:r>
          </a:p>
          <a:p>
            <a:pPr marL="0" indent="0">
              <a:buNone/>
            </a:pPr>
            <a:r>
              <a:rPr lang="hu-HU" altLang="en-US" sz="2200" dirty="0" smtClean="0"/>
              <a:t>majd árulás miatt legyőzik </a:t>
            </a:r>
          </a:p>
          <a:p>
            <a:pPr marL="0" indent="0">
              <a:buNone/>
            </a:pPr>
            <a:r>
              <a:rPr lang="hu-HU" altLang="en-US" sz="2200" dirty="0" smtClean="0"/>
              <a:t>őket</a:t>
            </a:r>
          </a:p>
          <a:p>
            <a:pPr algn="just">
              <a:buFontTx/>
              <a:buNone/>
            </a:pPr>
            <a:r>
              <a:rPr lang="hu-HU" altLang="en-US" sz="1900" i="1" dirty="0" smtClean="0"/>
              <a:t>„Itt fekszünk, vándor, vidd </a:t>
            </a:r>
          </a:p>
          <a:p>
            <a:pPr algn="just">
              <a:buFontTx/>
              <a:buNone/>
            </a:pPr>
            <a:r>
              <a:rPr lang="hu-HU" altLang="en-US" sz="1900" i="1" dirty="0" smtClean="0"/>
              <a:t>hírül a spártaiaknak…</a:t>
            </a:r>
          </a:p>
          <a:p>
            <a:pPr>
              <a:buFontTx/>
              <a:buNone/>
            </a:pPr>
            <a:r>
              <a:rPr lang="hu-HU" altLang="en-US" sz="1900" i="1" dirty="0" smtClean="0"/>
              <a:t>Megcselekedtük, amit megkövetelt a haza”</a:t>
            </a:r>
          </a:p>
          <a:p>
            <a:r>
              <a:rPr lang="hu-HU" altLang="en-US" dirty="0" smtClean="0"/>
              <a:t>A </a:t>
            </a:r>
            <a:r>
              <a:rPr lang="hu-HU" altLang="en-US" b="1" dirty="0" smtClean="0">
                <a:solidFill>
                  <a:srgbClr val="C00000"/>
                </a:solidFill>
              </a:rPr>
              <a:t>szalamiszi</a:t>
            </a:r>
            <a:r>
              <a:rPr lang="hu-HU" altLang="en-US" dirty="0" smtClean="0"/>
              <a:t> tengeri ütközetben az athéni flotta legyőzte a perzsa hadat. 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4840568"/>
            <a:ext cx="4932040" cy="2022136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73423"/>
            <a:ext cx="4211877" cy="14523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705725" cy="692696"/>
          </a:xfrm>
        </p:spPr>
        <p:txBody>
          <a:bodyPr/>
          <a:lstStyle/>
          <a:p>
            <a:r>
              <a:rPr lang="hu-HU" altLang="en-US" sz="4000" dirty="0" smtClean="0"/>
              <a:t>A háborúk lezáró szakasza</a:t>
            </a:r>
          </a:p>
        </p:txBody>
      </p:sp>
      <p:sp>
        <p:nvSpPr>
          <p:cNvPr id="11267" name="Rectangle 10"/>
          <p:cNvSpPr>
            <a:spLocks noGrp="1" noChangeArrowheads="1"/>
          </p:cNvSpPr>
          <p:nvPr>
            <p:ph type="body" sz="half" idx="1"/>
          </p:nvPr>
        </p:nvSpPr>
        <p:spPr>
          <a:xfrm>
            <a:off x="-36512" y="548680"/>
            <a:ext cx="4639164" cy="5338763"/>
          </a:xfrm>
        </p:spPr>
        <p:txBody>
          <a:bodyPr/>
          <a:lstStyle/>
          <a:p>
            <a:pPr marL="0" indent="0">
              <a:buNone/>
            </a:pPr>
            <a:r>
              <a:rPr lang="hu-HU" altLang="en-US" b="1" dirty="0" smtClean="0"/>
              <a:t>Kr.e. 479</a:t>
            </a:r>
          </a:p>
          <a:p>
            <a:r>
              <a:rPr lang="hu-HU" altLang="en-US" sz="2400" dirty="0" smtClean="0"/>
              <a:t>A spártaiak serege </a:t>
            </a:r>
            <a:r>
              <a:rPr lang="hu-HU" altLang="en-US" sz="2400" b="1" dirty="0" smtClean="0">
                <a:solidFill>
                  <a:srgbClr val="CC3300"/>
                </a:solidFill>
              </a:rPr>
              <a:t>Pauszaniasz</a:t>
            </a:r>
            <a:r>
              <a:rPr lang="hu-HU" altLang="en-US" sz="2400" dirty="0" smtClean="0"/>
              <a:t> vezetésével legyőzték </a:t>
            </a:r>
            <a:r>
              <a:rPr lang="hu-HU" altLang="en-US" sz="2400" dirty="0" err="1" smtClean="0">
                <a:solidFill>
                  <a:srgbClr val="C00000"/>
                </a:solidFill>
              </a:rPr>
              <a:t>Plataia</a:t>
            </a:r>
            <a:r>
              <a:rPr lang="hu-HU" altLang="en-US" sz="2400" dirty="0" err="1" smtClean="0"/>
              <a:t>-nál</a:t>
            </a:r>
            <a:r>
              <a:rPr lang="hu-HU" altLang="en-US" sz="2400" dirty="0" smtClean="0"/>
              <a:t> a szárazföldi perzsa sereget</a:t>
            </a:r>
          </a:p>
          <a:p>
            <a:r>
              <a:rPr lang="hu-HU" altLang="en-US" sz="2400" dirty="0" err="1" smtClean="0"/>
              <a:t>Mükalé</a:t>
            </a:r>
            <a:r>
              <a:rPr lang="hu-HU" altLang="en-US" sz="2400" dirty="0" smtClean="0"/>
              <a:t>-hegyfoknál (Kis-Ázsia) tengeri győzelem</a:t>
            </a:r>
          </a:p>
          <a:p>
            <a:pPr marL="0" indent="0">
              <a:buNone/>
            </a:pPr>
            <a:r>
              <a:rPr lang="hu-HU" altLang="en-US" b="1" dirty="0" smtClean="0"/>
              <a:t>Kr.e. 478 – 448</a:t>
            </a:r>
          </a:p>
          <a:p>
            <a:r>
              <a:rPr lang="hu-HU" altLang="en-US" sz="2400" dirty="0" smtClean="0"/>
              <a:t>Az athéniak létrehozták a perzsaellenes </a:t>
            </a:r>
            <a:r>
              <a:rPr lang="hu-HU" altLang="en-US" sz="2400" b="1" u="sng" dirty="0" smtClean="0">
                <a:solidFill>
                  <a:srgbClr val="C00000"/>
                </a:solidFill>
              </a:rPr>
              <a:t>déloszi szövetség</a:t>
            </a:r>
            <a:r>
              <a:rPr lang="hu-HU" altLang="en-US" sz="2400" dirty="0" smtClean="0"/>
              <a:t>et, melyet később saját céljaikra használnak fel</a:t>
            </a:r>
          </a:p>
          <a:p>
            <a:r>
              <a:rPr lang="hu-HU" altLang="en-US" sz="2400" dirty="0" smtClean="0"/>
              <a:t>Végül Kr.e. 448-ban megkötik a háborúkat lezáró békét</a:t>
            </a:r>
          </a:p>
          <a:p>
            <a:endParaRPr lang="hu-HU" altLang="en-US" sz="2000" dirty="0" smtClean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1" y="634274"/>
            <a:ext cx="4932040" cy="3607014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213" y="4351518"/>
            <a:ext cx="4633787" cy="2504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7705725" cy="863600"/>
          </a:xfrm>
        </p:spPr>
        <p:txBody>
          <a:bodyPr/>
          <a:lstStyle/>
          <a:p>
            <a:r>
              <a:rPr lang="sk-SK" sz="5500" dirty="0" smtClean="0">
                <a:solidFill>
                  <a:schemeClr val="bg1"/>
                </a:solidFill>
              </a:rPr>
              <a:t>Köszönöm a figyelmet!</a:t>
            </a:r>
            <a:endParaRPr lang="en-US" sz="5500" dirty="0">
              <a:solidFill>
                <a:schemeClr val="bg1"/>
              </a:solidFill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2688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80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mutató az országról szóló beszámolóhoz">
  <a:themeElements>
    <a:clrScheme name="Global 2">
      <a:dk1>
        <a:srgbClr val="000000"/>
      </a:dk1>
      <a:lt1>
        <a:srgbClr val="FFFFFF"/>
      </a:lt1>
      <a:dk2>
        <a:srgbClr val="CC6600"/>
      </a:dk2>
      <a:lt2>
        <a:srgbClr val="FFFFFF"/>
      </a:lt2>
      <a:accent1>
        <a:srgbClr val="FFFFCC"/>
      </a:accent1>
      <a:accent2>
        <a:srgbClr val="B5E0E3"/>
      </a:accent2>
      <a:accent3>
        <a:srgbClr val="FFFFFF"/>
      </a:accent3>
      <a:accent4>
        <a:srgbClr val="000000"/>
      </a:accent4>
      <a:accent5>
        <a:srgbClr val="FFFFE2"/>
      </a:accent5>
      <a:accent6>
        <a:srgbClr val="A4CBCE"/>
      </a:accent6>
      <a:hlink>
        <a:srgbClr val="E5D093"/>
      </a:hlink>
      <a:folHlink>
        <a:srgbClr val="CCB374"/>
      </a:folHlink>
    </a:clrScheme>
    <a:fontScheme name="Global">
      <a:majorFont>
        <a:latin typeface="Century Schoolbook"/>
        <a:ea typeface=""/>
        <a:cs typeface="Times New Roman"/>
      </a:majorFont>
      <a:minorFont>
        <a:latin typeface="Century Schoolbook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lnDef>
  </a:objectDefaults>
  <a:extraClrSchemeLst>
    <a:extraClrScheme>
      <a:clrScheme name="Global 1">
        <a:dk1>
          <a:srgbClr val="000000"/>
        </a:dk1>
        <a:lt1>
          <a:srgbClr val="FFFFCC"/>
        </a:lt1>
        <a:dk2>
          <a:srgbClr val="4D4D4D"/>
        </a:dk2>
        <a:lt2>
          <a:srgbClr val="FFCC00"/>
        </a:lt2>
        <a:accent1>
          <a:srgbClr val="FF9900"/>
        </a:accent1>
        <a:accent2>
          <a:srgbClr val="CC9900"/>
        </a:accent2>
        <a:accent3>
          <a:srgbClr val="B2B2B2"/>
        </a:accent3>
        <a:accent4>
          <a:srgbClr val="DADAAE"/>
        </a:accent4>
        <a:accent5>
          <a:srgbClr val="FFCAAA"/>
        </a:accent5>
        <a:accent6>
          <a:srgbClr val="B98A00"/>
        </a:accent6>
        <a:hlink>
          <a:srgbClr val="898743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al 2">
        <a:dk1>
          <a:srgbClr val="000000"/>
        </a:dk1>
        <a:lt1>
          <a:srgbClr val="FFFFFF"/>
        </a:lt1>
        <a:dk2>
          <a:srgbClr val="CC6600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E5D093"/>
        </a:hlink>
        <a:folHlink>
          <a:srgbClr val="CCB37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8F8F8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FBFBFB"/>
        </a:accent5>
        <a:accent6>
          <a:srgbClr val="878787"/>
        </a:accent6>
        <a:hlink>
          <a:srgbClr val="DDDDD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FDF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5">
        <a:dk1>
          <a:srgbClr val="000000"/>
        </a:dk1>
        <a:lt1>
          <a:srgbClr val="E9E6D9"/>
        </a:lt1>
        <a:dk2>
          <a:srgbClr val="666633"/>
        </a:dk2>
        <a:lt2>
          <a:srgbClr val="CEC7AA"/>
        </a:lt2>
        <a:accent1>
          <a:srgbClr val="FFFFCC"/>
        </a:accent1>
        <a:accent2>
          <a:srgbClr val="B5E0E3"/>
        </a:accent2>
        <a:accent3>
          <a:srgbClr val="F2F0E9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6AB82"/>
        </a:hlink>
        <a:folHlink>
          <a:srgbClr val="A092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6">
        <a:dk1>
          <a:srgbClr val="1B3753"/>
        </a:dk1>
        <a:lt1>
          <a:srgbClr val="EAEAEA"/>
        </a:lt1>
        <a:dk2>
          <a:srgbClr val="336699"/>
        </a:dk2>
        <a:lt2>
          <a:srgbClr val="FFFFCC"/>
        </a:lt2>
        <a:accent1>
          <a:srgbClr val="BA8E46"/>
        </a:accent1>
        <a:accent2>
          <a:srgbClr val="46C0AF"/>
        </a:accent2>
        <a:accent3>
          <a:srgbClr val="ADB8CA"/>
        </a:accent3>
        <a:accent4>
          <a:srgbClr val="C8C8C8"/>
        </a:accent4>
        <a:accent5>
          <a:srgbClr val="D9C6B0"/>
        </a:accent5>
        <a:accent6>
          <a:srgbClr val="3FAE9E"/>
        </a:accent6>
        <a:hlink>
          <a:srgbClr val="93ACC3"/>
        </a:hlink>
        <a:folHlink>
          <a:srgbClr val="7897B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al 7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CC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E7B98A"/>
        </a:accent6>
        <a:hlink>
          <a:srgbClr val="FF9999"/>
        </a:hlink>
        <a:folHlink>
          <a:srgbClr val="E063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8">
        <a:dk1>
          <a:srgbClr val="000000"/>
        </a:dk1>
        <a:lt1>
          <a:srgbClr val="EAEAEA"/>
        </a:lt1>
        <a:dk2>
          <a:srgbClr val="17118B"/>
        </a:dk2>
        <a:lt2>
          <a:srgbClr val="FFFFCC"/>
        </a:lt2>
        <a:accent1>
          <a:srgbClr val="B2B2B2"/>
        </a:accent1>
        <a:accent2>
          <a:srgbClr val="54ABB2"/>
        </a:accent2>
        <a:accent3>
          <a:srgbClr val="ABAAC4"/>
        </a:accent3>
        <a:accent4>
          <a:srgbClr val="C8C8C8"/>
        </a:accent4>
        <a:accent5>
          <a:srgbClr val="D5D5D5"/>
        </a:accent5>
        <a:accent6>
          <a:srgbClr val="4B9BA1"/>
        </a:accent6>
        <a:hlink>
          <a:srgbClr val="4F49A3"/>
        </a:hlink>
        <a:folHlink>
          <a:srgbClr val="2E257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Bemutató az országról szóló beszámolóhoz</Template>
  <TotalTime>155</TotalTime>
  <Words>455</Words>
  <Application>Microsoft Office PowerPoint</Application>
  <PresentationFormat>Diavetítés a képernyőre (4:3 oldalarány)</PresentationFormat>
  <Paragraphs>79</Paragraphs>
  <Slides>10</Slides>
  <Notes>8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5" baseType="lpstr">
      <vt:lpstr>Arial</vt:lpstr>
      <vt:lpstr>Century Schoolbook</vt:lpstr>
      <vt:lpstr>Tahoma</vt:lpstr>
      <vt:lpstr>Times New Roman</vt:lpstr>
      <vt:lpstr>Bemutató az országról szóló beszámolóhoz</vt:lpstr>
      <vt:lpstr>A görög-perzsa háborúk</vt:lpstr>
      <vt:lpstr>Előzmények</vt:lpstr>
      <vt:lpstr>A görög-perzsa háborúk menete</vt:lpstr>
      <vt:lpstr>Kr.e. 492</vt:lpstr>
      <vt:lpstr>A hadviselés</vt:lpstr>
      <vt:lpstr>Kr. E. 490.</vt:lpstr>
      <vt:lpstr>Felkészülés az újabb háborúra</vt:lpstr>
      <vt:lpstr>Kr.e. 480</vt:lpstr>
      <vt:lpstr>A háborúk lezáró szakasza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görög-perzsa háborúk</dc:title>
  <dc:creator>Tanár</dc:creator>
  <cp:lastModifiedBy>Ambruzs Attila Péter</cp:lastModifiedBy>
  <cp:revision>11</cp:revision>
  <dcterms:created xsi:type="dcterms:W3CDTF">2008-11-19T13:01:05Z</dcterms:created>
  <dcterms:modified xsi:type="dcterms:W3CDTF">2021-09-24T07:44:20Z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TC010183711038</vt:lpwstr>
  </property>
</Properties>
</file>